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48"/>
  </p:notesMasterIdLst>
  <p:sldIdLst>
    <p:sldId id="256" r:id="rId2"/>
    <p:sldId id="355" r:id="rId3"/>
    <p:sldId id="260" r:id="rId4"/>
    <p:sldId id="335" r:id="rId5"/>
    <p:sldId id="257" r:id="rId6"/>
    <p:sldId id="359" r:id="rId7"/>
    <p:sldId id="358" r:id="rId8"/>
    <p:sldId id="329" r:id="rId9"/>
    <p:sldId id="310" r:id="rId10"/>
    <p:sldId id="330" r:id="rId11"/>
    <p:sldId id="331" r:id="rId12"/>
    <p:sldId id="265" r:id="rId13"/>
    <p:sldId id="312" r:id="rId14"/>
    <p:sldId id="266" r:id="rId15"/>
    <p:sldId id="340" r:id="rId16"/>
    <p:sldId id="339" r:id="rId17"/>
    <p:sldId id="346" r:id="rId18"/>
    <p:sldId id="345" r:id="rId19"/>
    <p:sldId id="341" r:id="rId20"/>
    <p:sldId id="342" r:id="rId21"/>
    <p:sldId id="348" r:id="rId22"/>
    <p:sldId id="347" r:id="rId23"/>
    <p:sldId id="343" r:id="rId24"/>
    <p:sldId id="344" r:id="rId25"/>
    <p:sldId id="315" r:id="rId26"/>
    <p:sldId id="314" r:id="rId27"/>
    <p:sldId id="320" r:id="rId28"/>
    <p:sldId id="316" r:id="rId29"/>
    <p:sldId id="334" r:id="rId30"/>
    <p:sldId id="267" r:id="rId31"/>
    <p:sldId id="313" r:id="rId32"/>
    <p:sldId id="350" r:id="rId33"/>
    <p:sldId id="349" r:id="rId34"/>
    <p:sldId id="336" r:id="rId35"/>
    <p:sldId id="318" r:id="rId36"/>
    <p:sldId id="356" r:id="rId37"/>
    <p:sldId id="289" r:id="rId38"/>
    <p:sldId id="351" r:id="rId39"/>
    <p:sldId id="352" r:id="rId40"/>
    <p:sldId id="328" r:id="rId41"/>
    <p:sldId id="275" r:id="rId42"/>
    <p:sldId id="361" r:id="rId43"/>
    <p:sldId id="319" r:id="rId44"/>
    <p:sldId id="354" r:id="rId45"/>
    <p:sldId id="353" r:id="rId46"/>
    <p:sldId id="357"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Montserrat Black" panose="00000A00000000000000" pitchFamily="2" charset="0"/>
      <p:bold r:id="rId57"/>
      <p:italic r:id="rId58"/>
      <p:boldItalic r:id="rId59"/>
    </p:embeddedFont>
    <p:embeddedFont>
      <p:font typeface="Montserrat SemiBold" panose="000007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BC0"/>
    <a:srgbClr val="F46E1C"/>
    <a:srgbClr val="D15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D17FA-0991-459E-B5DE-B57B3CEF789B}" v="2423" dt="2023-03-14T19:39:30.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29" autoAdjust="0"/>
  </p:normalViewPr>
  <p:slideViewPr>
    <p:cSldViewPr snapToGrid="0">
      <p:cViewPr varScale="1">
        <p:scale>
          <a:sx n="97" d="100"/>
          <a:sy n="97" d="100"/>
        </p:scale>
        <p:origin x="104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35f8dbd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35f8dbd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a7f8abfab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9a7f8abfab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Personal preference: Create a NEW Goal every year so it’s easy to see at a glance if the student has completed the annual requirement</a:t>
            </a:r>
          </a:p>
        </p:txBody>
      </p:sp>
    </p:spTree>
    <p:extLst>
      <p:ext uri="{BB962C8B-B14F-4D97-AF65-F5344CB8AC3E}">
        <p14:creationId xmlns:p14="http://schemas.microsoft.com/office/powerpoint/2010/main" val="367508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Why students should care about these pieces</a:t>
            </a:r>
          </a:p>
          <a:p>
            <a:pPr lvl="1"/>
            <a:r>
              <a:rPr lang="en-US" dirty="0"/>
              <a:t>Benchmark for College Readiness</a:t>
            </a:r>
          </a:p>
          <a:p>
            <a:pPr lvl="1"/>
            <a:r>
              <a:rPr lang="en-US" dirty="0"/>
              <a:t>Admissions (or ASVAB: placement within the military)</a:t>
            </a:r>
          </a:p>
          <a:p>
            <a:pPr lvl="1"/>
            <a:r>
              <a:rPr lang="en-US" dirty="0"/>
              <a:t>Financial Aid (</a:t>
            </a:r>
            <a:r>
              <a:rPr lang="en-US" dirty="0" err="1"/>
              <a:t>Kaytie</a:t>
            </a:r>
            <a:r>
              <a:rPr lang="en-US" dirty="0"/>
              <a:t>. 3 points on the ACT)</a:t>
            </a:r>
          </a:p>
        </p:txBody>
      </p:sp>
    </p:spTree>
    <p:extLst>
      <p:ext uri="{BB962C8B-B14F-4D97-AF65-F5344CB8AC3E}">
        <p14:creationId xmlns:p14="http://schemas.microsoft.com/office/powerpoint/2010/main" val="26625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ICAP is built from HB 2155 AND HB 3218.  That’s why ACT, SAT are part of this conversation.</a:t>
            </a:r>
          </a:p>
          <a:p>
            <a:endParaRPr lang="en-US" dirty="0"/>
          </a:p>
        </p:txBody>
      </p:sp>
    </p:spTree>
    <p:extLst>
      <p:ext uri="{BB962C8B-B14F-4D97-AF65-F5344CB8AC3E}">
        <p14:creationId xmlns:p14="http://schemas.microsoft.com/office/powerpoint/2010/main" val="382333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Transition to next slide: One key factor to keep in mind for these experiences is that…. (they MUST be connected to the student’s career interest)</a:t>
            </a:r>
          </a:p>
        </p:txBody>
      </p:sp>
    </p:spTree>
    <p:extLst>
      <p:ext uri="{BB962C8B-B14F-4D97-AF65-F5344CB8AC3E}">
        <p14:creationId xmlns:p14="http://schemas.microsoft.com/office/powerpoint/2010/main" val="142729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PT job at a Day Care: early childhood teacher</a:t>
            </a:r>
          </a:p>
          <a:p>
            <a:r>
              <a:rPr lang="en-US" dirty="0"/>
              <a:t>PT job at Arby’s would only work if the student wanted to go into management or culinary arts  Even though they’re learning important skills, the work environment needs to be reflective of their future plans.</a:t>
            </a:r>
          </a:p>
        </p:txBody>
      </p:sp>
    </p:spTree>
    <p:extLst>
      <p:ext uri="{BB962C8B-B14F-4D97-AF65-F5344CB8AC3E}">
        <p14:creationId xmlns:p14="http://schemas.microsoft.com/office/powerpoint/2010/main" val="364490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Online tool and/or SIS</a:t>
            </a:r>
          </a:p>
        </p:txBody>
      </p:sp>
    </p:spTree>
    <p:extLst>
      <p:ext uri="{BB962C8B-B14F-4D97-AF65-F5344CB8AC3E}">
        <p14:creationId xmlns:p14="http://schemas.microsoft.com/office/powerpoint/2010/main" val="1819171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02543b57df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02543b57df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more integrated into your school climate ICAP becomes, the less students will realize they’re completing ICAP components</a:t>
            </a:r>
            <a:endParaRPr/>
          </a:p>
        </p:txBody>
      </p:sp>
      <p:sp>
        <p:nvSpPr>
          <p:cNvPr id="197" name="Google Shape;197;g202543b57df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ec9bd83fb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ec9bd83fb2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Broken Arrow.  Created a structured process so each student knows what is expected</a:t>
            </a:r>
          </a:p>
          <a:p>
            <a:pPr marL="0" lvl="0" indent="0" algn="l" rtl="0">
              <a:spcBef>
                <a:spcPts val="0"/>
              </a:spcBef>
              <a:spcAft>
                <a:spcPts val="0"/>
              </a:spcAft>
              <a:buNone/>
            </a:pPr>
            <a:endParaRPr lang="en-US"/>
          </a:p>
          <a:p>
            <a:pPr marL="0" lvl="0" indent="0" algn="l" rtl="0">
              <a:spcBef>
                <a:spcPts val="0"/>
              </a:spcBef>
              <a:spcAft>
                <a:spcPts val="0"/>
              </a:spcAft>
              <a:buNone/>
            </a:pPr>
            <a:r>
              <a:rPr lang="en-US"/>
              <a:t>Districts can require their own components above what is the minimum for ICAP as part of the graduation process. </a:t>
            </a:r>
            <a:endParaRPr/>
          </a:p>
        </p:txBody>
      </p:sp>
      <p:sp>
        <p:nvSpPr>
          <p:cNvPr id="187" name="Google Shape;187;g1ec9bd83fb2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02543b57d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02543b57d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202543b57d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66f373cce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p>
        </p:txBody>
      </p:sp>
      <p:sp>
        <p:nvSpPr>
          <p:cNvPr id="79" name="Google Shape;79;g166f373cce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2543b57df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02543b57df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Building your ICAP- you must customize it </a:t>
            </a:r>
            <a:endParaRPr/>
          </a:p>
          <a:p>
            <a:pPr marL="0" lvl="0" indent="0" algn="l" rtl="0">
              <a:spcBef>
                <a:spcPts val="0"/>
              </a:spcBef>
              <a:spcAft>
                <a:spcPts val="0"/>
              </a:spcAft>
              <a:buNone/>
            </a:pPr>
            <a:endParaRPr/>
          </a:p>
        </p:txBody>
      </p:sp>
      <p:sp>
        <p:nvSpPr>
          <p:cNvPr id="170" name="Google Shape;170;g202543b57df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2543b57df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02543b57df_0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02543b57df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a7f8abfab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9a7f8abfab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used the tagline “school-wide implementation” here because that’s how ICAP was designed to work. </a:t>
            </a:r>
          </a:p>
          <a:p>
            <a:pPr marL="0" lvl="0" indent="0" algn="l" rtl="0">
              <a:spcBef>
                <a:spcPts val="0"/>
              </a:spcBef>
              <a:spcAft>
                <a:spcPts val="0"/>
              </a:spcAft>
              <a:buNone/>
            </a:pPr>
            <a:r>
              <a:rPr lang="en-US" dirty="0"/>
              <a:t>You’ve almost made it through the first graduating class, likely carrying the weight of ICAP by yourself… so now we’re going to transition into what it could/should look like moving forward…</a:t>
            </a:r>
            <a:endParaRPr dirty="0"/>
          </a:p>
        </p:txBody>
      </p:sp>
    </p:spTree>
    <p:extLst>
      <p:ext uri="{BB962C8B-B14F-4D97-AF65-F5344CB8AC3E}">
        <p14:creationId xmlns:p14="http://schemas.microsoft.com/office/powerpoint/2010/main" val="2754269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can help your school personnel see where they fit in the process so everyone better understands their role</a:t>
            </a:r>
          </a:p>
          <a:p>
            <a:r>
              <a:rPr lang="en-US" dirty="0"/>
              <a:t>I know a lot of you are doing this work alone, but it was never intended to be that way.  The language of House Bill 2155 specifically states that an ICAP means “an individualized plan developed by the student and the student’s parent or legal guardian, in collaboration with their school counselors, school administrators, teachers and other school personnel…”</a:t>
            </a:r>
          </a:p>
        </p:txBody>
      </p:sp>
    </p:spTree>
    <p:extLst>
      <p:ext uri="{BB962C8B-B14F-4D97-AF65-F5344CB8AC3E}">
        <p14:creationId xmlns:p14="http://schemas.microsoft.com/office/powerpoint/2010/main" val="526281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ec9bd83fb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c9bd83fb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ICAP Surveys provide us a lot of information to analyze.  Based on the responses, we see that a MEANINGFUL ICAP results in…</a:t>
            </a:r>
            <a:endParaRPr/>
          </a:p>
        </p:txBody>
      </p:sp>
      <p:sp>
        <p:nvSpPr>
          <p:cNvPr id="222" name="Google Shape;222;g1ec9bd83fb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expect to see the impact and effects increase as our State continues to develop ICAP programs</a:t>
            </a:r>
          </a:p>
        </p:txBody>
      </p:sp>
    </p:spTree>
    <p:extLst>
      <p:ext uri="{BB962C8B-B14F-4D97-AF65-F5344CB8AC3E}">
        <p14:creationId xmlns:p14="http://schemas.microsoft.com/office/powerpoint/2010/main" val="279811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cb20cd3eb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cb20cd3eb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Great video to recruit team buy-in with school staff and community partners.  Our resources are updated based on your survey responses.</a:t>
            </a:r>
          </a:p>
        </p:txBody>
      </p:sp>
    </p:spTree>
    <p:extLst>
      <p:ext uri="{BB962C8B-B14F-4D97-AF65-F5344CB8AC3E}">
        <p14:creationId xmlns:p14="http://schemas.microsoft.com/office/powerpoint/2010/main" val="48986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f8e13f09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1f8e13f092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Executive Director of Data &amp; Information Services at OSDE.</a:t>
            </a:r>
          </a:p>
          <a:p>
            <a:r>
              <a:rPr lang="en-US" dirty="0"/>
              <a:t>She is working with the SIS vendors in the state to assess capabilities for using your Student Information System to Track ICAP activities.</a:t>
            </a:r>
          </a:p>
        </p:txBody>
      </p:sp>
    </p:spTree>
    <p:extLst>
      <p:ext uri="{BB962C8B-B14F-4D97-AF65-F5344CB8AC3E}">
        <p14:creationId xmlns:p14="http://schemas.microsoft.com/office/powerpoint/2010/main" val="62094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2543b57df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02543b57df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02543b57df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02543b57df_0_2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202543b57df_0_2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66f373cce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p>
        </p:txBody>
      </p:sp>
      <p:sp>
        <p:nvSpPr>
          <p:cNvPr id="79" name="Google Shape;79;g166f373cce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672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35f8dbd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35f8dbd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35f8dbd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35f8dbd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56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2543b57d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02543b57df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02543b57df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is how we know ICAP is working</a:t>
            </a:r>
          </a:p>
        </p:txBody>
      </p:sp>
    </p:spTree>
    <p:extLst>
      <p:ext uri="{BB962C8B-B14F-4D97-AF65-F5344CB8AC3E}">
        <p14:creationId xmlns:p14="http://schemas.microsoft.com/office/powerpoint/2010/main" val="412737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a4f0aa4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fa4f0aa4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46% of the workforce had a HS diploma or less, but we see that by 2028, only 31% of jobs are attainable with HS or less.  That leave 15% of the Workforce that aren’t qualified for the available jobs.</a:t>
            </a:r>
          </a:p>
          <a:p>
            <a:pPr marL="0" lvl="0" indent="0" algn="l" rtl="0">
              <a:spcBef>
                <a:spcPts val="0"/>
              </a:spcBef>
              <a:spcAft>
                <a:spcPts val="0"/>
              </a:spcAft>
              <a:buNone/>
            </a:pPr>
            <a:r>
              <a:rPr lang="en-US" dirty="0"/>
              <a:t>Ex: grocery shopping has changed. Jobs that required HS are now being automated</a:t>
            </a:r>
          </a:p>
          <a:p>
            <a:pPr marL="0" lvl="0" indent="0" algn="l" rtl="0">
              <a:spcBef>
                <a:spcPts val="0"/>
              </a:spcBef>
              <a:spcAft>
                <a:spcPts val="0"/>
              </a:spcAft>
              <a:buNone/>
            </a:pPr>
            <a:r>
              <a:rPr lang="en-US" dirty="0"/>
              <a:t>Jobs/Industries requiring Master’s degrees and higher are leaving OK</a:t>
            </a:r>
            <a:endParaRPr dirty="0"/>
          </a:p>
        </p:txBody>
      </p:sp>
      <p:sp>
        <p:nvSpPr>
          <p:cNvPr id="145" name="Google Shape;145;g1fa4f0aa44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2543b57df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02543b57df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ICAP is career advisement </a:t>
            </a:r>
            <a:endParaRPr/>
          </a:p>
        </p:txBody>
      </p:sp>
      <p:sp>
        <p:nvSpPr>
          <p:cNvPr id="154" name="Google Shape;154;g202543b57df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278296" y="841772"/>
            <a:ext cx="4211553" cy="1790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6"/>
          <p:cNvSpPr txBox="1">
            <a:spLocks noGrp="1"/>
          </p:cNvSpPr>
          <p:nvPr>
            <p:ph type="subTitle" idx="1"/>
          </p:nvPr>
        </p:nvSpPr>
        <p:spPr>
          <a:xfrm>
            <a:off x="278296" y="2701528"/>
            <a:ext cx="4211553" cy="772716"/>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accent6"/>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2" name="Google Shape;92;p16" descr="A close up of Oklahoma logo"/>
          <p:cNvPicPr preferRelativeResize="0"/>
          <p:nvPr/>
        </p:nvPicPr>
        <p:blipFill rotWithShape="1">
          <a:blip r:embed="rId2">
            <a:alphaModFix/>
          </a:blip>
          <a:srcRect t="14013" r="15472"/>
          <a:stretch/>
        </p:blipFill>
        <p:spPr>
          <a:xfrm>
            <a:off x="4489849" y="-1"/>
            <a:ext cx="4654151" cy="4734597"/>
          </a:xfrm>
          <a:prstGeom prst="rect">
            <a:avLst/>
          </a:prstGeom>
          <a:noFill/>
          <a:ln>
            <a:noFill/>
          </a:ln>
        </p:spPr>
      </p:pic>
      <p:pic>
        <p:nvPicPr>
          <p:cNvPr id="93" name="Google Shape;93;p16" descr="Oklahoma Education Logo"/>
          <p:cNvPicPr preferRelativeResize="0"/>
          <p:nvPr/>
        </p:nvPicPr>
        <p:blipFill rotWithShape="1">
          <a:blip r:embed="rId3">
            <a:alphaModFix/>
          </a:blip>
          <a:srcRect/>
          <a:stretch/>
        </p:blipFill>
        <p:spPr>
          <a:xfrm>
            <a:off x="278296" y="4001556"/>
            <a:ext cx="2286000" cy="7330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pic>
        <p:nvPicPr>
          <p:cNvPr id="95" name="Google Shape;95;p17" descr="Oklahoma Logo"/>
          <p:cNvPicPr preferRelativeResize="0"/>
          <p:nvPr/>
        </p:nvPicPr>
        <p:blipFill rotWithShape="1">
          <a:blip r:embed="rId2">
            <a:alphaModFix/>
          </a:blip>
          <a:srcRect l="580" t="386" r="-1" b="33489"/>
          <a:stretch/>
        </p:blipFill>
        <p:spPr>
          <a:xfrm>
            <a:off x="0" y="0"/>
            <a:ext cx="9144000" cy="3424538"/>
          </a:xfrm>
          <a:prstGeom prst="rect">
            <a:avLst/>
          </a:prstGeom>
          <a:noFill/>
          <a:ln>
            <a:noFill/>
          </a:ln>
        </p:spPr>
      </p:pic>
      <p:sp>
        <p:nvSpPr>
          <p:cNvPr id="96" name="Google Shape;96;p17"/>
          <p:cNvSpPr txBox="1">
            <a:spLocks noGrp="1"/>
          </p:cNvSpPr>
          <p:nvPr>
            <p:ph type="title"/>
          </p:nvPr>
        </p:nvSpPr>
        <p:spPr>
          <a:xfrm>
            <a:off x="275750" y="1282304"/>
            <a:ext cx="4108925" cy="2054621"/>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17"/>
          <p:cNvSpPr txBox="1">
            <a:spLocks noGrp="1"/>
          </p:cNvSpPr>
          <p:nvPr>
            <p:ph type="body" idx="1"/>
          </p:nvPr>
        </p:nvSpPr>
        <p:spPr>
          <a:xfrm>
            <a:off x="275750" y="3508375"/>
            <a:ext cx="8592499" cy="1058863"/>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a:solidFill>
                  <a:schemeClr val="accent6"/>
                </a:solidFill>
              </a:defRPr>
            </a:lvl1pPr>
            <a:lvl2pPr marL="914400" lvl="1" indent="-228600" algn="l">
              <a:lnSpc>
                <a:spcPct val="90000"/>
              </a:lnSpc>
              <a:spcBef>
                <a:spcPts val="400"/>
              </a:spcBef>
              <a:spcAft>
                <a:spcPts val="0"/>
              </a:spcAft>
              <a:buSzPts val="1500"/>
              <a:buNone/>
              <a:defRPr sz="1500">
                <a:solidFill>
                  <a:srgbClr val="89A8D2"/>
                </a:solidFill>
              </a:defRPr>
            </a:lvl2pPr>
            <a:lvl3pPr marL="1371600" lvl="2" indent="-228600" algn="l">
              <a:lnSpc>
                <a:spcPct val="90000"/>
              </a:lnSpc>
              <a:spcBef>
                <a:spcPts val="400"/>
              </a:spcBef>
              <a:spcAft>
                <a:spcPts val="0"/>
              </a:spcAft>
              <a:buSzPts val="1400"/>
              <a:buNone/>
              <a:defRPr sz="1400">
                <a:solidFill>
                  <a:srgbClr val="89A8D2"/>
                </a:solidFill>
              </a:defRPr>
            </a:lvl3pPr>
            <a:lvl4pPr marL="1828800" lvl="3" indent="-228600" algn="l">
              <a:lnSpc>
                <a:spcPct val="90000"/>
              </a:lnSpc>
              <a:spcBef>
                <a:spcPts val="400"/>
              </a:spcBef>
              <a:spcAft>
                <a:spcPts val="0"/>
              </a:spcAft>
              <a:buSzPts val="1200"/>
              <a:buNone/>
              <a:defRPr sz="1200">
                <a:solidFill>
                  <a:srgbClr val="89A8D2"/>
                </a:solidFill>
              </a:defRPr>
            </a:lvl4pPr>
            <a:lvl5pPr marL="2286000" lvl="4" indent="-228600" algn="l">
              <a:lnSpc>
                <a:spcPct val="90000"/>
              </a:lnSpc>
              <a:spcBef>
                <a:spcPts val="400"/>
              </a:spcBef>
              <a:spcAft>
                <a:spcPts val="0"/>
              </a:spcAft>
              <a:buSzPts val="1200"/>
              <a:buNone/>
              <a:defRPr sz="1200">
                <a:solidFill>
                  <a:srgbClr val="89A8D2"/>
                </a:solidFill>
              </a:defRPr>
            </a:lvl5pPr>
            <a:lvl6pPr marL="2743200" lvl="5" indent="-228600" algn="l">
              <a:lnSpc>
                <a:spcPct val="90000"/>
              </a:lnSpc>
              <a:spcBef>
                <a:spcPts val="400"/>
              </a:spcBef>
              <a:spcAft>
                <a:spcPts val="0"/>
              </a:spcAft>
              <a:buClr>
                <a:srgbClr val="89A8D2"/>
              </a:buClr>
              <a:buSzPts val="1200"/>
              <a:buNone/>
              <a:defRPr sz="1200">
                <a:solidFill>
                  <a:srgbClr val="89A8D2"/>
                </a:solidFill>
              </a:defRPr>
            </a:lvl6pPr>
            <a:lvl7pPr marL="3200400" lvl="6" indent="-228600" algn="l">
              <a:lnSpc>
                <a:spcPct val="90000"/>
              </a:lnSpc>
              <a:spcBef>
                <a:spcPts val="400"/>
              </a:spcBef>
              <a:spcAft>
                <a:spcPts val="0"/>
              </a:spcAft>
              <a:buClr>
                <a:srgbClr val="89A8D2"/>
              </a:buClr>
              <a:buSzPts val="1200"/>
              <a:buNone/>
              <a:defRPr sz="1200">
                <a:solidFill>
                  <a:srgbClr val="89A8D2"/>
                </a:solidFill>
              </a:defRPr>
            </a:lvl7pPr>
            <a:lvl8pPr marL="3657600" lvl="7" indent="-228600" algn="l">
              <a:lnSpc>
                <a:spcPct val="90000"/>
              </a:lnSpc>
              <a:spcBef>
                <a:spcPts val="400"/>
              </a:spcBef>
              <a:spcAft>
                <a:spcPts val="0"/>
              </a:spcAft>
              <a:buClr>
                <a:srgbClr val="89A8D2"/>
              </a:buClr>
              <a:buSzPts val="1200"/>
              <a:buNone/>
              <a:defRPr sz="1200">
                <a:solidFill>
                  <a:srgbClr val="89A8D2"/>
                </a:solidFill>
              </a:defRPr>
            </a:lvl8pPr>
            <a:lvl9pPr marL="4114800" lvl="8" indent="-228600" algn="l">
              <a:lnSpc>
                <a:spcPct val="90000"/>
              </a:lnSpc>
              <a:spcBef>
                <a:spcPts val="400"/>
              </a:spcBef>
              <a:spcAft>
                <a:spcPts val="0"/>
              </a:spcAft>
              <a:buClr>
                <a:srgbClr val="89A8D2"/>
              </a:buClr>
              <a:buSzPts val="1200"/>
              <a:buNone/>
              <a:defRPr sz="1200">
                <a:solidFill>
                  <a:srgbClr val="89A8D2"/>
                </a:solidFill>
              </a:defRPr>
            </a:lvl9pPr>
          </a:lstStyle>
          <a:p>
            <a:endParaRPr/>
          </a:p>
        </p:txBody>
      </p:sp>
      <p:sp>
        <p:nvSpPr>
          <p:cNvPr id="98" name="Google Shape;98;p17"/>
          <p:cNvSpPr txBox="1">
            <a:spLocks noGrp="1"/>
          </p:cNvSpPr>
          <p:nvPr>
            <p:ph type="ftr" idx="11"/>
          </p:nvPr>
        </p:nvSpPr>
        <p:spPr>
          <a:xfrm>
            <a:off x="385372" y="4772488"/>
            <a:ext cx="447457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17"/>
          <p:cNvSpPr txBox="1">
            <a:spLocks noGrp="1"/>
          </p:cNvSpPr>
          <p:nvPr>
            <p:ph type="sldNum" idx="12"/>
          </p:nvPr>
        </p:nvSpPr>
        <p:spPr>
          <a:xfrm>
            <a:off x="0" y="4772488"/>
            <a:ext cx="38735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Arial"/>
                <a:ea typeface="Arial"/>
                <a:cs typeface="Arial"/>
                <a:sym typeface="Arial"/>
              </a:defRPr>
            </a:lvl1pPr>
            <a:lvl2pPr marL="0" lvl="1" indent="0" algn="r">
              <a:spcBef>
                <a:spcPts val="0"/>
              </a:spcBef>
              <a:buNone/>
              <a:defRPr sz="900" b="0" i="0" u="none" strike="noStrike" cap="none">
                <a:solidFill>
                  <a:schemeClr val="accent6"/>
                </a:solidFill>
                <a:latin typeface="Arial"/>
                <a:ea typeface="Arial"/>
                <a:cs typeface="Arial"/>
                <a:sym typeface="Arial"/>
              </a:defRPr>
            </a:lvl2pPr>
            <a:lvl3pPr marL="0" lvl="2" indent="0" algn="r">
              <a:spcBef>
                <a:spcPts val="0"/>
              </a:spcBef>
              <a:buNone/>
              <a:defRPr sz="900" b="0" i="0" u="none" strike="noStrike" cap="none">
                <a:solidFill>
                  <a:schemeClr val="accent6"/>
                </a:solidFill>
                <a:latin typeface="Arial"/>
                <a:ea typeface="Arial"/>
                <a:cs typeface="Arial"/>
                <a:sym typeface="Arial"/>
              </a:defRPr>
            </a:lvl3pPr>
            <a:lvl4pPr marL="0" lvl="3" indent="0" algn="r">
              <a:spcBef>
                <a:spcPts val="0"/>
              </a:spcBef>
              <a:buNone/>
              <a:defRPr sz="900" b="0" i="0" u="none" strike="noStrike" cap="none">
                <a:solidFill>
                  <a:schemeClr val="accent6"/>
                </a:solidFill>
                <a:latin typeface="Arial"/>
                <a:ea typeface="Arial"/>
                <a:cs typeface="Arial"/>
                <a:sym typeface="Arial"/>
              </a:defRPr>
            </a:lvl4pPr>
            <a:lvl5pPr marL="0" lvl="4" indent="0" algn="r">
              <a:spcBef>
                <a:spcPts val="0"/>
              </a:spcBef>
              <a:buNone/>
              <a:defRPr sz="900" b="0" i="0" u="none" strike="noStrike" cap="none">
                <a:solidFill>
                  <a:schemeClr val="accent6"/>
                </a:solidFill>
                <a:latin typeface="Arial"/>
                <a:ea typeface="Arial"/>
                <a:cs typeface="Arial"/>
                <a:sym typeface="Arial"/>
              </a:defRPr>
            </a:lvl5pPr>
            <a:lvl6pPr marL="0" lvl="5" indent="0" algn="r">
              <a:spcBef>
                <a:spcPts val="0"/>
              </a:spcBef>
              <a:buNone/>
              <a:defRPr sz="900" b="0" i="0" u="none" strike="noStrike" cap="none">
                <a:solidFill>
                  <a:schemeClr val="accent6"/>
                </a:solidFill>
                <a:latin typeface="Arial"/>
                <a:ea typeface="Arial"/>
                <a:cs typeface="Arial"/>
                <a:sym typeface="Arial"/>
              </a:defRPr>
            </a:lvl6pPr>
            <a:lvl7pPr marL="0" lvl="6" indent="0" algn="r">
              <a:spcBef>
                <a:spcPts val="0"/>
              </a:spcBef>
              <a:buNone/>
              <a:defRPr sz="900" b="0" i="0" u="none" strike="noStrike" cap="none">
                <a:solidFill>
                  <a:schemeClr val="accent6"/>
                </a:solidFill>
                <a:latin typeface="Arial"/>
                <a:ea typeface="Arial"/>
                <a:cs typeface="Arial"/>
                <a:sym typeface="Arial"/>
              </a:defRPr>
            </a:lvl7pPr>
            <a:lvl8pPr marL="0" lvl="7" indent="0" algn="r">
              <a:spcBef>
                <a:spcPts val="0"/>
              </a:spcBef>
              <a:buNone/>
              <a:defRPr sz="900" b="0" i="0" u="none" strike="noStrike" cap="none">
                <a:solidFill>
                  <a:schemeClr val="accent6"/>
                </a:solidFill>
                <a:latin typeface="Arial"/>
                <a:ea typeface="Arial"/>
                <a:cs typeface="Arial"/>
                <a:sym typeface="Arial"/>
              </a:defRPr>
            </a:lvl8pPr>
            <a:lvl9pPr marL="0" lvl="8" indent="0" algn="r">
              <a:spcBef>
                <a:spcPts val="0"/>
              </a:spcBef>
              <a:buNone/>
              <a:defRPr sz="9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17" descr="Oklahoma Education Logo"/>
          <p:cNvPicPr preferRelativeResize="0"/>
          <p:nvPr/>
        </p:nvPicPr>
        <p:blipFill rotWithShape="1">
          <a:blip r:embed="rId3">
            <a:alphaModFix/>
          </a:blip>
          <a:srcRect/>
          <a:stretch/>
        </p:blipFill>
        <p:spPr>
          <a:xfrm>
            <a:off x="7853901" y="4684912"/>
            <a:ext cx="1127097" cy="361420"/>
          </a:xfrm>
          <a:prstGeom prst="rect">
            <a:avLst/>
          </a:prstGeom>
          <a:noFill/>
          <a:ln>
            <a:noFill/>
          </a:ln>
        </p:spPr>
      </p:pic>
      <p:cxnSp>
        <p:nvCxnSpPr>
          <p:cNvPr id="101" name="Google Shape;101;p17"/>
          <p:cNvCxnSpPr/>
          <p:nvPr/>
        </p:nvCxnSpPr>
        <p:spPr>
          <a:xfrm>
            <a:off x="385372" y="4809398"/>
            <a:ext cx="0" cy="200025"/>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220648" y="273844"/>
            <a:ext cx="8678025"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0"/>
          <p:cNvSpPr txBox="1">
            <a:spLocks noGrp="1"/>
          </p:cNvSpPr>
          <p:nvPr>
            <p:ph type="ftr" idx="11"/>
          </p:nvPr>
        </p:nvSpPr>
        <p:spPr>
          <a:xfrm>
            <a:off x="385372" y="4772488"/>
            <a:ext cx="447457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0"/>
          <p:cNvSpPr txBox="1">
            <a:spLocks noGrp="1"/>
          </p:cNvSpPr>
          <p:nvPr>
            <p:ph type="sldNum" idx="12"/>
          </p:nvPr>
        </p:nvSpPr>
        <p:spPr>
          <a:xfrm>
            <a:off x="0" y="4772488"/>
            <a:ext cx="38735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Arial"/>
                <a:ea typeface="Arial"/>
                <a:cs typeface="Arial"/>
                <a:sym typeface="Arial"/>
              </a:defRPr>
            </a:lvl1pPr>
            <a:lvl2pPr marL="0" lvl="1" indent="0" algn="r">
              <a:spcBef>
                <a:spcPts val="0"/>
              </a:spcBef>
              <a:buNone/>
              <a:defRPr sz="900" b="0" i="0" u="none" strike="noStrike" cap="none">
                <a:solidFill>
                  <a:schemeClr val="accent6"/>
                </a:solidFill>
                <a:latin typeface="Arial"/>
                <a:ea typeface="Arial"/>
                <a:cs typeface="Arial"/>
                <a:sym typeface="Arial"/>
              </a:defRPr>
            </a:lvl2pPr>
            <a:lvl3pPr marL="0" lvl="2" indent="0" algn="r">
              <a:spcBef>
                <a:spcPts val="0"/>
              </a:spcBef>
              <a:buNone/>
              <a:defRPr sz="900" b="0" i="0" u="none" strike="noStrike" cap="none">
                <a:solidFill>
                  <a:schemeClr val="accent6"/>
                </a:solidFill>
                <a:latin typeface="Arial"/>
                <a:ea typeface="Arial"/>
                <a:cs typeface="Arial"/>
                <a:sym typeface="Arial"/>
              </a:defRPr>
            </a:lvl3pPr>
            <a:lvl4pPr marL="0" lvl="3" indent="0" algn="r">
              <a:spcBef>
                <a:spcPts val="0"/>
              </a:spcBef>
              <a:buNone/>
              <a:defRPr sz="900" b="0" i="0" u="none" strike="noStrike" cap="none">
                <a:solidFill>
                  <a:schemeClr val="accent6"/>
                </a:solidFill>
                <a:latin typeface="Arial"/>
                <a:ea typeface="Arial"/>
                <a:cs typeface="Arial"/>
                <a:sym typeface="Arial"/>
              </a:defRPr>
            </a:lvl4pPr>
            <a:lvl5pPr marL="0" lvl="4" indent="0" algn="r">
              <a:spcBef>
                <a:spcPts val="0"/>
              </a:spcBef>
              <a:buNone/>
              <a:defRPr sz="900" b="0" i="0" u="none" strike="noStrike" cap="none">
                <a:solidFill>
                  <a:schemeClr val="accent6"/>
                </a:solidFill>
                <a:latin typeface="Arial"/>
                <a:ea typeface="Arial"/>
                <a:cs typeface="Arial"/>
                <a:sym typeface="Arial"/>
              </a:defRPr>
            </a:lvl5pPr>
            <a:lvl6pPr marL="0" lvl="5" indent="0" algn="r">
              <a:spcBef>
                <a:spcPts val="0"/>
              </a:spcBef>
              <a:buNone/>
              <a:defRPr sz="900" b="0" i="0" u="none" strike="noStrike" cap="none">
                <a:solidFill>
                  <a:schemeClr val="accent6"/>
                </a:solidFill>
                <a:latin typeface="Arial"/>
                <a:ea typeface="Arial"/>
                <a:cs typeface="Arial"/>
                <a:sym typeface="Arial"/>
              </a:defRPr>
            </a:lvl6pPr>
            <a:lvl7pPr marL="0" lvl="6" indent="0" algn="r">
              <a:spcBef>
                <a:spcPts val="0"/>
              </a:spcBef>
              <a:buNone/>
              <a:defRPr sz="900" b="0" i="0" u="none" strike="noStrike" cap="none">
                <a:solidFill>
                  <a:schemeClr val="accent6"/>
                </a:solidFill>
                <a:latin typeface="Arial"/>
                <a:ea typeface="Arial"/>
                <a:cs typeface="Arial"/>
                <a:sym typeface="Arial"/>
              </a:defRPr>
            </a:lvl7pPr>
            <a:lvl8pPr marL="0" lvl="7" indent="0" algn="r">
              <a:spcBef>
                <a:spcPts val="0"/>
              </a:spcBef>
              <a:buNone/>
              <a:defRPr sz="900" b="0" i="0" u="none" strike="noStrike" cap="none">
                <a:solidFill>
                  <a:schemeClr val="accent6"/>
                </a:solidFill>
                <a:latin typeface="Arial"/>
                <a:ea typeface="Arial"/>
                <a:cs typeface="Arial"/>
                <a:sym typeface="Arial"/>
              </a:defRPr>
            </a:lvl8pPr>
            <a:lvl9pPr marL="0" lvl="8" indent="0" algn="r">
              <a:spcBef>
                <a:spcPts val="0"/>
              </a:spcBef>
              <a:buNone/>
              <a:defRPr sz="9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20" descr="Oklahoma Education Logo"/>
          <p:cNvPicPr preferRelativeResize="0"/>
          <p:nvPr/>
        </p:nvPicPr>
        <p:blipFill rotWithShape="1">
          <a:blip r:embed="rId2">
            <a:alphaModFix/>
          </a:blip>
          <a:srcRect/>
          <a:stretch/>
        </p:blipFill>
        <p:spPr>
          <a:xfrm>
            <a:off x="7853901" y="4684912"/>
            <a:ext cx="1127097" cy="361420"/>
          </a:xfrm>
          <a:prstGeom prst="rect">
            <a:avLst/>
          </a:prstGeom>
          <a:noFill/>
          <a:ln>
            <a:noFill/>
          </a:ln>
        </p:spPr>
      </p:pic>
      <p:cxnSp>
        <p:nvCxnSpPr>
          <p:cNvPr id="122" name="Google Shape;122;p20"/>
          <p:cNvCxnSpPr/>
          <p:nvPr/>
        </p:nvCxnSpPr>
        <p:spPr>
          <a:xfrm>
            <a:off x="385372" y="4809398"/>
            <a:ext cx="0" cy="200025"/>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20649" y="273844"/>
            <a:ext cx="8645056"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1"/>
          <p:cNvSpPr txBox="1">
            <a:spLocks noGrp="1"/>
          </p:cNvSpPr>
          <p:nvPr>
            <p:ph type="body" idx="1"/>
          </p:nvPr>
        </p:nvSpPr>
        <p:spPr>
          <a:xfrm>
            <a:off x="220650" y="1277599"/>
            <a:ext cx="4236553"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6" name="Google Shape;126;p21"/>
          <p:cNvSpPr txBox="1">
            <a:spLocks noGrp="1"/>
          </p:cNvSpPr>
          <p:nvPr>
            <p:ph type="body" idx="2"/>
          </p:nvPr>
        </p:nvSpPr>
        <p:spPr>
          <a:xfrm>
            <a:off x="4629151" y="1277599"/>
            <a:ext cx="4236554"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7" name="Google Shape;127;p21"/>
          <p:cNvSpPr txBox="1">
            <a:spLocks noGrp="1"/>
          </p:cNvSpPr>
          <p:nvPr>
            <p:ph type="ftr" idx="11"/>
          </p:nvPr>
        </p:nvSpPr>
        <p:spPr>
          <a:xfrm>
            <a:off x="385372" y="4772488"/>
            <a:ext cx="4474573"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1"/>
          <p:cNvSpPr txBox="1">
            <a:spLocks noGrp="1"/>
          </p:cNvSpPr>
          <p:nvPr>
            <p:ph type="sldNum" idx="12"/>
          </p:nvPr>
        </p:nvSpPr>
        <p:spPr>
          <a:xfrm>
            <a:off x="0" y="4772488"/>
            <a:ext cx="38735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accent6"/>
                </a:solidFill>
                <a:latin typeface="Arial"/>
                <a:ea typeface="Arial"/>
                <a:cs typeface="Arial"/>
                <a:sym typeface="Arial"/>
              </a:defRPr>
            </a:lvl1pPr>
            <a:lvl2pPr marL="0" lvl="1" indent="0" algn="r">
              <a:spcBef>
                <a:spcPts val="0"/>
              </a:spcBef>
              <a:buNone/>
              <a:defRPr sz="900">
                <a:solidFill>
                  <a:schemeClr val="accent6"/>
                </a:solidFill>
                <a:latin typeface="Arial"/>
                <a:ea typeface="Arial"/>
                <a:cs typeface="Arial"/>
                <a:sym typeface="Arial"/>
              </a:defRPr>
            </a:lvl2pPr>
            <a:lvl3pPr marL="0" lvl="2" indent="0" algn="r">
              <a:spcBef>
                <a:spcPts val="0"/>
              </a:spcBef>
              <a:buNone/>
              <a:defRPr sz="900">
                <a:solidFill>
                  <a:schemeClr val="accent6"/>
                </a:solidFill>
                <a:latin typeface="Arial"/>
                <a:ea typeface="Arial"/>
                <a:cs typeface="Arial"/>
                <a:sym typeface="Arial"/>
              </a:defRPr>
            </a:lvl3pPr>
            <a:lvl4pPr marL="0" lvl="3" indent="0" algn="r">
              <a:spcBef>
                <a:spcPts val="0"/>
              </a:spcBef>
              <a:buNone/>
              <a:defRPr sz="900">
                <a:solidFill>
                  <a:schemeClr val="accent6"/>
                </a:solidFill>
                <a:latin typeface="Arial"/>
                <a:ea typeface="Arial"/>
                <a:cs typeface="Arial"/>
                <a:sym typeface="Arial"/>
              </a:defRPr>
            </a:lvl4pPr>
            <a:lvl5pPr marL="0" lvl="4" indent="0" algn="r">
              <a:spcBef>
                <a:spcPts val="0"/>
              </a:spcBef>
              <a:buNone/>
              <a:defRPr sz="900">
                <a:solidFill>
                  <a:schemeClr val="accent6"/>
                </a:solidFill>
                <a:latin typeface="Arial"/>
                <a:ea typeface="Arial"/>
                <a:cs typeface="Arial"/>
                <a:sym typeface="Arial"/>
              </a:defRPr>
            </a:lvl5pPr>
            <a:lvl6pPr marL="0" lvl="5" indent="0" algn="r">
              <a:spcBef>
                <a:spcPts val="0"/>
              </a:spcBef>
              <a:buNone/>
              <a:defRPr sz="900">
                <a:solidFill>
                  <a:schemeClr val="accent6"/>
                </a:solidFill>
                <a:latin typeface="Arial"/>
                <a:ea typeface="Arial"/>
                <a:cs typeface="Arial"/>
                <a:sym typeface="Arial"/>
              </a:defRPr>
            </a:lvl6pPr>
            <a:lvl7pPr marL="0" lvl="6" indent="0" algn="r">
              <a:spcBef>
                <a:spcPts val="0"/>
              </a:spcBef>
              <a:buNone/>
              <a:defRPr sz="900">
                <a:solidFill>
                  <a:schemeClr val="accent6"/>
                </a:solidFill>
                <a:latin typeface="Arial"/>
                <a:ea typeface="Arial"/>
                <a:cs typeface="Arial"/>
                <a:sym typeface="Arial"/>
              </a:defRPr>
            </a:lvl7pPr>
            <a:lvl8pPr marL="0" lvl="7" indent="0" algn="r">
              <a:spcBef>
                <a:spcPts val="0"/>
              </a:spcBef>
              <a:buNone/>
              <a:defRPr sz="900">
                <a:solidFill>
                  <a:schemeClr val="accent6"/>
                </a:solidFill>
                <a:latin typeface="Arial"/>
                <a:ea typeface="Arial"/>
                <a:cs typeface="Arial"/>
                <a:sym typeface="Arial"/>
              </a:defRPr>
            </a:lvl8pPr>
            <a:lvl9pPr marL="0" lvl="8" indent="0" algn="r">
              <a:spcBef>
                <a:spcPts val="0"/>
              </a:spcBef>
              <a:buNone/>
              <a:defRPr sz="9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9" name="Google Shape;129;p21" descr="Oklahoma Education Logo"/>
          <p:cNvPicPr preferRelativeResize="0"/>
          <p:nvPr/>
        </p:nvPicPr>
        <p:blipFill rotWithShape="1">
          <a:blip r:embed="rId2">
            <a:alphaModFix/>
          </a:blip>
          <a:srcRect/>
          <a:stretch/>
        </p:blipFill>
        <p:spPr>
          <a:xfrm>
            <a:off x="7853901" y="4684912"/>
            <a:ext cx="1127097" cy="361420"/>
          </a:xfrm>
          <a:prstGeom prst="rect">
            <a:avLst/>
          </a:prstGeom>
          <a:noFill/>
          <a:ln>
            <a:noFill/>
          </a:ln>
        </p:spPr>
      </p:pic>
      <p:cxnSp>
        <p:nvCxnSpPr>
          <p:cNvPr id="130" name="Google Shape;130;p21"/>
          <p:cNvCxnSpPr/>
          <p:nvPr/>
        </p:nvCxnSpPr>
        <p:spPr>
          <a:xfrm>
            <a:off x="385372" y="4809398"/>
            <a:ext cx="0" cy="200025"/>
          </a:xfrm>
          <a:prstGeom prst="straightConnector1">
            <a:avLst/>
          </a:prstGeom>
          <a:noFill/>
          <a:ln w="19050" cap="flat" cmpd="sng">
            <a:solidFill>
              <a:schemeClr val="dk1"/>
            </a:solidFill>
            <a:prstDash val="solid"/>
            <a:miter lim="800000"/>
            <a:headEnd type="none" w="sm" len="sm"/>
            <a:tailEnd type="none" w="sm" len="sm"/>
          </a:ln>
        </p:spPr>
      </p:cxnSp>
      <p:sp>
        <p:nvSpPr>
          <p:cNvPr id="131" name="Google Shape;131;p21"/>
          <p:cNvSpPr txBox="1">
            <a:spLocks noGrp="1"/>
          </p:cNvSpPr>
          <p:nvPr>
            <p:ph type="body" idx="3"/>
          </p:nvPr>
        </p:nvSpPr>
        <p:spPr>
          <a:xfrm>
            <a:off x="220649" y="1895533"/>
            <a:ext cx="4236554" cy="273718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1"/>
          <p:cNvSpPr txBox="1">
            <a:spLocks noGrp="1"/>
          </p:cNvSpPr>
          <p:nvPr>
            <p:ph type="body" idx="4"/>
          </p:nvPr>
        </p:nvSpPr>
        <p:spPr>
          <a:xfrm>
            <a:off x="4629151" y="1895533"/>
            <a:ext cx="4236554" cy="273718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8650" y="0"/>
            <a:ext cx="7886700" cy="9942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000"/>
              <a:buFont typeface="Montserrat Black"/>
              <a:buNone/>
              <a:defRPr sz="3000" b="1" i="0">
                <a:solidFill>
                  <a:schemeClr val="lt1"/>
                </a:solidFill>
                <a:latin typeface="Montserrat Black"/>
                <a:ea typeface="Montserrat Black"/>
                <a:cs typeface="Montserrat Black"/>
                <a:sym typeface="Montserrat Black"/>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46" name="Google Shape;46;p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304800" algn="l" rtl="0">
              <a:lnSpc>
                <a:spcPct val="90000"/>
              </a:lnSpc>
              <a:spcBef>
                <a:spcPts val="825"/>
              </a:spcBef>
              <a:spcAft>
                <a:spcPts val="0"/>
              </a:spcAft>
              <a:buClr>
                <a:schemeClr val="accent1"/>
              </a:buClr>
              <a:buSzPts val="2800"/>
              <a:buChar char="•"/>
              <a:defRPr b="1" i="0">
                <a:solidFill>
                  <a:schemeClr val="accent1"/>
                </a:solidFill>
                <a:latin typeface="Montserrat SemiBold"/>
                <a:ea typeface="Montserrat SemiBold"/>
                <a:cs typeface="Montserrat SemiBold"/>
                <a:sym typeface="Montserrat SemiBold"/>
              </a:defRPr>
            </a:lvl1pPr>
            <a:lvl2pPr marL="685800" lvl="1" indent="-285750" algn="l" rtl="0">
              <a:lnSpc>
                <a:spcPct val="90000"/>
              </a:lnSpc>
              <a:spcBef>
                <a:spcPts val="375"/>
              </a:spcBef>
              <a:spcAft>
                <a:spcPts val="0"/>
              </a:spcAft>
              <a:buClr>
                <a:schemeClr val="dk2"/>
              </a:buClr>
              <a:buSzPts val="2400"/>
              <a:buChar char="•"/>
              <a:defRPr b="0" i="0">
                <a:solidFill>
                  <a:schemeClr val="dk2"/>
                </a:solidFill>
                <a:latin typeface="Montserrat"/>
                <a:ea typeface="Montserrat"/>
                <a:cs typeface="Montserrat"/>
                <a:sym typeface="Montserrat"/>
              </a:defRPr>
            </a:lvl2pPr>
            <a:lvl3pPr marL="1028700" lvl="2" indent="-266700" algn="l" rtl="0">
              <a:lnSpc>
                <a:spcPct val="90000"/>
              </a:lnSpc>
              <a:spcBef>
                <a:spcPts val="375"/>
              </a:spcBef>
              <a:spcAft>
                <a:spcPts val="0"/>
              </a:spcAft>
              <a:buClr>
                <a:schemeClr val="dk2"/>
              </a:buClr>
              <a:buSzPts val="2000"/>
              <a:buChar char="•"/>
              <a:defRPr b="0" i="0">
                <a:solidFill>
                  <a:schemeClr val="dk2"/>
                </a:solidFill>
                <a:latin typeface="Montserrat"/>
                <a:ea typeface="Montserrat"/>
                <a:cs typeface="Montserrat"/>
                <a:sym typeface="Montserrat"/>
              </a:defRPr>
            </a:lvl3pPr>
            <a:lvl4pPr marL="1371600" lvl="3" indent="-261938" algn="l" rtl="0">
              <a:lnSpc>
                <a:spcPct val="90000"/>
              </a:lnSpc>
              <a:spcBef>
                <a:spcPts val="375"/>
              </a:spcBef>
              <a:spcAft>
                <a:spcPts val="0"/>
              </a:spcAft>
              <a:buClr>
                <a:schemeClr val="dk2"/>
              </a:buClr>
              <a:buSzPts val="1900"/>
              <a:buChar char="•"/>
              <a:defRPr b="0" i="0">
                <a:solidFill>
                  <a:schemeClr val="dk2"/>
                </a:solidFill>
                <a:latin typeface="Montserrat"/>
                <a:ea typeface="Montserrat"/>
                <a:cs typeface="Montserrat"/>
                <a:sym typeface="Montserrat"/>
              </a:defRPr>
            </a:lvl4pPr>
            <a:lvl5pPr marL="1714500" lvl="4" indent="-261938" algn="l" rtl="0">
              <a:lnSpc>
                <a:spcPct val="90000"/>
              </a:lnSpc>
              <a:spcBef>
                <a:spcPts val="375"/>
              </a:spcBef>
              <a:spcAft>
                <a:spcPts val="0"/>
              </a:spcAft>
              <a:buClr>
                <a:schemeClr val="dk2"/>
              </a:buClr>
              <a:buSzPts val="1900"/>
              <a:buChar char="•"/>
              <a:defRPr b="0" i="0">
                <a:solidFill>
                  <a:schemeClr val="dk2"/>
                </a:solidFill>
                <a:latin typeface="Montserrat"/>
                <a:ea typeface="Montserrat"/>
                <a:cs typeface="Montserrat"/>
                <a:sym typeface="Montserrat"/>
              </a:defRPr>
            </a:lvl5pPr>
            <a:lvl6pPr marL="2057400" lvl="5" indent="-261938" algn="l" rtl="0">
              <a:lnSpc>
                <a:spcPct val="90000"/>
              </a:lnSpc>
              <a:spcBef>
                <a:spcPts val="375"/>
              </a:spcBef>
              <a:spcAft>
                <a:spcPts val="0"/>
              </a:spcAft>
              <a:buClr>
                <a:schemeClr val="dk1"/>
              </a:buClr>
              <a:buSzPts val="1900"/>
              <a:buChar char="•"/>
              <a:defRPr/>
            </a:lvl6pPr>
            <a:lvl7pPr marL="2400300" lvl="6" indent="-261938" algn="l" rtl="0">
              <a:lnSpc>
                <a:spcPct val="90000"/>
              </a:lnSpc>
              <a:spcBef>
                <a:spcPts val="375"/>
              </a:spcBef>
              <a:spcAft>
                <a:spcPts val="0"/>
              </a:spcAft>
              <a:buClr>
                <a:schemeClr val="dk1"/>
              </a:buClr>
              <a:buSzPts val="1900"/>
              <a:buChar char="•"/>
              <a:defRPr/>
            </a:lvl7pPr>
            <a:lvl8pPr marL="2743200" lvl="7" indent="-261938" algn="l" rtl="0">
              <a:lnSpc>
                <a:spcPct val="90000"/>
              </a:lnSpc>
              <a:spcBef>
                <a:spcPts val="375"/>
              </a:spcBef>
              <a:spcAft>
                <a:spcPts val="0"/>
              </a:spcAft>
              <a:buClr>
                <a:schemeClr val="dk1"/>
              </a:buClr>
              <a:buSzPts val="1900"/>
              <a:buChar char="•"/>
              <a:defRPr/>
            </a:lvl8pPr>
            <a:lvl9pPr marL="3086100" lvl="8" indent="-261938" algn="l" rtl="0">
              <a:lnSpc>
                <a:spcPct val="90000"/>
              </a:lnSpc>
              <a:spcBef>
                <a:spcPts val="375"/>
              </a:spcBef>
              <a:spcAft>
                <a:spcPts val="0"/>
              </a:spcAft>
              <a:buClr>
                <a:schemeClr val="dk1"/>
              </a:buClr>
              <a:buSzPts val="1900"/>
              <a:buChar char="•"/>
              <a:defRPr/>
            </a:lvl9pPr>
          </a:lstStyle>
          <a:p>
            <a:endParaRPr/>
          </a:p>
        </p:txBody>
      </p:sp>
    </p:spTree>
    <p:extLst>
      <p:ext uri="{BB962C8B-B14F-4D97-AF65-F5344CB8AC3E}">
        <p14:creationId xmlns:p14="http://schemas.microsoft.com/office/powerpoint/2010/main" val="3153187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278296" y="273844"/>
            <a:ext cx="8237054"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6" name="Google Shape;86;p15"/>
          <p:cNvSpPr txBox="1">
            <a:spLocks noGrp="1"/>
          </p:cNvSpPr>
          <p:nvPr>
            <p:ph type="body" idx="1"/>
          </p:nvPr>
        </p:nvSpPr>
        <p:spPr>
          <a:xfrm>
            <a:off x="278296" y="1369219"/>
            <a:ext cx="8237054"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2"/>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7" name="Google Shape;87;p15"/>
          <p:cNvSpPr txBox="1">
            <a:spLocks noGrp="1"/>
          </p:cNvSpPr>
          <p:nvPr>
            <p:ph type="ftr" idx="11"/>
          </p:nvPr>
        </p:nvSpPr>
        <p:spPr>
          <a:xfrm>
            <a:off x="563172" y="4767263"/>
            <a:ext cx="4474573"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accent6"/>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8" name="Google Shape;88;p15"/>
          <p:cNvSpPr txBox="1">
            <a:spLocks noGrp="1"/>
          </p:cNvSpPr>
          <p:nvPr>
            <p:ph type="sldNum" idx="12"/>
          </p:nvPr>
        </p:nvSpPr>
        <p:spPr>
          <a:xfrm>
            <a:off x="96982" y="4767263"/>
            <a:ext cx="46619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accent6"/>
                </a:solidFill>
                <a:latin typeface="Arial"/>
                <a:ea typeface="Arial"/>
                <a:cs typeface="Arial"/>
                <a:sym typeface="Arial"/>
              </a:defRPr>
            </a:lvl1pPr>
            <a:lvl2pPr marL="0" marR="0" lvl="1" indent="0" algn="r" rtl="0">
              <a:spcBef>
                <a:spcPts val="0"/>
              </a:spcBef>
              <a:buNone/>
              <a:defRPr sz="900" b="0" i="0" u="none" strike="noStrike" cap="none">
                <a:solidFill>
                  <a:schemeClr val="accent6"/>
                </a:solidFill>
                <a:latin typeface="Arial"/>
                <a:ea typeface="Arial"/>
                <a:cs typeface="Arial"/>
                <a:sym typeface="Arial"/>
              </a:defRPr>
            </a:lvl2pPr>
            <a:lvl3pPr marL="0" marR="0" lvl="2" indent="0" algn="r" rtl="0">
              <a:spcBef>
                <a:spcPts val="0"/>
              </a:spcBef>
              <a:buNone/>
              <a:defRPr sz="900" b="0" i="0" u="none" strike="noStrike" cap="none">
                <a:solidFill>
                  <a:schemeClr val="accent6"/>
                </a:solidFill>
                <a:latin typeface="Arial"/>
                <a:ea typeface="Arial"/>
                <a:cs typeface="Arial"/>
                <a:sym typeface="Arial"/>
              </a:defRPr>
            </a:lvl3pPr>
            <a:lvl4pPr marL="0" marR="0" lvl="3" indent="0" algn="r" rtl="0">
              <a:spcBef>
                <a:spcPts val="0"/>
              </a:spcBef>
              <a:buNone/>
              <a:defRPr sz="900" b="0" i="0" u="none" strike="noStrike" cap="none">
                <a:solidFill>
                  <a:schemeClr val="accent6"/>
                </a:solidFill>
                <a:latin typeface="Arial"/>
                <a:ea typeface="Arial"/>
                <a:cs typeface="Arial"/>
                <a:sym typeface="Arial"/>
              </a:defRPr>
            </a:lvl4pPr>
            <a:lvl5pPr marL="0" marR="0" lvl="4" indent="0" algn="r" rtl="0">
              <a:spcBef>
                <a:spcPts val="0"/>
              </a:spcBef>
              <a:buNone/>
              <a:defRPr sz="900" b="0" i="0" u="none" strike="noStrike" cap="none">
                <a:solidFill>
                  <a:schemeClr val="accent6"/>
                </a:solidFill>
                <a:latin typeface="Arial"/>
                <a:ea typeface="Arial"/>
                <a:cs typeface="Arial"/>
                <a:sym typeface="Arial"/>
              </a:defRPr>
            </a:lvl5pPr>
            <a:lvl6pPr marL="0" marR="0" lvl="5" indent="0" algn="r" rtl="0">
              <a:spcBef>
                <a:spcPts val="0"/>
              </a:spcBef>
              <a:buNone/>
              <a:defRPr sz="900" b="0" i="0" u="none" strike="noStrike" cap="none">
                <a:solidFill>
                  <a:schemeClr val="accent6"/>
                </a:solidFill>
                <a:latin typeface="Arial"/>
                <a:ea typeface="Arial"/>
                <a:cs typeface="Arial"/>
                <a:sym typeface="Arial"/>
              </a:defRPr>
            </a:lvl6pPr>
            <a:lvl7pPr marL="0" marR="0" lvl="6" indent="0" algn="r" rtl="0">
              <a:spcBef>
                <a:spcPts val="0"/>
              </a:spcBef>
              <a:buNone/>
              <a:defRPr sz="900" b="0" i="0" u="none" strike="noStrike" cap="none">
                <a:solidFill>
                  <a:schemeClr val="accent6"/>
                </a:solidFill>
                <a:latin typeface="Arial"/>
                <a:ea typeface="Arial"/>
                <a:cs typeface="Arial"/>
                <a:sym typeface="Arial"/>
              </a:defRPr>
            </a:lvl7pPr>
            <a:lvl8pPr marL="0" marR="0" lvl="7" indent="0" algn="r" rtl="0">
              <a:spcBef>
                <a:spcPts val="0"/>
              </a:spcBef>
              <a:buNone/>
              <a:defRPr sz="900" b="0" i="0" u="none" strike="noStrike" cap="none">
                <a:solidFill>
                  <a:schemeClr val="accent6"/>
                </a:solidFill>
                <a:latin typeface="Arial"/>
                <a:ea typeface="Arial"/>
                <a:cs typeface="Arial"/>
                <a:sym typeface="Arial"/>
              </a:defRPr>
            </a:lvl8pPr>
            <a:lvl9pPr marL="0" marR="0" lvl="8" indent="0" algn="r" rtl="0">
              <a:spcBef>
                <a:spcPts val="0"/>
              </a:spcBef>
              <a:buNone/>
              <a:defRPr sz="9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70"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files.eric.ed.gov/fulltext/ED55567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www.okedge.com/educators/implementing-the-icap/"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kedge.com/wp-content/uploads/2023/02/Career-Interests-Assessments-Overview-1.pd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mailto:ashton.frisby@sde.ok.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okedge.com/business-community/service-work-based-learnin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3.amazonaws.com/scschoolfiles/9/ahs_course_catalogue_2022.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s://www.baschools.org/pages/uploaded_files/ProjectPathwaysCatalog-2022.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docs.google.com/document/d/1tQxPthZTjHJ_70CRNMvHQ416ayitR3cV/edi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okcareerguide.kuder.com/landing-page" TargetMode="External"/><Relationship Id="rId2" Type="http://schemas.openxmlformats.org/officeDocument/2006/relationships/hyperlink" Target="https://secure.okcollegestart.org/Career_Planning/_default.aspx"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mailto:Marissa.Lightsey@sde.ok.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hyperlink" Target="https://sde.ok.gov/sites/default/files/documents/files/REVISED%20Transcript%20Guidance.pdf"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okedge.com/wp-content/uploads/2019/09/Individual-Career-Academic-Implementation-Examples9.pdf"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ideo" Target="https://www.youtube.com/embed/mZ0ui5CrbBc?feature=oembed" TargetMode="Externa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https://www.okedge.com/wp-content/uploads/2023/02/ICAP-2023-FAQs-1.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okedge.com/wp-content/uploads/2022/08/ICAP-recovery-template-1.pdf" TargetMode="External"/><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okedge.com/wp-content/uploads/2023/01/ICAP-for-SWSSN-Guidance-Brief-Revised-Nov-2225038.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rotect-us.mimecast.com/s/E7u6C68jgJtrZR1WLHpZQXm?domain=onenet.zoom.us"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zoomgov.com/j/1615112010?pwd=dGRmK2tENEM5VkVhTU8waVFKcCtWZz09"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okedge.com/corrected-2021workshops/" TargetMode="External"/><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okedge.com/educators/professional-development/" TargetMode="External"/><Relationship Id="rId5" Type="http://schemas.openxmlformats.org/officeDocument/2006/relationships/hyperlink" Target="https://www.okedge.com/monthly-topics-2018/" TargetMode="External"/><Relationship Id="rId4" Type="http://schemas.openxmlformats.org/officeDocument/2006/relationships/hyperlink" Target="https://www.okedge.com/2019-monthly-webinars-3/"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osdeconnect.instructure.com/enroll/JNXJ8W" TargetMode="Externa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8" Type="http://schemas.openxmlformats.org/officeDocument/2006/relationships/hyperlink" Target="https://www.okedge.com/wp-content/uploads/2023/02/Career-Interests-Assessments-Overview-1.pdf" TargetMode="External"/><Relationship Id="rId3" Type="http://schemas.openxmlformats.org/officeDocument/2006/relationships/hyperlink" Target="http://www.okedge.com/" TargetMode="External"/><Relationship Id="rId7" Type="http://schemas.openxmlformats.org/officeDocument/2006/relationships/hyperlink" Target="https://public.govdelivery.com/accounts/OKSDE/subscribers/new" TargetMode="Externa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hyperlink" Target="http://www.okedge.com/wp-content/uploads/2019/02/ICAP-Toolkit-2019-2-1.pdf" TargetMode="External"/><Relationship Id="rId5" Type="http://schemas.openxmlformats.org/officeDocument/2006/relationships/hyperlink" Target="https://www.okedge.com/educators/professional-development/" TargetMode="External"/><Relationship Id="rId10" Type="http://schemas.openxmlformats.org/officeDocument/2006/relationships/hyperlink" Target="https://osdeconnect.instructure.com/enroll/JNXJ8W" TargetMode="External"/><Relationship Id="rId4" Type="http://schemas.openxmlformats.org/officeDocument/2006/relationships/hyperlink" Target="https://www.facebook.com/Oklahoma-ICAP-493290817696557/" TargetMode="External"/><Relationship Id="rId9" Type="http://schemas.openxmlformats.org/officeDocument/2006/relationships/hyperlink" Target="https://www.okedge.com/wp-content/uploads/2023/02/ICAP-Documentation.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ashton.frisby@sde.ok.gov"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ctrTitle"/>
          </p:nvPr>
        </p:nvSpPr>
        <p:spPr>
          <a:xfrm>
            <a:off x="278296" y="841771"/>
            <a:ext cx="4211700" cy="2237605"/>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latin typeface="Montserrat Black" panose="00000A00000000000000" pitchFamily="2" charset="0"/>
              </a:rPr>
              <a:t>ICAP Overview </a:t>
            </a:r>
            <a:endParaRPr>
              <a:latin typeface="Montserrat Black" panose="00000A00000000000000" pitchFamily="2" charset="0"/>
            </a:endParaRPr>
          </a:p>
        </p:txBody>
      </p:sp>
      <p:sp>
        <p:nvSpPr>
          <p:cNvPr id="140" name="Google Shape;140;p23"/>
          <p:cNvSpPr txBox="1">
            <a:spLocks noGrp="1"/>
          </p:cNvSpPr>
          <p:nvPr>
            <p:ph type="subTitle" idx="1"/>
          </p:nvPr>
        </p:nvSpPr>
        <p:spPr>
          <a:xfrm>
            <a:off x="258125" y="3017534"/>
            <a:ext cx="4414728" cy="772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latin typeface="Montserrat" panose="00000500000000000000" pitchFamily="2" charset="0"/>
              </a:rPr>
              <a:t>Individual Career Academic Planning </a:t>
            </a:r>
            <a:endParaRPr>
              <a:latin typeface="Montserrat"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1A45-7384-4D07-9AFB-26A136C17C30}"/>
              </a:ext>
            </a:extLst>
          </p:cNvPr>
          <p:cNvSpPr>
            <a:spLocks noGrp="1"/>
          </p:cNvSpPr>
          <p:nvPr>
            <p:ph type="title"/>
          </p:nvPr>
        </p:nvSpPr>
        <p:spPr>
          <a:xfrm>
            <a:off x="396688" y="0"/>
            <a:ext cx="8118662" cy="994275"/>
          </a:xfrm>
        </p:spPr>
        <p:txBody>
          <a:bodyPr/>
          <a:lstStyle/>
          <a:p>
            <a:r>
              <a:rPr lang="en-US"/>
              <a:t>CCR Success Indicators</a:t>
            </a:r>
          </a:p>
        </p:txBody>
      </p:sp>
      <p:sp>
        <p:nvSpPr>
          <p:cNvPr id="4" name="Google Shape;168;p27">
            <a:extLst>
              <a:ext uri="{FF2B5EF4-FFF2-40B4-BE49-F238E27FC236}">
                <a16:creationId xmlns:a16="http://schemas.microsoft.com/office/drawing/2014/main" id="{76932DDB-D7D9-4CE3-B45E-C3969CBD4419}"/>
              </a:ext>
            </a:extLst>
          </p:cNvPr>
          <p:cNvSpPr txBox="1">
            <a:spLocks noGrp="1"/>
          </p:cNvSpPr>
          <p:nvPr>
            <p:ph type="body" idx="1"/>
          </p:nvPr>
        </p:nvSpPr>
        <p:spPr>
          <a:xfrm>
            <a:off x="220650" y="1140823"/>
            <a:ext cx="4175400" cy="3263400"/>
          </a:xfrm>
          <a:prstGeom prst="rect">
            <a:avLst/>
          </a:prstGeom>
        </p:spPr>
        <p:txBody>
          <a:bodyPr spcFirstLastPara="1" wrap="square" lIns="68575" tIns="34275" rIns="68575" bIns="34275" anchor="t" anchorCtr="0">
            <a:noAutofit/>
          </a:bodyPr>
          <a:lstStyle/>
          <a:p>
            <a:pPr marL="457200" lvl="0" indent="-342900" algn="l" rtl="0">
              <a:spcBef>
                <a:spcPts val="900"/>
              </a:spcBef>
              <a:spcAft>
                <a:spcPts val="0"/>
              </a:spcAft>
              <a:buClr>
                <a:schemeClr val="accent3"/>
              </a:buClr>
              <a:buSzPts val="1800"/>
              <a:buBlip>
                <a:blip r:embed="rId3"/>
              </a:buBlip>
            </a:pPr>
            <a:r>
              <a:rPr lang="en" sz="1800" b="0" dirty="0">
                <a:solidFill>
                  <a:schemeClr val="accent6"/>
                </a:solidFill>
                <a:latin typeface="Montserrat"/>
                <a:ea typeface="Montserrat"/>
                <a:cs typeface="Montserrat"/>
                <a:sym typeface="Montserrat"/>
              </a:rPr>
              <a:t>&lt; 10 percent absences</a:t>
            </a:r>
            <a:endParaRPr sz="1800" b="0" dirty="0">
              <a:solidFill>
                <a:schemeClr val="accent6"/>
              </a:solidFill>
              <a:latin typeface="Montserrat"/>
              <a:ea typeface="Montserrat"/>
              <a:cs typeface="Montserrat"/>
              <a:sym typeface="Montserrat"/>
            </a:endParaRPr>
          </a:p>
          <a:p>
            <a:pPr marL="457200" lvl="0" indent="-342900" algn="l" rtl="0">
              <a:spcBef>
                <a:spcPts val="0"/>
              </a:spcBef>
              <a:spcAft>
                <a:spcPts val="0"/>
              </a:spcAft>
              <a:buClr>
                <a:schemeClr val="accent3"/>
              </a:buClr>
              <a:buSzPts val="1800"/>
              <a:buBlip>
                <a:blip r:embed="rId3"/>
              </a:buBlip>
            </a:pPr>
            <a:r>
              <a:rPr lang="en" sz="1800" b="0" dirty="0">
                <a:solidFill>
                  <a:schemeClr val="accent6"/>
                </a:solidFill>
                <a:latin typeface="Montserrat"/>
                <a:ea typeface="Montserrat"/>
                <a:cs typeface="Montserrat"/>
                <a:sym typeface="Montserrat"/>
              </a:rPr>
              <a:t>On - track to graduation indicators </a:t>
            </a:r>
            <a:endParaRPr sz="1800" b="0" dirty="0">
              <a:solidFill>
                <a:schemeClr val="accent6"/>
              </a:solidFill>
              <a:latin typeface="Montserrat"/>
              <a:ea typeface="Montserrat"/>
              <a:cs typeface="Montserrat"/>
              <a:sym typeface="Montserrat"/>
            </a:endParaRPr>
          </a:p>
          <a:p>
            <a:pPr marL="457200" lvl="0" indent="-342900" algn="l" rtl="0">
              <a:spcBef>
                <a:spcPts val="0"/>
              </a:spcBef>
              <a:spcAft>
                <a:spcPts val="0"/>
              </a:spcAft>
              <a:buClr>
                <a:schemeClr val="accent3"/>
              </a:buClr>
              <a:buSzPts val="1800"/>
              <a:buBlip>
                <a:blip r:embed="rId3"/>
              </a:buBlip>
            </a:pPr>
            <a:r>
              <a:rPr lang="en" sz="1800" b="0" dirty="0">
                <a:solidFill>
                  <a:schemeClr val="accent6"/>
                </a:solidFill>
                <a:latin typeface="Montserrat"/>
                <a:ea typeface="Montserrat"/>
                <a:cs typeface="Montserrat"/>
                <a:sym typeface="Montserrat"/>
              </a:rPr>
              <a:t>No more than one failure of ninth-grade subjects</a:t>
            </a:r>
            <a:endParaRPr sz="1800" b="0" dirty="0">
              <a:solidFill>
                <a:schemeClr val="accent6"/>
              </a:solidFill>
              <a:latin typeface="Montserrat"/>
              <a:ea typeface="Montserrat"/>
              <a:cs typeface="Montserrat"/>
              <a:sym typeface="Montserrat"/>
            </a:endParaRPr>
          </a:p>
          <a:p>
            <a:pPr marL="457200" lvl="0" indent="-342900" algn="l" rtl="0">
              <a:spcBef>
                <a:spcPts val="0"/>
              </a:spcBef>
              <a:spcAft>
                <a:spcPts val="0"/>
              </a:spcAft>
              <a:buClr>
                <a:schemeClr val="accent3"/>
              </a:buClr>
              <a:buSzPts val="1800"/>
              <a:buBlip>
                <a:blip r:embed="rId3"/>
              </a:buBlip>
            </a:pPr>
            <a:r>
              <a:rPr lang="en" sz="1800" b="0" dirty="0">
                <a:solidFill>
                  <a:schemeClr val="accent6"/>
                </a:solidFill>
                <a:latin typeface="Montserrat"/>
                <a:ea typeface="Montserrat"/>
                <a:cs typeface="Montserrat"/>
                <a:sym typeface="Montserrat"/>
              </a:rPr>
              <a:t>% of students completing FAFSA </a:t>
            </a:r>
            <a:endParaRPr sz="1800" b="0" dirty="0">
              <a:solidFill>
                <a:schemeClr val="accent6"/>
              </a:solidFill>
              <a:latin typeface="Montserrat"/>
              <a:ea typeface="Montserrat"/>
              <a:cs typeface="Montserrat"/>
              <a:sym typeface="Montserrat"/>
            </a:endParaRPr>
          </a:p>
          <a:p>
            <a:pPr marL="457200" lvl="0" indent="-342900" algn="l" rtl="0">
              <a:spcBef>
                <a:spcPts val="0"/>
              </a:spcBef>
              <a:spcAft>
                <a:spcPts val="0"/>
              </a:spcAft>
              <a:buClr>
                <a:schemeClr val="accent3"/>
              </a:buClr>
              <a:buSzPts val="1800"/>
              <a:buBlip>
                <a:blip r:embed="rId3"/>
              </a:buBlip>
            </a:pPr>
            <a:r>
              <a:rPr lang="en" sz="1800" b="0" dirty="0">
                <a:solidFill>
                  <a:schemeClr val="accent6"/>
                </a:solidFill>
                <a:latin typeface="Montserrat"/>
                <a:ea typeface="Montserrat"/>
                <a:cs typeface="Montserrat"/>
                <a:sym typeface="Montserrat"/>
              </a:rPr>
              <a:t>% of Students completing Ok’s Promise </a:t>
            </a:r>
            <a:endParaRPr sz="1800" b="0" dirty="0">
              <a:solidFill>
                <a:schemeClr val="accent6"/>
              </a:solidFill>
              <a:latin typeface="Montserrat"/>
              <a:ea typeface="Montserrat"/>
              <a:cs typeface="Montserrat"/>
              <a:sym typeface="Montserrat"/>
            </a:endParaRPr>
          </a:p>
          <a:p>
            <a:pPr marL="457200" lvl="0" indent="-342900" algn="l" rtl="0">
              <a:spcBef>
                <a:spcPts val="0"/>
              </a:spcBef>
              <a:spcAft>
                <a:spcPts val="0"/>
              </a:spcAft>
              <a:buClr>
                <a:schemeClr val="accent3"/>
              </a:buClr>
              <a:buSzPts val="1800"/>
              <a:buBlip>
                <a:blip r:embed="rId3"/>
              </a:buBlip>
            </a:pPr>
            <a:r>
              <a:rPr lang="en" sz="1800" b="0" dirty="0">
                <a:solidFill>
                  <a:schemeClr val="accent6"/>
                </a:solidFill>
                <a:latin typeface="Montserrat"/>
                <a:ea typeface="Montserrat"/>
                <a:cs typeface="Montserrat"/>
                <a:sym typeface="Montserrat"/>
              </a:rPr>
              <a:t>Rigorous course enrollment </a:t>
            </a:r>
            <a:endParaRPr sz="1800" b="0" dirty="0">
              <a:solidFill>
                <a:schemeClr val="accent6"/>
              </a:solidFill>
              <a:latin typeface="Montserrat"/>
              <a:ea typeface="Montserrat"/>
              <a:cs typeface="Montserrat"/>
              <a:sym typeface="Montserrat"/>
            </a:endParaRPr>
          </a:p>
        </p:txBody>
      </p:sp>
      <p:sp>
        <p:nvSpPr>
          <p:cNvPr id="5" name="Google Shape;170;p27">
            <a:extLst>
              <a:ext uri="{FF2B5EF4-FFF2-40B4-BE49-F238E27FC236}">
                <a16:creationId xmlns:a16="http://schemas.microsoft.com/office/drawing/2014/main" id="{FF0A6B39-C59D-4F97-9C7E-8A5FD19960E3}"/>
              </a:ext>
            </a:extLst>
          </p:cNvPr>
          <p:cNvSpPr txBox="1">
            <a:spLocks/>
          </p:cNvSpPr>
          <p:nvPr/>
        </p:nvSpPr>
        <p:spPr>
          <a:xfrm>
            <a:off x="4450550" y="1140823"/>
            <a:ext cx="4175400" cy="35594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342900" marR="0" lvl="0" indent="-304800" algn="l" rtl="0">
              <a:lnSpc>
                <a:spcPct val="90000"/>
              </a:lnSpc>
              <a:spcBef>
                <a:spcPts val="825"/>
              </a:spcBef>
              <a:spcAft>
                <a:spcPts val="0"/>
              </a:spcAft>
              <a:buClr>
                <a:schemeClr val="accent1"/>
              </a:buClr>
              <a:buSzPts val="2800"/>
              <a:buFont typeface="Arial"/>
              <a:buChar char="•"/>
              <a:defRPr sz="2400" b="1" i="0" u="none" strike="noStrike" cap="none">
                <a:solidFill>
                  <a:schemeClr val="accent1"/>
                </a:solidFill>
                <a:latin typeface="Montserrat SemiBold"/>
                <a:ea typeface="Montserrat SemiBold"/>
                <a:cs typeface="Montserrat SemiBold"/>
                <a:sym typeface="Montserrat SemiBold"/>
              </a:defRPr>
            </a:lvl1pPr>
            <a:lvl2pPr marL="685800" marR="0" lvl="1" indent="-285750" algn="l" rtl="0">
              <a:lnSpc>
                <a:spcPct val="90000"/>
              </a:lnSpc>
              <a:spcBef>
                <a:spcPts val="375"/>
              </a:spcBef>
              <a:spcAft>
                <a:spcPts val="0"/>
              </a:spcAft>
              <a:buClr>
                <a:schemeClr val="dk2"/>
              </a:buClr>
              <a:buSzPts val="2400"/>
              <a:buFont typeface="Arial"/>
              <a:buChar char="•"/>
              <a:defRPr sz="2100" b="0" i="0" u="none" strike="noStrike" cap="none">
                <a:solidFill>
                  <a:schemeClr val="dk2"/>
                </a:solidFill>
                <a:latin typeface="Montserrat"/>
                <a:ea typeface="Montserrat"/>
                <a:cs typeface="Montserrat"/>
                <a:sym typeface="Montserrat"/>
              </a:defRPr>
            </a:lvl2pPr>
            <a:lvl3pPr marL="1028700" marR="0" lvl="2" indent="-266700" algn="l" rtl="0">
              <a:lnSpc>
                <a:spcPct val="90000"/>
              </a:lnSpc>
              <a:spcBef>
                <a:spcPts val="375"/>
              </a:spcBef>
              <a:spcAft>
                <a:spcPts val="0"/>
              </a:spcAft>
              <a:buClr>
                <a:schemeClr val="dk2"/>
              </a:buClr>
              <a:buSzPts val="2000"/>
              <a:buFont typeface="Arial"/>
              <a:buChar char="•"/>
              <a:defRPr sz="1800" b="0" i="0" u="none" strike="noStrike" cap="none">
                <a:solidFill>
                  <a:schemeClr val="dk2"/>
                </a:solidFill>
                <a:latin typeface="Montserrat"/>
                <a:ea typeface="Montserrat"/>
                <a:cs typeface="Montserrat"/>
                <a:sym typeface="Montserrat"/>
              </a:defRPr>
            </a:lvl3pPr>
            <a:lvl4pPr marL="1371600" marR="0" lvl="3" indent="-261938" algn="l" rtl="0">
              <a:lnSpc>
                <a:spcPct val="90000"/>
              </a:lnSpc>
              <a:spcBef>
                <a:spcPts val="375"/>
              </a:spcBef>
              <a:spcAft>
                <a:spcPts val="0"/>
              </a:spcAft>
              <a:buClr>
                <a:schemeClr val="dk2"/>
              </a:buClr>
              <a:buSzPts val="1900"/>
              <a:buFont typeface="Arial"/>
              <a:buChar char="•"/>
              <a:defRPr sz="1800" b="0" i="0" u="none" strike="noStrike" cap="none">
                <a:solidFill>
                  <a:schemeClr val="dk2"/>
                </a:solidFill>
                <a:latin typeface="Montserrat"/>
                <a:ea typeface="Montserrat"/>
                <a:cs typeface="Montserrat"/>
                <a:sym typeface="Montserrat"/>
              </a:defRPr>
            </a:lvl4pPr>
            <a:lvl5pPr marL="1714500" marR="0" lvl="4" indent="-261938" algn="l" rtl="0">
              <a:lnSpc>
                <a:spcPct val="90000"/>
              </a:lnSpc>
              <a:spcBef>
                <a:spcPts val="375"/>
              </a:spcBef>
              <a:spcAft>
                <a:spcPts val="0"/>
              </a:spcAft>
              <a:buClr>
                <a:schemeClr val="dk2"/>
              </a:buClr>
              <a:buSzPts val="1900"/>
              <a:buFont typeface="Arial"/>
              <a:buChar char="•"/>
              <a:defRPr sz="1800" b="0" i="0" u="none" strike="noStrike" cap="none">
                <a:solidFill>
                  <a:schemeClr val="dk2"/>
                </a:solidFill>
                <a:latin typeface="Montserrat"/>
                <a:ea typeface="Montserrat"/>
                <a:cs typeface="Montserrat"/>
                <a:sym typeface="Montserrat"/>
              </a:defRPr>
            </a:lvl5pPr>
            <a:lvl6pPr marL="2057400" marR="0" lvl="5" indent="-261938" algn="l" rtl="0">
              <a:lnSpc>
                <a:spcPct val="90000"/>
              </a:lnSpc>
              <a:spcBef>
                <a:spcPts val="375"/>
              </a:spcBef>
              <a:spcAft>
                <a:spcPts val="0"/>
              </a:spcAft>
              <a:buClr>
                <a:schemeClr val="dk1"/>
              </a:buClr>
              <a:buSzPts val="1900"/>
              <a:buFont typeface="Arial"/>
              <a:buChar char="•"/>
              <a:defRPr sz="1400" b="0" i="0" u="none" strike="noStrike" cap="none">
                <a:solidFill>
                  <a:schemeClr val="dk1"/>
                </a:solidFill>
                <a:latin typeface="Arial"/>
                <a:ea typeface="Arial"/>
                <a:cs typeface="Arial"/>
                <a:sym typeface="Arial"/>
              </a:defRPr>
            </a:lvl6pPr>
            <a:lvl7pPr marL="2400300" marR="0" lvl="6" indent="-261938" algn="l" rtl="0">
              <a:lnSpc>
                <a:spcPct val="90000"/>
              </a:lnSpc>
              <a:spcBef>
                <a:spcPts val="375"/>
              </a:spcBef>
              <a:spcAft>
                <a:spcPts val="0"/>
              </a:spcAft>
              <a:buClr>
                <a:schemeClr val="dk1"/>
              </a:buClr>
              <a:buSzPts val="1900"/>
              <a:buFont typeface="Arial"/>
              <a:buChar char="•"/>
              <a:defRPr sz="1400" b="0" i="0" u="none" strike="noStrike" cap="none">
                <a:solidFill>
                  <a:schemeClr val="dk1"/>
                </a:solidFill>
                <a:latin typeface="Arial"/>
                <a:ea typeface="Arial"/>
                <a:cs typeface="Arial"/>
                <a:sym typeface="Arial"/>
              </a:defRPr>
            </a:lvl7pPr>
            <a:lvl8pPr marL="2743200" marR="0" lvl="7" indent="-261938" algn="l" rtl="0">
              <a:lnSpc>
                <a:spcPct val="90000"/>
              </a:lnSpc>
              <a:spcBef>
                <a:spcPts val="375"/>
              </a:spcBef>
              <a:spcAft>
                <a:spcPts val="0"/>
              </a:spcAft>
              <a:buClr>
                <a:schemeClr val="dk1"/>
              </a:buClr>
              <a:buSzPts val="1900"/>
              <a:buFont typeface="Arial"/>
              <a:buChar char="•"/>
              <a:defRPr sz="1400" b="0" i="0" u="none" strike="noStrike" cap="none">
                <a:solidFill>
                  <a:schemeClr val="dk1"/>
                </a:solidFill>
                <a:latin typeface="Arial"/>
                <a:ea typeface="Arial"/>
                <a:cs typeface="Arial"/>
                <a:sym typeface="Arial"/>
              </a:defRPr>
            </a:lvl8pPr>
            <a:lvl9pPr marL="3086100" marR="0" lvl="8" indent="-261938" algn="l" rtl="0">
              <a:lnSpc>
                <a:spcPct val="90000"/>
              </a:lnSpc>
              <a:spcBef>
                <a:spcPts val="375"/>
              </a:spcBef>
              <a:spcAft>
                <a:spcPts val="0"/>
              </a:spcAft>
              <a:buClr>
                <a:schemeClr val="dk1"/>
              </a:buClr>
              <a:buSzPts val="1900"/>
              <a:buFont typeface="Arial"/>
              <a:buChar char="•"/>
              <a:defRPr sz="1400" b="0" i="0" u="none" strike="noStrike" cap="none">
                <a:solidFill>
                  <a:schemeClr val="dk1"/>
                </a:solidFill>
                <a:latin typeface="Arial"/>
                <a:ea typeface="Arial"/>
                <a:cs typeface="Arial"/>
                <a:sym typeface="Arial"/>
              </a:defRPr>
            </a:lvl9pPr>
          </a:lstStyle>
          <a:p>
            <a:pPr marL="457200" indent="-342900">
              <a:spcBef>
                <a:spcPts val="900"/>
              </a:spcBef>
              <a:buClr>
                <a:schemeClr val="accent3"/>
              </a:buClr>
              <a:buSzPts val="1800"/>
              <a:buFont typeface="Arial"/>
              <a:buBlip>
                <a:blip r:embed="rId3"/>
              </a:buBlip>
            </a:pPr>
            <a:r>
              <a:rPr lang="en-US" sz="1800" b="0" dirty="0">
                <a:solidFill>
                  <a:schemeClr val="accent6"/>
                </a:solidFill>
                <a:latin typeface="Montserrat"/>
                <a:ea typeface="Montserrat"/>
                <a:cs typeface="Montserrat"/>
                <a:sym typeface="Montserrat"/>
              </a:rPr>
              <a:t>High school graduation rates</a:t>
            </a:r>
          </a:p>
          <a:p>
            <a:pPr marL="457200" indent="-342900">
              <a:spcBef>
                <a:spcPts val="0"/>
              </a:spcBef>
              <a:buClr>
                <a:schemeClr val="accent3"/>
              </a:buClr>
              <a:buSzPts val="1800"/>
              <a:buFont typeface="Arial"/>
              <a:buBlip>
                <a:blip r:embed="rId3"/>
              </a:buBlip>
            </a:pPr>
            <a:r>
              <a:rPr lang="en-US" sz="1800" b="0" dirty="0">
                <a:solidFill>
                  <a:schemeClr val="accent6"/>
                </a:solidFill>
                <a:latin typeface="Montserrat"/>
                <a:ea typeface="Montserrat"/>
                <a:cs typeface="Montserrat"/>
                <a:sym typeface="Montserrat"/>
              </a:rPr>
              <a:t>Postsecondary outcomes (college, CTE, military, workforce training) enrollment immediately after high school </a:t>
            </a:r>
          </a:p>
          <a:p>
            <a:pPr marL="457200" indent="-342900">
              <a:spcBef>
                <a:spcPts val="0"/>
              </a:spcBef>
              <a:buClr>
                <a:schemeClr val="accent3"/>
              </a:buClr>
              <a:buSzPts val="1800"/>
              <a:buFont typeface="Arial"/>
              <a:buBlip>
                <a:blip r:embed="rId3"/>
              </a:buBlip>
            </a:pPr>
            <a:r>
              <a:rPr lang="en-US" sz="1800" b="0" dirty="0">
                <a:solidFill>
                  <a:schemeClr val="accent6"/>
                </a:solidFill>
                <a:latin typeface="Montserrat"/>
                <a:ea typeface="Montserrat"/>
                <a:cs typeface="Montserrat"/>
                <a:sym typeface="Montserrat"/>
              </a:rPr>
              <a:t>Performance on Pre- ACT, ACT, SAT, </a:t>
            </a:r>
            <a:r>
              <a:rPr lang="en-US" sz="1800" b="0" dirty="0" err="1">
                <a:solidFill>
                  <a:schemeClr val="accent6"/>
                </a:solidFill>
                <a:latin typeface="Montserrat"/>
                <a:ea typeface="Montserrat"/>
                <a:cs typeface="Montserrat"/>
                <a:sym typeface="Montserrat"/>
              </a:rPr>
              <a:t>Workkeys</a:t>
            </a:r>
            <a:r>
              <a:rPr lang="en-US" sz="1800" b="0" dirty="0">
                <a:solidFill>
                  <a:schemeClr val="accent6"/>
                </a:solidFill>
                <a:latin typeface="Montserrat"/>
                <a:ea typeface="Montserrat"/>
                <a:cs typeface="Montserrat"/>
                <a:sym typeface="Montserrat"/>
              </a:rPr>
              <a:t>, ASVAB</a:t>
            </a:r>
          </a:p>
          <a:p>
            <a:pPr marL="0" indent="0">
              <a:spcBef>
                <a:spcPts val="900"/>
              </a:spcBef>
              <a:buFont typeface="Arial"/>
              <a:buNone/>
            </a:pPr>
            <a:endParaRPr lang="en-US" sz="1800" dirty="0"/>
          </a:p>
        </p:txBody>
      </p:sp>
      <p:sp>
        <p:nvSpPr>
          <p:cNvPr id="6" name="Google Shape;171;p27">
            <a:extLst>
              <a:ext uri="{FF2B5EF4-FFF2-40B4-BE49-F238E27FC236}">
                <a16:creationId xmlns:a16="http://schemas.microsoft.com/office/drawing/2014/main" id="{6BD75B3C-E33B-4845-9C28-041CC62DE29A}"/>
              </a:ext>
            </a:extLst>
          </p:cNvPr>
          <p:cNvSpPr txBox="1"/>
          <p:nvPr/>
        </p:nvSpPr>
        <p:spPr>
          <a:xfrm>
            <a:off x="5705547" y="4120138"/>
            <a:ext cx="2920403"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Montserrat" panose="00000500000000000000" pitchFamily="2" charset="0"/>
                <a:hlinkClick r:id="rId4"/>
              </a:rPr>
              <a:t>College and Career Readiness Success Center</a:t>
            </a:r>
            <a:r>
              <a:rPr lang="en">
                <a:latin typeface="Montserrat" panose="00000500000000000000" pitchFamily="2" charset="0"/>
              </a:rPr>
              <a:t> </a:t>
            </a:r>
            <a:endParaRPr>
              <a:latin typeface="Montserrat" panose="00000500000000000000" pitchFamily="2" charset="0"/>
            </a:endParaRPr>
          </a:p>
        </p:txBody>
      </p:sp>
    </p:spTree>
    <p:extLst>
      <p:ext uri="{BB962C8B-B14F-4D97-AF65-F5344CB8AC3E}">
        <p14:creationId xmlns:p14="http://schemas.microsoft.com/office/powerpoint/2010/main" val="25229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96C6-4941-4E45-AAC6-BE0BA7C70879}"/>
              </a:ext>
            </a:extLst>
          </p:cNvPr>
          <p:cNvSpPr>
            <a:spLocks noGrp="1"/>
          </p:cNvSpPr>
          <p:nvPr>
            <p:ph type="title"/>
          </p:nvPr>
        </p:nvSpPr>
        <p:spPr>
          <a:xfrm>
            <a:off x="416859" y="0"/>
            <a:ext cx="8098491" cy="994275"/>
          </a:xfrm>
        </p:spPr>
        <p:txBody>
          <a:bodyPr/>
          <a:lstStyle/>
          <a:p>
            <a:r>
              <a:rPr lang="en-US"/>
              <a:t>Individual Career Academic Planning</a:t>
            </a:r>
          </a:p>
        </p:txBody>
      </p:sp>
      <p:sp>
        <p:nvSpPr>
          <p:cNvPr id="4" name="Google Shape;177;p28">
            <a:extLst>
              <a:ext uri="{FF2B5EF4-FFF2-40B4-BE49-F238E27FC236}">
                <a16:creationId xmlns:a16="http://schemas.microsoft.com/office/drawing/2014/main" id="{2EDAEFEC-1FFE-4716-9384-8E9D7A4CCCB8}"/>
              </a:ext>
            </a:extLst>
          </p:cNvPr>
          <p:cNvSpPr txBox="1">
            <a:spLocks noGrp="1"/>
          </p:cNvSpPr>
          <p:nvPr>
            <p:ph type="body" idx="1"/>
          </p:nvPr>
        </p:nvSpPr>
        <p:spPr>
          <a:xfrm>
            <a:off x="220650" y="1074778"/>
            <a:ext cx="87027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2"/>
              </a:buClr>
              <a:buSzPts val="1100"/>
              <a:buFont typeface="Arial"/>
              <a:buNone/>
            </a:pPr>
            <a:r>
              <a:rPr lang="en" sz="2200" b="0" dirty="0">
                <a:solidFill>
                  <a:schemeClr val="accent6"/>
                </a:solidFill>
                <a:latin typeface="Montserrat"/>
                <a:ea typeface="Montserrat"/>
                <a:cs typeface="Montserrat"/>
                <a:sym typeface="Montserrat"/>
              </a:rPr>
              <a:t>Individual Career Academic Planning is a multi-year process that intentionally guides students as they</a:t>
            </a:r>
            <a:r>
              <a:rPr lang="en" sz="2200" b="0" dirty="0">
                <a:latin typeface="Montserrat"/>
                <a:ea typeface="Montserrat"/>
                <a:cs typeface="Montserrat"/>
                <a:sym typeface="Montserrat"/>
              </a:rPr>
              <a:t> </a:t>
            </a:r>
            <a:r>
              <a:rPr lang="en" sz="2200" b="1" dirty="0">
                <a:solidFill>
                  <a:srgbClr val="F46E1C"/>
                </a:solidFill>
                <a:latin typeface="Montserrat"/>
                <a:ea typeface="Montserrat"/>
                <a:cs typeface="Montserrat"/>
                <a:sym typeface="Montserrat"/>
              </a:rPr>
              <a:t>explore career, academic, and postsecondary opportunities</a:t>
            </a:r>
            <a:r>
              <a:rPr lang="en" sz="2200" dirty="0">
                <a:solidFill>
                  <a:schemeClr val="accent6"/>
                </a:solidFill>
                <a:latin typeface="Montserrat"/>
                <a:ea typeface="Montserrat"/>
                <a:cs typeface="Montserrat"/>
                <a:sym typeface="Montserrat"/>
              </a:rPr>
              <a:t>. </a:t>
            </a:r>
            <a:endParaRPr sz="2200" dirty="0">
              <a:solidFill>
                <a:schemeClr val="accent6"/>
              </a:solidFill>
              <a:latin typeface="Montserrat"/>
              <a:ea typeface="Montserrat"/>
              <a:cs typeface="Montserrat"/>
              <a:sym typeface="Montserrat"/>
            </a:endParaRPr>
          </a:p>
          <a:p>
            <a:pPr marL="0" lvl="0" indent="0" algn="l" rtl="0">
              <a:lnSpc>
                <a:spcPct val="115000"/>
              </a:lnSpc>
              <a:spcBef>
                <a:spcPts val="0"/>
              </a:spcBef>
              <a:spcAft>
                <a:spcPts val="0"/>
              </a:spcAft>
              <a:buClr>
                <a:schemeClr val="dk2"/>
              </a:buClr>
              <a:buSzPts val="1100"/>
              <a:buFont typeface="Arial"/>
              <a:buNone/>
            </a:pPr>
            <a:endParaRPr sz="2200" b="1" dirty="0">
              <a:latin typeface="Montserrat"/>
              <a:ea typeface="Montserrat"/>
              <a:cs typeface="Montserrat"/>
              <a:sym typeface="Montserrat"/>
            </a:endParaRPr>
          </a:p>
          <a:p>
            <a:pPr marL="0" lvl="0" indent="0" algn="l" rtl="0">
              <a:lnSpc>
                <a:spcPct val="115000"/>
              </a:lnSpc>
              <a:spcBef>
                <a:spcPts val="0"/>
              </a:spcBef>
              <a:spcAft>
                <a:spcPts val="0"/>
              </a:spcAft>
              <a:buClr>
                <a:schemeClr val="dk2"/>
              </a:buClr>
              <a:buSzPts val="1100"/>
              <a:buFont typeface="Arial"/>
              <a:buNone/>
            </a:pPr>
            <a:r>
              <a:rPr lang="en" sz="2200" b="0" dirty="0">
                <a:solidFill>
                  <a:schemeClr val="accent6"/>
                </a:solidFill>
                <a:latin typeface="Montserrat"/>
                <a:ea typeface="Montserrat"/>
                <a:cs typeface="Montserrat"/>
                <a:sym typeface="Montserrat"/>
              </a:rPr>
              <a:t>Beginning with the</a:t>
            </a:r>
            <a:r>
              <a:rPr lang="en" sz="2200" b="0" dirty="0">
                <a:latin typeface="Montserrat"/>
                <a:ea typeface="Montserrat"/>
                <a:cs typeface="Montserrat"/>
                <a:sym typeface="Montserrat"/>
              </a:rPr>
              <a:t> </a:t>
            </a:r>
            <a:r>
              <a:rPr lang="en" sz="2200" b="1" dirty="0">
                <a:solidFill>
                  <a:srgbClr val="F46E1C"/>
                </a:solidFill>
                <a:latin typeface="Montserrat"/>
                <a:ea typeface="Montserrat"/>
                <a:cs typeface="Montserrat"/>
                <a:sym typeface="Montserrat"/>
              </a:rPr>
              <a:t>family and student </a:t>
            </a:r>
            <a:r>
              <a:rPr lang="en" sz="2200" b="0" dirty="0">
                <a:solidFill>
                  <a:schemeClr val="accent6"/>
                </a:solidFill>
                <a:latin typeface="Montserrat"/>
                <a:ea typeface="Montserrat"/>
                <a:cs typeface="Montserrat"/>
                <a:sym typeface="Montserrat"/>
              </a:rPr>
              <a:t>involvement in the ICAP process and support from educators, students develop the awareness, knowledge, and skills to create their own meaningful pathways to be career and college ready.</a:t>
            </a:r>
            <a:endParaRPr sz="2200" b="0" dirty="0">
              <a:solidFill>
                <a:schemeClr val="accent6"/>
              </a:solidFill>
              <a:latin typeface="Montserrat"/>
              <a:ea typeface="Montserrat"/>
              <a:cs typeface="Montserrat"/>
              <a:sym typeface="Montserrat"/>
            </a:endParaRPr>
          </a:p>
        </p:txBody>
      </p:sp>
    </p:spTree>
    <p:extLst>
      <p:ext uri="{BB962C8B-B14F-4D97-AF65-F5344CB8AC3E}">
        <p14:creationId xmlns:p14="http://schemas.microsoft.com/office/powerpoint/2010/main" val="285460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0"/>
          <p:cNvSpPr txBox="1"/>
          <p:nvPr/>
        </p:nvSpPr>
        <p:spPr>
          <a:xfrm>
            <a:off x="243188" y="1872581"/>
            <a:ext cx="6420375" cy="300060"/>
          </a:xfrm>
          <a:prstGeom prst="rect">
            <a:avLst/>
          </a:prstGeom>
          <a:noFill/>
          <a:ln>
            <a:noFill/>
          </a:ln>
        </p:spPr>
        <p:txBody>
          <a:bodyPr spcFirstLastPara="1" wrap="square" lIns="68569" tIns="68569" rIns="68569" bIns="68569" anchor="t" anchorCtr="0">
            <a:spAutoFit/>
          </a:bodyPr>
          <a:lstStyle/>
          <a:p>
            <a:endParaRPr sz="1050"/>
          </a:p>
        </p:txBody>
      </p:sp>
      <p:pic>
        <p:nvPicPr>
          <p:cNvPr id="149" name="Google Shape;149;p20"/>
          <p:cNvPicPr preferRelativeResize="0"/>
          <p:nvPr/>
        </p:nvPicPr>
        <p:blipFill rotWithShape="1">
          <a:blip r:embed="rId3">
            <a:alphaModFix/>
          </a:blip>
          <a:srcRect t="8941"/>
          <a:stretch/>
        </p:blipFill>
        <p:spPr>
          <a:xfrm>
            <a:off x="243189" y="915620"/>
            <a:ext cx="7636787" cy="3855300"/>
          </a:xfrm>
          <a:prstGeom prst="rect">
            <a:avLst/>
          </a:prstGeom>
          <a:noFill/>
          <a:ln>
            <a:noFill/>
          </a:ln>
        </p:spPr>
      </p:pic>
      <p:sp>
        <p:nvSpPr>
          <p:cNvPr id="150" name="Google Shape;150;p20"/>
          <p:cNvSpPr txBox="1">
            <a:spLocks noGrp="1"/>
          </p:cNvSpPr>
          <p:nvPr>
            <p:ph type="title"/>
          </p:nvPr>
        </p:nvSpPr>
        <p:spPr>
          <a:xfrm>
            <a:off x="403412" y="0"/>
            <a:ext cx="8111938" cy="994275"/>
          </a:xfrm>
          <a:prstGeom prst="rect">
            <a:avLst/>
          </a:prstGeom>
          <a:noFill/>
          <a:ln>
            <a:noFill/>
          </a:ln>
        </p:spPr>
        <p:txBody>
          <a:bodyPr spcFirstLastPara="1" wrap="square" lIns="68569" tIns="34275" rIns="68569" bIns="34275" anchor="ctr" anchorCtr="0">
            <a:normAutofit/>
          </a:bodyPr>
          <a:lstStyle/>
          <a:p>
            <a:pPr>
              <a:buSzPts val="1800"/>
            </a:pPr>
            <a:r>
              <a:rPr lang="en-US"/>
              <a:t>Why is ICAP Valuable?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3" name="Google Shape;139;p19">
            <a:extLst>
              <a:ext uri="{FF2B5EF4-FFF2-40B4-BE49-F238E27FC236}">
                <a16:creationId xmlns:a16="http://schemas.microsoft.com/office/drawing/2014/main" id="{344448BC-533F-4324-955D-F4D8B84EC12B}"/>
              </a:ext>
            </a:extLst>
          </p:cNvPr>
          <p:cNvSpPr txBox="1">
            <a:spLocks/>
          </p:cNvSpPr>
          <p:nvPr/>
        </p:nvSpPr>
        <p:spPr>
          <a:xfrm>
            <a:off x="403412" y="0"/>
            <a:ext cx="7953935" cy="994275"/>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000"/>
              <a:buFont typeface="Montserrat Black"/>
              <a:buNone/>
              <a:defRPr sz="3000" b="1"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9pPr>
          </a:lstStyle>
          <a:p>
            <a:pPr>
              <a:buSzPts val="1800"/>
            </a:pPr>
            <a:r>
              <a:rPr lang="en-US"/>
              <a:t>Minimum Requirements of ICAP</a:t>
            </a:r>
          </a:p>
        </p:txBody>
      </p:sp>
      <p:sp>
        <p:nvSpPr>
          <p:cNvPr id="156" name="Google Shape;156;p21"/>
          <p:cNvSpPr txBox="1"/>
          <p:nvPr/>
        </p:nvSpPr>
        <p:spPr>
          <a:xfrm>
            <a:off x="479024" y="909413"/>
            <a:ext cx="8185950" cy="3123921"/>
          </a:xfrm>
          <a:prstGeom prst="rect">
            <a:avLst/>
          </a:prstGeom>
          <a:noFill/>
          <a:ln>
            <a:noFill/>
          </a:ln>
        </p:spPr>
        <p:txBody>
          <a:bodyPr spcFirstLastPara="1" wrap="square" lIns="0" tIns="5831" rIns="0" bIns="0" anchor="t" anchorCtr="0">
            <a:spAutoFit/>
          </a:bodyPr>
          <a:lstStyle/>
          <a:p>
            <a:pPr marL="9525" marR="9525">
              <a:lnSpc>
                <a:spcPct val="101400"/>
              </a:lnSpc>
            </a:pPr>
            <a:r>
              <a:rPr lang="en-US" sz="1500" dirty="0">
                <a:solidFill>
                  <a:schemeClr val="dk2"/>
                </a:solidFill>
                <a:latin typeface="Montserrat"/>
                <a:ea typeface="Montserrat"/>
                <a:cs typeface="Montserrat"/>
                <a:sym typeface="Montserrat"/>
              </a:rPr>
              <a:t>An ICAP identifies student interests, skills, postsecondary and workforce goals and experiences that lead to a meaningful plan that charts the progress needed to prepare students for college, career and life.  It should include: </a:t>
            </a:r>
            <a:endParaRPr sz="1500" dirty="0">
              <a:solidFill>
                <a:schemeClr val="dk2"/>
              </a:solidFill>
              <a:latin typeface="Montserrat"/>
              <a:ea typeface="Montserrat"/>
              <a:cs typeface="Montserrat"/>
              <a:sym typeface="Montserrat"/>
            </a:endParaRPr>
          </a:p>
          <a:p>
            <a:pPr marL="9525" marR="9525">
              <a:lnSpc>
                <a:spcPct val="101400"/>
              </a:lnSpc>
            </a:pPr>
            <a:endParaRPr sz="750" dirty="0">
              <a:solidFill>
                <a:schemeClr val="dk2"/>
              </a:solidFill>
              <a:latin typeface="Montserrat"/>
              <a:ea typeface="Montserrat"/>
              <a:cs typeface="Montserrat"/>
              <a:sym typeface="Montserrat"/>
            </a:endParaRPr>
          </a:p>
          <a:p>
            <a:pPr marL="9525" marR="9525">
              <a:lnSpc>
                <a:spcPct val="101400"/>
              </a:lnSpc>
              <a:spcBef>
                <a:spcPts val="75"/>
              </a:spcBef>
            </a:pPr>
            <a:endParaRPr sz="100" dirty="0">
              <a:solidFill>
                <a:schemeClr val="dk2"/>
              </a:solidFill>
              <a:latin typeface="Montserrat"/>
              <a:ea typeface="Montserrat"/>
              <a:cs typeface="Montserrat"/>
              <a:sym typeface="Montserrat"/>
            </a:endParaRPr>
          </a:p>
          <a:p>
            <a:pPr marL="295275" indent="-285750">
              <a:buClr>
                <a:schemeClr val="dk2"/>
              </a:buClr>
              <a:buSzPts val="2000"/>
              <a:buBlip>
                <a:blip r:embed="rId3"/>
              </a:buBlip>
            </a:pPr>
            <a:r>
              <a:rPr lang="en-US" sz="1500" dirty="0">
                <a:solidFill>
                  <a:schemeClr val="dk2"/>
                </a:solidFill>
                <a:latin typeface="Montserrat"/>
                <a:ea typeface="Montserrat"/>
                <a:cs typeface="Montserrat"/>
                <a:sym typeface="Montserrat"/>
              </a:rPr>
              <a:t>Career and college interest surveys </a:t>
            </a:r>
            <a:endParaRPr sz="825" dirty="0">
              <a:solidFill>
                <a:schemeClr val="dk2"/>
              </a:solidFill>
              <a:latin typeface="Montserrat"/>
              <a:ea typeface="Montserrat"/>
              <a:cs typeface="Montserrat"/>
              <a:sym typeface="Montserrat"/>
            </a:endParaRPr>
          </a:p>
          <a:p>
            <a:pPr marL="295275" indent="-285750">
              <a:buClr>
                <a:schemeClr val="dk2"/>
              </a:buClr>
              <a:buSzPts val="2000"/>
              <a:buBlip>
                <a:blip r:embed="rId3"/>
              </a:buBlip>
            </a:pPr>
            <a:r>
              <a:rPr lang="en-US" sz="1500" dirty="0">
                <a:solidFill>
                  <a:schemeClr val="dk2"/>
                </a:solidFill>
                <a:latin typeface="Montserrat"/>
                <a:ea typeface="Montserrat"/>
                <a:cs typeface="Montserrat"/>
                <a:sym typeface="Montserrat"/>
              </a:rPr>
              <a:t>Written postsecondary and workforce goals and progress toward those goals </a:t>
            </a:r>
            <a:endParaRPr sz="825" dirty="0">
              <a:solidFill>
                <a:schemeClr val="dk2"/>
              </a:solidFill>
              <a:latin typeface="Montserrat"/>
              <a:ea typeface="Montserrat"/>
              <a:cs typeface="Montserrat"/>
              <a:sym typeface="Montserrat"/>
            </a:endParaRPr>
          </a:p>
          <a:p>
            <a:pPr marL="295275" indent="-285750">
              <a:buClr>
                <a:schemeClr val="dk2"/>
              </a:buClr>
              <a:buSzPts val="2000"/>
              <a:buBlip>
                <a:blip r:embed="rId3"/>
              </a:buBlip>
            </a:pPr>
            <a:r>
              <a:rPr lang="en-US" sz="1500" dirty="0">
                <a:solidFill>
                  <a:schemeClr val="dk2"/>
                </a:solidFill>
                <a:latin typeface="Montserrat"/>
                <a:ea typeface="Montserrat"/>
                <a:cs typeface="Montserrat"/>
                <a:sym typeface="Montserrat"/>
              </a:rPr>
              <a:t>Scores on assessments (required state and federal assessments and a college and career ready assessment) </a:t>
            </a:r>
            <a:endParaRPr sz="825" dirty="0">
              <a:solidFill>
                <a:schemeClr val="dk2"/>
              </a:solidFill>
              <a:latin typeface="Montserrat"/>
              <a:ea typeface="Montserrat"/>
              <a:cs typeface="Montserrat"/>
              <a:sym typeface="Montserrat"/>
            </a:endParaRPr>
          </a:p>
          <a:p>
            <a:pPr marL="295275" indent="-285750">
              <a:buClr>
                <a:schemeClr val="dk2"/>
              </a:buClr>
              <a:buSzPts val="2000"/>
              <a:buBlip>
                <a:blip r:embed="rId3"/>
              </a:buBlip>
            </a:pPr>
            <a:r>
              <a:rPr lang="en-US" sz="1500" dirty="0">
                <a:solidFill>
                  <a:schemeClr val="dk2"/>
                </a:solidFill>
                <a:latin typeface="Montserrat"/>
                <a:ea typeface="Montserrat"/>
                <a:cs typeface="Montserrat"/>
                <a:sym typeface="Montserrat"/>
              </a:rPr>
              <a:t>Experiences in service learning and/or work environments including apprenticeships, internships, mentorships, job shadowing and others</a:t>
            </a:r>
            <a:endParaRPr sz="825" dirty="0">
              <a:solidFill>
                <a:schemeClr val="dk2"/>
              </a:solidFill>
              <a:latin typeface="Montserrat"/>
              <a:ea typeface="Montserrat"/>
              <a:cs typeface="Montserrat"/>
              <a:sym typeface="Montserrat"/>
            </a:endParaRPr>
          </a:p>
          <a:p>
            <a:pPr marL="295275" indent="-285750">
              <a:buClr>
                <a:schemeClr val="dk2"/>
              </a:buClr>
              <a:buSzPts val="2000"/>
              <a:buBlip>
                <a:blip r:embed="rId3"/>
              </a:buBlip>
            </a:pPr>
            <a:r>
              <a:rPr lang="en-US" sz="1500" dirty="0">
                <a:solidFill>
                  <a:schemeClr val="dk2"/>
                </a:solidFill>
                <a:latin typeface="Montserrat"/>
                <a:ea typeface="Montserrat"/>
                <a:cs typeface="Montserrat"/>
                <a:sym typeface="Montserrat"/>
              </a:rPr>
              <a:t>Intentional sequence of courses that reflects progress toward the postsecondary goal (this may include identified career pathways or career endorsements) </a:t>
            </a:r>
            <a:endParaRPr sz="825" dirty="0">
              <a:solidFill>
                <a:schemeClr val="dk2"/>
              </a:solidFill>
              <a:latin typeface="Montserrat"/>
              <a:ea typeface="Montserrat"/>
              <a:cs typeface="Montserrat"/>
              <a:sym typeface="Montserrat"/>
            </a:endParaRPr>
          </a:p>
          <a:p>
            <a:pPr marL="295275" indent="-285750">
              <a:buClr>
                <a:schemeClr val="dk2"/>
              </a:buClr>
              <a:buSzPts val="2000"/>
              <a:buBlip>
                <a:blip r:embed="rId3"/>
              </a:buBlip>
            </a:pPr>
            <a:r>
              <a:rPr lang="en-US" sz="1500" dirty="0">
                <a:solidFill>
                  <a:schemeClr val="dk2"/>
                </a:solidFill>
                <a:latin typeface="Montserrat"/>
                <a:ea typeface="Montserrat"/>
                <a:cs typeface="Montserrat"/>
                <a:sym typeface="Montserrat"/>
              </a:rPr>
              <a:t>Academic progress</a:t>
            </a:r>
            <a:endParaRPr sz="825" dirty="0">
              <a:solidFill>
                <a:schemeClr val="dk2"/>
              </a:solidFill>
              <a:latin typeface="Montserrat"/>
              <a:ea typeface="Montserrat"/>
              <a:cs typeface="Montserrat"/>
              <a:sym typeface="Montserrat"/>
            </a:endParaRPr>
          </a:p>
          <a:p>
            <a:pPr marL="9525"/>
            <a:endParaRPr sz="1275" dirty="0">
              <a:solidFill>
                <a:schemeClr val="dk2"/>
              </a:solidFill>
              <a:latin typeface="Montserrat"/>
              <a:ea typeface="Montserrat"/>
              <a:cs typeface="Montserrat"/>
              <a:sym typeface="Montserrat"/>
            </a:endParaRPr>
          </a:p>
        </p:txBody>
      </p:sp>
      <p:grpSp>
        <p:nvGrpSpPr>
          <p:cNvPr id="2" name="Group 1">
            <a:extLst>
              <a:ext uri="{FF2B5EF4-FFF2-40B4-BE49-F238E27FC236}">
                <a16:creationId xmlns:a16="http://schemas.microsoft.com/office/drawing/2014/main" id="{7B5484F9-B63F-46DC-9C68-AF60414956A6}"/>
              </a:ext>
            </a:extLst>
          </p:cNvPr>
          <p:cNvGrpSpPr/>
          <p:nvPr/>
        </p:nvGrpSpPr>
        <p:grpSpPr>
          <a:xfrm>
            <a:off x="1117660" y="3873188"/>
            <a:ext cx="5908354" cy="910452"/>
            <a:chOff x="1117660" y="3873188"/>
            <a:chExt cx="5908354" cy="910452"/>
          </a:xfrm>
        </p:grpSpPr>
        <p:sp>
          <p:nvSpPr>
            <p:cNvPr id="157" name="Google Shape;157;p21"/>
            <p:cNvSpPr/>
            <p:nvPr/>
          </p:nvSpPr>
          <p:spPr>
            <a:xfrm>
              <a:off x="3414553" y="3873188"/>
              <a:ext cx="391716" cy="536138"/>
            </a:xfrm>
            <a:custGeom>
              <a:avLst/>
              <a:gdLst/>
              <a:ahLst/>
              <a:cxnLst/>
              <a:rect l="l" t="t" r="r" b="b"/>
              <a:pathLst>
                <a:path w="555625" h="953134" extrusionOk="0">
                  <a:moveTo>
                    <a:pt x="327348" y="213442"/>
                  </a:moveTo>
                  <a:lnTo>
                    <a:pt x="288209" y="203394"/>
                  </a:lnTo>
                  <a:lnTo>
                    <a:pt x="256310" y="180178"/>
                  </a:lnTo>
                  <a:lnTo>
                    <a:pt x="234794" y="147080"/>
                  </a:lnTo>
                  <a:lnTo>
                    <a:pt x="226805" y="107390"/>
                  </a:lnTo>
                  <a:lnTo>
                    <a:pt x="235257" y="65837"/>
                  </a:lnTo>
                  <a:lnTo>
                    <a:pt x="258450" y="31510"/>
                  </a:lnTo>
                  <a:lnTo>
                    <a:pt x="292534" y="8276"/>
                  </a:lnTo>
                  <a:lnTo>
                    <a:pt x="333660" y="0"/>
                  </a:lnTo>
                  <a:lnTo>
                    <a:pt x="374616" y="9083"/>
                  </a:lnTo>
                  <a:lnTo>
                    <a:pt x="407820" y="32921"/>
                  </a:lnTo>
                  <a:lnTo>
                    <a:pt x="429810" y="67801"/>
                  </a:lnTo>
                  <a:lnTo>
                    <a:pt x="437121" y="110010"/>
                  </a:lnTo>
                  <a:lnTo>
                    <a:pt x="427455" y="151707"/>
                  </a:lnTo>
                  <a:lnTo>
                    <a:pt x="403381" y="185250"/>
                  </a:lnTo>
                  <a:lnTo>
                    <a:pt x="368733" y="207032"/>
                  </a:lnTo>
                  <a:lnTo>
                    <a:pt x="327348" y="213442"/>
                  </a:lnTo>
                  <a:close/>
                </a:path>
                <a:path w="555625" h="953134" extrusionOk="0">
                  <a:moveTo>
                    <a:pt x="306834" y="949815"/>
                  </a:moveTo>
                  <a:lnTo>
                    <a:pt x="291935" y="944747"/>
                  </a:lnTo>
                  <a:lnTo>
                    <a:pt x="276154" y="933611"/>
                  </a:lnTo>
                  <a:lnTo>
                    <a:pt x="263878" y="920231"/>
                  </a:lnTo>
                  <a:lnTo>
                    <a:pt x="259496" y="908431"/>
                  </a:lnTo>
                  <a:lnTo>
                    <a:pt x="260210" y="858708"/>
                  </a:lnTo>
                  <a:lnTo>
                    <a:pt x="252430" y="812542"/>
                  </a:lnTo>
                  <a:lnTo>
                    <a:pt x="237805" y="769214"/>
                  </a:lnTo>
                  <a:lnTo>
                    <a:pt x="217988" y="728005"/>
                  </a:lnTo>
                  <a:lnTo>
                    <a:pt x="194628" y="688196"/>
                  </a:lnTo>
                  <a:lnTo>
                    <a:pt x="169378" y="649066"/>
                  </a:lnTo>
                  <a:lnTo>
                    <a:pt x="143887" y="609898"/>
                  </a:lnTo>
                  <a:lnTo>
                    <a:pt x="133869" y="589570"/>
                  </a:lnTo>
                  <a:lnTo>
                    <a:pt x="126690" y="566872"/>
                  </a:lnTo>
                  <a:lnTo>
                    <a:pt x="120487" y="542427"/>
                  </a:lnTo>
                  <a:lnTo>
                    <a:pt x="113400" y="516857"/>
                  </a:lnTo>
                  <a:lnTo>
                    <a:pt x="62458" y="510516"/>
                  </a:lnTo>
                  <a:lnTo>
                    <a:pt x="8979" y="486139"/>
                  </a:lnTo>
                  <a:lnTo>
                    <a:pt x="0" y="461471"/>
                  </a:lnTo>
                  <a:lnTo>
                    <a:pt x="5384" y="425901"/>
                  </a:lnTo>
                  <a:lnTo>
                    <a:pt x="15944" y="387209"/>
                  </a:lnTo>
                  <a:lnTo>
                    <a:pt x="24840" y="347989"/>
                  </a:lnTo>
                  <a:lnTo>
                    <a:pt x="34072" y="308909"/>
                  </a:lnTo>
                  <a:lnTo>
                    <a:pt x="45637" y="270635"/>
                  </a:lnTo>
                  <a:lnTo>
                    <a:pt x="69250" y="229154"/>
                  </a:lnTo>
                  <a:lnTo>
                    <a:pt x="96816" y="208082"/>
                  </a:lnTo>
                  <a:lnTo>
                    <a:pt x="123262" y="215471"/>
                  </a:lnTo>
                  <a:lnTo>
                    <a:pt x="150713" y="228607"/>
                  </a:lnTo>
                  <a:lnTo>
                    <a:pt x="181256" y="245734"/>
                  </a:lnTo>
                  <a:lnTo>
                    <a:pt x="216980" y="265098"/>
                  </a:lnTo>
                  <a:lnTo>
                    <a:pt x="310909" y="265098"/>
                  </a:lnTo>
                  <a:lnTo>
                    <a:pt x="322503" y="271411"/>
                  </a:lnTo>
                  <a:lnTo>
                    <a:pt x="354304" y="306527"/>
                  </a:lnTo>
                  <a:lnTo>
                    <a:pt x="391747" y="363080"/>
                  </a:lnTo>
                  <a:lnTo>
                    <a:pt x="422257" y="404986"/>
                  </a:lnTo>
                  <a:lnTo>
                    <a:pt x="452364" y="425213"/>
                  </a:lnTo>
                  <a:lnTo>
                    <a:pt x="542633" y="425359"/>
                  </a:lnTo>
                  <a:lnTo>
                    <a:pt x="548689" y="438313"/>
                  </a:lnTo>
                  <a:lnTo>
                    <a:pt x="553974" y="461718"/>
                  </a:lnTo>
                  <a:lnTo>
                    <a:pt x="326157" y="461718"/>
                  </a:lnTo>
                  <a:lnTo>
                    <a:pt x="310258" y="505857"/>
                  </a:lnTo>
                  <a:lnTo>
                    <a:pt x="297289" y="552046"/>
                  </a:lnTo>
                  <a:lnTo>
                    <a:pt x="292502" y="600959"/>
                  </a:lnTo>
                  <a:lnTo>
                    <a:pt x="301148" y="653265"/>
                  </a:lnTo>
                  <a:lnTo>
                    <a:pt x="328479" y="709637"/>
                  </a:lnTo>
                  <a:lnTo>
                    <a:pt x="346836" y="753725"/>
                  </a:lnTo>
                  <a:lnTo>
                    <a:pt x="354147" y="805063"/>
                  </a:lnTo>
                  <a:lnTo>
                    <a:pt x="355681" y="859554"/>
                  </a:lnTo>
                  <a:lnTo>
                    <a:pt x="356704" y="913105"/>
                  </a:lnTo>
                  <a:lnTo>
                    <a:pt x="351525" y="924221"/>
                  </a:lnTo>
                  <a:lnTo>
                    <a:pt x="338267" y="936495"/>
                  </a:lnTo>
                  <a:lnTo>
                    <a:pt x="321761" y="946252"/>
                  </a:lnTo>
                  <a:lnTo>
                    <a:pt x="306834" y="949815"/>
                  </a:lnTo>
                  <a:close/>
                </a:path>
                <a:path w="555625" h="953134" extrusionOk="0">
                  <a:moveTo>
                    <a:pt x="310909" y="265098"/>
                  </a:moveTo>
                  <a:lnTo>
                    <a:pt x="216980" y="265098"/>
                  </a:lnTo>
                  <a:lnTo>
                    <a:pt x="258238" y="253654"/>
                  </a:lnTo>
                  <a:lnTo>
                    <a:pt x="291947" y="254772"/>
                  </a:lnTo>
                  <a:lnTo>
                    <a:pt x="310909" y="265098"/>
                  </a:lnTo>
                  <a:close/>
                </a:path>
                <a:path w="555625" h="953134" extrusionOk="0">
                  <a:moveTo>
                    <a:pt x="542633" y="425359"/>
                  </a:moveTo>
                  <a:lnTo>
                    <a:pt x="487742" y="425359"/>
                  </a:lnTo>
                  <a:lnTo>
                    <a:pt x="534061" y="407025"/>
                  </a:lnTo>
                  <a:lnTo>
                    <a:pt x="542633" y="425359"/>
                  </a:lnTo>
                  <a:close/>
                </a:path>
                <a:path w="555625" h="953134" extrusionOk="0">
                  <a:moveTo>
                    <a:pt x="431791" y="952733"/>
                  </a:moveTo>
                  <a:lnTo>
                    <a:pt x="404073" y="946659"/>
                  </a:lnTo>
                  <a:lnTo>
                    <a:pt x="487169" y="530166"/>
                  </a:lnTo>
                  <a:lnTo>
                    <a:pt x="326157" y="461718"/>
                  </a:lnTo>
                  <a:lnTo>
                    <a:pt x="553974" y="461718"/>
                  </a:lnTo>
                  <a:lnTo>
                    <a:pt x="555356" y="467840"/>
                  </a:lnTo>
                  <a:lnTo>
                    <a:pt x="550490" y="499516"/>
                  </a:lnTo>
                  <a:lnTo>
                    <a:pt x="530518" y="537252"/>
                  </a:lnTo>
                  <a:lnTo>
                    <a:pt x="510760" y="576216"/>
                  </a:lnTo>
                  <a:lnTo>
                    <a:pt x="498335" y="620166"/>
                  </a:lnTo>
                  <a:lnTo>
                    <a:pt x="490256" y="667086"/>
                  </a:lnTo>
                  <a:lnTo>
                    <a:pt x="483540" y="714959"/>
                  </a:lnTo>
                  <a:lnTo>
                    <a:pt x="475200" y="761769"/>
                  </a:lnTo>
                  <a:lnTo>
                    <a:pt x="464478" y="809535"/>
                  </a:lnTo>
                  <a:lnTo>
                    <a:pt x="453619" y="857273"/>
                  </a:lnTo>
                  <a:lnTo>
                    <a:pt x="431791" y="952733"/>
                  </a:lnTo>
                  <a:close/>
                </a:path>
                <a:path w="555625" h="953134" extrusionOk="0">
                  <a:moveTo>
                    <a:pt x="48822" y="947985"/>
                  </a:moveTo>
                  <a:lnTo>
                    <a:pt x="33608" y="944009"/>
                  </a:lnTo>
                  <a:lnTo>
                    <a:pt x="23123" y="933227"/>
                  </a:lnTo>
                  <a:lnTo>
                    <a:pt x="14948" y="916767"/>
                  </a:lnTo>
                  <a:lnTo>
                    <a:pt x="10648" y="898834"/>
                  </a:lnTo>
                  <a:lnTo>
                    <a:pt x="11785" y="883630"/>
                  </a:lnTo>
                  <a:lnTo>
                    <a:pt x="26682" y="842588"/>
                  </a:lnTo>
                  <a:lnTo>
                    <a:pt x="42622" y="801322"/>
                  </a:lnTo>
                  <a:lnTo>
                    <a:pt x="59578" y="759224"/>
                  </a:lnTo>
                  <a:lnTo>
                    <a:pt x="77521" y="715686"/>
                  </a:lnTo>
                  <a:lnTo>
                    <a:pt x="96424" y="670103"/>
                  </a:lnTo>
                  <a:lnTo>
                    <a:pt x="116258" y="621866"/>
                  </a:lnTo>
                  <a:lnTo>
                    <a:pt x="137271" y="659776"/>
                  </a:lnTo>
                  <a:lnTo>
                    <a:pt x="157259" y="692893"/>
                  </a:lnTo>
                  <a:lnTo>
                    <a:pt x="171135" y="721751"/>
                  </a:lnTo>
                  <a:lnTo>
                    <a:pt x="160727" y="795393"/>
                  </a:lnTo>
                  <a:lnTo>
                    <a:pt x="142105" y="842822"/>
                  </a:lnTo>
                  <a:lnTo>
                    <a:pt x="120004" y="889264"/>
                  </a:lnTo>
                  <a:lnTo>
                    <a:pt x="96489" y="934809"/>
                  </a:lnTo>
                  <a:lnTo>
                    <a:pt x="68275" y="947214"/>
                  </a:lnTo>
                  <a:lnTo>
                    <a:pt x="48822" y="947985"/>
                  </a:lnTo>
                  <a:close/>
                </a:path>
              </a:pathLst>
            </a:custGeom>
            <a:solidFill>
              <a:srgbClr val="428ECC"/>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158" name="Google Shape;158;p21"/>
            <p:cNvSpPr/>
            <p:nvPr/>
          </p:nvSpPr>
          <p:spPr>
            <a:xfrm>
              <a:off x="1492411" y="3873805"/>
              <a:ext cx="671960" cy="536138"/>
            </a:xfrm>
            <a:custGeom>
              <a:avLst/>
              <a:gdLst/>
              <a:ahLst/>
              <a:cxnLst/>
              <a:rect l="l" t="t" r="r" b="b"/>
              <a:pathLst>
                <a:path w="953135" h="953134" extrusionOk="0">
                  <a:moveTo>
                    <a:pt x="945617" y="952733"/>
                  </a:moveTo>
                  <a:lnTo>
                    <a:pt x="483482" y="952733"/>
                  </a:lnTo>
                  <a:lnTo>
                    <a:pt x="476366" y="945617"/>
                  </a:lnTo>
                  <a:lnTo>
                    <a:pt x="476366" y="857459"/>
                  </a:lnTo>
                  <a:lnTo>
                    <a:pt x="150025" y="857459"/>
                  </a:lnTo>
                  <a:lnTo>
                    <a:pt x="142909" y="850344"/>
                  </a:lnTo>
                  <a:lnTo>
                    <a:pt x="142909" y="698680"/>
                  </a:lnTo>
                  <a:lnTo>
                    <a:pt x="7115" y="698680"/>
                  </a:lnTo>
                  <a:lnTo>
                    <a:pt x="0" y="691565"/>
                  </a:lnTo>
                  <a:lnTo>
                    <a:pt x="112" y="474130"/>
                  </a:lnTo>
                  <a:lnTo>
                    <a:pt x="2459" y="427658"/>
                  </a:lnTo>
                  <a:lnTo>
                    <a:pt x="9677" y="380358"/>
                  </a:lnTo>
                  <a:lnTo>
                    <a:pt x="21415" y="334704"/>
                  </a:lnTo>
                  <a:lnTo>
                    <a:pt x="37433" y="290937"/>
                  </a:lnTo>
                  <a:lnTo>
                    <a:pt x="57492" y="249296"/>
                  </a:lnTo>
                  <a:lnTo>
                    <a:pt x="81352" y="210019"/>
                  </a:lnTo>
                  <a:lnTo>
                    <a:pt x="108774" y="173347"/>
                  </a:lnTo>
                  <a:lnTo>
                    <a:pt x="139519" y="139519"/>
                  </a:lnTo>
                  <a:lnTo>
                    <a:pt x="173347" y="108774"/>
                  </a:lnTo>
                  <a:lnTo>
                    <a:pt x="210019" y="81352"/>
                  </a:lnTo>
                  <a:lnTo>
                    <a:pt x="249296" y="57492"/>
                  </a:lnTo>
                  <a:lnTo>
                    <a:pt x="290937" y="37433"/>
                  </a:lnTo>
                  <a:lnTo>
                    <a:pt x="334704" y="21415"/>
                  </a:lnTo>
                  <a:lnTo>
                    <a:pt x="380358" y="9677"/>
                  </a:lnTo>
                  <a:lnTo>
                    <a:pt x="427658" y="2459"/>
                  </a:lnTo>
                  <a:lnTo>
                    <a:pt x="476366" y="0"/>
                  </a:lnTo>
                  <a:lnTo>
                    <a:pt x="525074" y="2459"/>
                  </a:lnTo>
                  <a:lnTo>
                    <a:pt x="572374" y="9677"/>
                  </a:lnTo>
                  <a:lnTo>
                    <a:pt x="618028" y="21415"/>
                  </a:lnTo>
                  <a:lnTo>
                    <a:pt x="645027" y="31296"/>
                  </a:lnTo>
                  <a:lnTo>
                    <a:pt x="490317" y="31296"/>
                  </a:lnTo>
                  <a:lnTo>
                    <a:pt x="448645" y="32020"/>
                  </a:lnTo>
                  <a:lnTo>
                    <a:pt x="407558" y="36649"/>
                  </a:lnTo>
                  <a:lnTo>
                    <a:pt x="367306" y="45039"/>
                  </a:lnTo>
                  <a:lnTo>
                    <a:pt x="328140" y="57044"/>
                  </a:lnTo>
                  <a:lnTo>
                    <a:pt x="290310" y="72521"/>
                  </a:lnTo>
                  <a:lnTo>
                    <a:pt x="254067" y="91324"/>
                  </a:lnTo>
                  <a:lnTo>
                    <a:pt x="219661" y="113310"/>
                  </a:lnTo>
                  <a:lnTo>
                    <a:pt x="187343" y="138332"/>
                  </a:lnTo>
                  <a:lnTo>
                    <a:pt x="157363" y="166248"/>
                  </a:lnTo>
                  <a:lnTo>
                    <a:pt x="129973" y="196912"/>
                  </a:lnTo>
                  <a:lnTo>
                    <a:pt x="105421" y="230180"/>
                  </a:lnTo>
                  <a:lnTo>
                    <a:pt x="83960" y="265907"/>
                  </a:lnTo>
                  <a:lnTo>
                    <a:pt x="65838" y="303948"/>
                  </a:lnTo>
                  <a:lnTo>
                    <a:pt x="51308" y="344159"/>
                  </a:lnTo>
                  <a:lnTo>
                    <a:pt x="40619" y="386396"/>
                  </a:lnTo>
                  <a:lnTo>
                    <a:pt x="34022" y="430513"/>
                  </a:lnTo>
                  <a:lnTo>
                    <a:pt x="31877" y="474130"/>
                  </a:lnTo>
                  <a:lnTo>
                    <a:pt x="31767" y="666913"/>
                  </a:lnTo>
                  <a:lnTo>
                    <a:pt x="167561" y="666913"/>
                  </a:lnTo>
                  <a:lnTo>
                    <a:pt x="174677" y="674028"/>
                  </a:lnTo>
                  <a:lnTo>
                    <a:pt x="174677" y="825692"/>
                  </a:lnTo>
                  <a:lnTo>
                    <a:pt x="501018" y="825692"/>
                  </a:lnTo>
                  <a:lnTo>
                    <a:pt x="508134" y="832807"/>
                  </a:lnTo>
                  <a:lnTo>
                    <a:pt x="508134" y="920965"/>
                  </a:lnTo>
                  <a:lnTo>
                    <a:pt x="952733" y="920965"/>
                  </a:lnTo>
                  <a:lnTo>
                    <a:pt x="952733" y="945617"/>
                  </a:lnTo>
                  <a:lnTo>
                    <a:pt x="945617" y="952733"/>
                  </a:lnTo>
                  <a:close/>
                </a:path>
                <a:path w="953135" h="953134" extrusionOk="0">
                  <a:moveTo>
                    <a:pt x="952733" y="920965"/>
                  </a:moveTo>
                  <a:lnTo>
                    <a:pt x="920965" y="920965"/>
                  </a:lnTo>
                  <a:lnTo>
                    <a:pt x="920846" y="474130"/>
                  </a:lnTo>
                  <a:lnTo>
                    <a:pt x="918455" y="429132"/>
                  </a:lnTo>
                  <a:lnTo>
                    <a:pt x="911052" y="382952"/>
                  </a:lnTo>
                  <a:lnTo>
                    <a:pt x="898949" y="338160"/>
                  </a:lnTo>
                  <a:lnTo>
                    <a:pt x="882336" y="295086"/>
                  </a:lnTo>
                  <a:lnTo>
                    <a:pt x="861404" y="254063"/>
                  </a:lnTo>
                  <a:lnTo>
                    <a:pt x="836347" y="215422"/>
                  </a:lnTo>
                  <a:lnTo>
                    <a:pt x="807354" y="179494"/>
                  </a:lnTo>
                  <a:lnTo>
                    <a:pt x="774618" y="146613"/>
                  </a:lnTo>
                  <a:lnTo>
                    <a:pt x="738329" y="117108"/>
                  </a:lnTo>
                  <a:lnTo>
                    <a:pt x="698680" y="91313"/>
                  </a:lnTo>
                  <a:lnTo>
                    <a:pt x="657842" y="70343"/>
                  </a:lnTo>
                  <a:lnTo>
                    <a:pt x="616336" y="54001"/>
                  </a:lnTo>
                  <a:lnTo>
                    <a:pt x="574413" y="42142"/>
                  </a:lnTo>
                  <a:lnTo>
                    <a:pt x="532323" y="34622"/>
                  </a:lnTo>
                  <a:lnTo>
                    <a:pt x="490317" y="31296"/>
                  </a:lnTo>
                  <a:lnTo>
                    <a:pt x="645027" y="31296"/>
                  </a:lnTo>
                  <a:lnTo>
                    <a:pt x="703437" y="57492"/>
                  </a:lnTo>
                  <a:lnTo>
                    <a:pt x="742713" y="81352"/>
                  </a:lnTo>
                  <a:lnTo>
                    <a:pt x="779385" y="108774"/>
                  </a:lnTo>
                  <a:lnTo>
                    <a:pt x="813213" y="139519"/>
                  </a:lnTo>
                  <a:lnTo>
                    <a:pt x="843958" y="173347"/>
                  </a:lnTo>
                  <a:lnTo>
                    <a:pt x="871380" y="210019"/>
                  </a:lnTo>
                  <a:lnTo>
                    <a:pt x="895241" y="249296"/>
                  </a:lnTo>
                  <a:lnTo>
                    <a:pt x="915299" y="290937"/>
                  </a:lnTo>
                  <a:lnTo>
                    <a:pt x="931317" y="334704"/>
                  </a:lnTo>
                  <a:lnTo>
                    <a:pt x="943055" y="380358"/>
                  </a:lnTo>
                  <a:lnTo>
                    <a:pt x="950273" y="427658"/>
                  </a:lnTo>
                  <a:lnTo>
                    <a:pt x="952620" y="474130"/>
                  </a:lnTo>
                  <a:lnTo>
                    <a:pt x="952733" y="920965"/>
                  </a:lnTo>
                  <a:close/>
                </a:path>
                <a:path w="953135" h="953134" extrusionOk="0">
                  <a:moveTo>
                    <a:pt x="476366" y="269951"/>
                  </a:moveTo>
                  <a:lnTo>
                    <a:pt x="405536" y="269951"/>
                  </a:lnTo>
                  <a:lnTo>
                    <a:pt x="399270" y="262197"/>
                  </a:lnTo>
                  <a:lnTo>
                    <a:pt x="393854" y="253855"/>
                  </a:lnTo>
                  <a:lnTo>
                    <a:pt x="389338" y="244993"/>
                  </a:lnTo>
                  <a:lnTo>
                    <a:pt x="385767" y="235682"/>
                  </a:lnTo>
                  <a:lnTo>
                    <a:pt x="381648" y="194674"/>
                  </a:lnTo>
                  <a:lnTo>
                    <a:pt x="394160" y="157978"/>
                  </a:lnTo>
                  <a:lnTo>
                    <a:pt x="419768" y="129520"/>
                  </a:lnTo>
                  <a:lnTo>
                    <a:pt x="454937" y="113224"/>
                  </a:lnTo>
                  <a:lnTo>
                    <a:pt x="496135" y="113017"/>
                  </a:lnTo>
                  <a:lnTo>
                    <a:pt x="533706" y="129947"/>
                  </a:lnTo>
                  <a:lnTo>
                    <a:pt x="544973" y="142830"/>
                  </a:lnTo>
                  <a:lnTo>
                    <a:pt x="475374" y="142830"/>
                  </a:lnTo>
                  <a:lnTo>
                    <a:pt x="444606" y="151425"/>
                  </a:lnTo>
                  <a:lnTo>
                    <a:pt x="421789" y="173761"/>
                  </a:lnTo>
                  <a:lnTo>
                    <a:pt x="412863" y="206430"/>
                  </a:lnTo>
                  <a:lnTo>
                    <a:pt x="417851" y="231151"/>
                  </a:lnTo>
                  <a:lnTo>
                    <a:pt x="431461" y="251346"/>
                  </a:lnTo>
                  <a:lnTo>
                    <a:pt x="451647" y="264959"/>
                  </a:lnTo>
                  <a:lnTo>
                    <a:pt x="476366" y="269951"/>
                  </a:lnTo>
                  <a:close/>
                </a:path>
                <a:path w="953135" h="953134" extrusionOk="0">
                  <a:moveTo>
                    <a:pt x="547196" y="269951"/>
                  </a:moveTo>
                  <a:lnTo>
                    <a:pt x="476366" y="269951"/>
                  </a:lnTo>
                  <a:lnTo>
                    <a:pt x="484667" y="269403"/>
                  </a:lnTo>
                  <a:lnTo>
                    <a:pt x="492797" y="267781"/>
                  </a:lnTo>
                  <a:lnTo>
                    <a:pt x="500654" y="265115"/>
                  </a:lnTo>
                  <a:lnTo>
                    <a:pt x="508134" y="261435"/>
                  </a:lnTo>
                  <a:lnTo>
                    <a:pt x="531948" y="237371"/>
                  </a:lnTo>
                  <a:lnTo>
                    <a:pt x="539883" y="206415"/>
                  </a:lnTo>
                  <a:lnTo>
                    <a:pt x="531948" y="175488"/>
                  </a:lnTo>
                  <a:lnTo>
                    <a:pt x="508120" y="151421"/>
                  </a:lnTo>
                  <a:lnTo>
                    <a:pt x="475374" y="142830"/>
                  </a:lnTo>
                  <a:lnTo>
                    <a:pt x="544973" y="142830"/>
                  </a:lnTo>
                  <a:lnTo>
                    <a:pt x="559228" y="159130"/>
                  </a:lnTo>
                  <a:lnTo>
                    <a:pt x="571071" y="195542"/>
                  </a:lnTo>
                  <a:lnTo>
                    <a:pt x="567604" y="234157"/>
                  </a:lnTo>
                  <a:lnTo>
                    <a:pt x="547196" y="269951"/>
                  </a:lnTo>
                  <a:close/>
                </a:path>
                <a:path w="953135" h="953134" extrusionOk="0">
                  <a:moveTo>
                    <a:pt x="360549" y="730508"/>
                  </a:moveTo>
                  <a:lnTo>
                    <a:pt x="356084" y="728543"/>
                  </a:lnTo>
                  <a:lnTo>
                    <a:pt x="352987" y="725029"/>
                  </a:lnTo>
                  <a:lnTo>
                    <a:pt x="349980" y="721516"/>
                  </a:lnTo>
                  <a:lnTo>
                    <a:pt x="348640" y="716901"/>
                  </a:lnTo>
                  <a:lnTo>
                    <a:pt x="349325" y="712316"/>
                  </a:lnTo>
                  <a:lnTo>
                    <a:pt x="381093" y="491133"/>
                  </a:lnTo>
                  <a:lnTo>
                    <a:pt x="381093" y="381093"/>
                  </a:lnTo>
                  <a:lnTo>
                    <a:pt x="197662" y="381093"/>
                  </a:lnTo>
                  <a:lnTo>
                    <a:pt x="190546" y="373977"/>
                  </a:lnTo>
                  <a:lnTo>
                    <a:pt x="190546" y="277036"/>
                  </a:lnTo>
                  <a:lnTo>
                    <a:pt x="197662" y="269951"/>
                  </a:lnTo>
                  <a:lnTo>
                    <a:pt x="755070" y="269951"/>
                  </a:lnTo>
                  <a:lnTo>
                    <a:pt x="762186" y="277036"/>
                  </a:lnTo>
                  <a:lnTo>
                    <a:pt x="762186" y="301688"/>
                  </a:lnTo>
                  <a:lnTo>
                    <a:pt x="222314" y="301688"/>
                  </a:lnTo>
                  <a:lnTo>
                    <a:pt x="222314" y="349325"/>
                  </a:lnTo>
                  <a:lnTo>
                    <a:pt x="405745" y="349325"/>
                  </a:lnTo>
                  <a:lnTo>
                    <a:pt x="412860" y="356441"/>
                  </a:lnTo>
                  <a:lnTo>
                    <a:pt x="412860" y="494468"/>
                  </a:lnTo>
                  <a:lnTo>
                    <a:pt x="383147" y="698680"/>
                  </a:lnTo>
                  <a:lnTo>
                    <a:pt x="463043" y="698680"/>
                  </a:lnTo>
                  <a:lnTo>
                    <a:pt x="459366" y="724672"/>
                  </a:lnTo>
                  <a:lnTo>
                    <a:pt x="452681" y="730418"/>
                  </a:lnTo>
                  <a:lnTo>
                    <a:pt x="365224" y="730418"/>
                  </a:lnTo>
                  <a:lnTo>
                    <a:pt x="360549" y="730508"/>
                  </a:lnTo>
                  <a:close/>
                </a:path>
                <a:path w="953135" h="953134" extrusionOk="0">
                  <a:moveTo>
                    <a:pt x="601281" y="698680"/>
                  </a:moveTo>
                  <a:lnTo>
                    <a:pt x="569258" y="698680"/>
                  </a:lnTo>
                  <a:lnTo>
                    <a:pt x="539872" y="494468"/>
                  </a:lnTo>
                  <a:lnTo>
                    <a:pt x="539872" y="356441"/>
                  </a:lnTo>
                  <a:lnTo>
                    <a:pt x="546987" y="349325"/>
                  </a:lnTo>
                  <a:lnTo>
                    <a:pt x="730418" y="349325"/>
                  </a:lnTo>
                  <a:lnTo>
                    <a:pt x="730418" y="301688"/>
                  </a:lnTo>
                  <a:lnTo>
                    <a:pt x="762186" y="301688"/>
                  </a:lnTo>
                  <a:lnTo>
                    <a:pt x="762186" y="373977"/>
                  </a:lnTo>
                  <a:lnTo>
                    <a:pt x="755070" y="381093"/>
                  </a:lnTo>
                  <a:lnTo>
                    <a:pt x="571639" y="381093"/>
                  </a:lnTo>
                  <a:lnTo>
                    <a:pt x="571639" y="491133"/>
                  </a:lnTo>
                  <a:lnTo>
                    <a:pt x="601281" y="698680"/>
                  </a:lnTo>
                  <a:close/>
                </a:path>
                <a:path w="953135" h="953134" extrusionOk="0">
                  <a:moveTo>
                    <a:pt x="463043" y="698680"/>
                  </a:moveTo>
                  <a:lnTo>
                    <a:pt x="430784" y="698680"/>
                  </a:lnTo>
                  <a:lnTo>
                    <a:pt x="460497" y="490032"/>
                  </a:lnTo>
                  <a:lnTo>
                    <a:pt x="460497" y="484345"/>
                  </a:lnTo>
                  <a:lnTo>
                    <a:pt x="463504" y="479105"/>
                  </a:lnTo>
                  <a:lnTo>
                    <a:pt x="468417" y="476277"/>
                  </a:lnTo>
                  <a:lnTo>
                    <a:pt x="476610" y="474130"/>
                  </a:lnTo>
                  <a:lnTo>
                    <a:pt x="484301" y="476277"/>
                  </a:lnTo>
                  <a:lnTo>
                    <a:pt x="490004" y="481862"/>
                  </a:lnTo>
                  <a:lnTo>
                    <a:pt x="492235" y="490032"/>
                  </a:lnTo>
                  <a:lnTo>
                    <a:pt x="508358" y="604509"/>
                  </a:lnTo>
                  <a:lnTo>
                    <a:pt x="476366" y="604509"/>
                  </a:lnTo>
                  <a:lnTo>
                    <a:pt x="463043" y="698680"/>
                  </a:lnTo>
                  <a:close/>
                </a:path>
                <a:path w="953135" h="953134" extrusionOk="0">
                  <a:moveTo>
                    <a:pt x="500155" y="730508"/>
                  </a:moveTo>
                  <a:lnTo>
                    <a:pt x="493366" y="724672"/>
                  </a:lnTo>
                  <a:lnTo>
                    <a:pt x="492235" y="716782"/>
                  </a:lnTo>
                  <a:lnTo>
                    <a:pt x="476366" y="604509"/>
                  </a:lnTo>
                  <a:lnTo>
                    <a:pt x="508358" y="604509"/>
                  </a:lnTo>
                  <a:lnTo>
                    <a:pt x="521621" y="698680"/>
                  </a:lnTo>
                  <a:lnTo>
                    <a:pt x="601281" y="698680"/>
                  </a:lnTo>
                  <a:lnTo>
                    <a:pt x="603228" y="712316"/>
                  </a:lnTo>
                  <a:lnTo>
                    <a:pt x="603913" y="716901"/>
                  </a:lnTo>
                  <a:lnTo>
                    <a:pt x="602603" y="721516"/>
                  </a:lnTo>
                  <a:lnTo>
                    <a:pt x="599596" y="725029"/>
                  </a:lnTo>
                  <a:lnTo>
                    <a:pt x="596530" y="728483"/>
                  </a:lnTo>
                  <a:lnTo>
                    <a:pt x="592255" y="730418"/>
                  </a:lnTo>
                  <a:lnTo>
                    <a:pt x="508134" y="730418"/>
                  </a:lnTo>
                  <a:lnTo>
                    <a:pt x="500155" y="730508"/>
                  </a:lnTo>
                  <a:close/>
                </a:path>
                <a:path w="953135" h="953134" extrusionOk="0">
                  <a:moveTo>
                    <a:pt x="452578" y="730508"/>
                  </a:moveTo>
                  <a:lnTo>
                    <a:pt x="444598" y="730418"/>
                  </a:lnTo>
                  <a:lnTo>
                    <a:pt x="452681" y="730418"/>
                  </a:lnTo>
                  <a:close/>
                </a:path>
                <a:path w="953135" h="953134" extrusionOk="0">
                  <a:moveTo>
                    <a:pt x="592123" y="730478"/>
                  </a:moveTo>
                  <a:lnTo>
                    <a:pt x="587508" y="730418"/>
                  </a:lnTo>
                  <a:lnTo>
                    <a:pt x="592255" y="730418"/>
                  </a:lnTo>
                  <a:lnTo>
                    <a:pt x="592123" y="730478"/>
                  </a:lnTo>
                  <a:close/>
                </a:path>
                <a:path w="953135" h="953134" extrusionOk="0">
                  <a:moveTo>
                    <a:pt x="889227" y="762186"/>
                  </a:moveTo>
                  <a:lnTo>
                    <a:pt x="857459" y="762186"/>
                  </a:lnTo>
                  <a:lnTo>
                    <a:pt x="857459" y="730418"/>
                  </a:lnTo>
                  <a:lnTo>
                    <a:pt x="889227" y="730418"/>
                  </a:lnTo>
                  <a:lnTo>
                    <a:pt x="889227" y="762186"/>
                  </a:lnTo>
                  <a:close/>
                </a:path>
                <a:path w="953135" h="953134" extrusionOk="0">
                  <a:moveTo>
                    <a:pt x="889227" y="825692"/>
                  </a:moveTo>
                  <a:lnTo>
                    <a:pt x="857459" y="825692"/>
                  </a:lnTo>
                  <a:lnTo>
                    <a:pt x="857459" y="793954"/>
                  </a:lnTo>
                  <a:lnTo>
                    <a:pt x="889227" y="793954"/>
                  </a:lnTo>
                  <a:lnTo>
                    <a:pt x="889227" y="825692"/>
                  </a:lnTo>
                  <a:close/>
                </a:path>
                <a:path w="953135" h="953134" extrusionOk="0">
                  <a:moveTo>
                    <a:pt x="889227" y="889227"/>
                  </a:moveTo>
                  <a:lnTo>
                    <a:pt x="857459" y="889227"/>
                  </a:lnTo>
                  <a:lnTo>
                    <a:pt x="857459" y="857459"/>
                  </a:lnTo>
                  <a:lnTo>
                    <a:pt x="889227" y="857459"/>
                  </a:lnTo>
                  <a:lnTo>
                    <a:pt x="889227" y="889227"/>
                  </a:lnTo>
                  <a:close/>
                </a:path>
              </a:pathLst>
            </a:custGeom>
            <a:solidFill>
              <a:srgbClr val="428ECC"/>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159" name="Google Shape;159;p21"/>
            <p:cNvSpPr/>
            <p:nvPr/>
          </p:nvSpPr>
          <p:spPr>
            <a:xfrm>
              <a:off x="4864926" y="3874294"/>
              <a:ext cx="671850" cy="53572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sp>
          <p:nvSpPr>
            <p:cNvPr id="160" name="Google Shape;160;p21"/>
            <p:cNvSpPr txBox="1"/>
            <p:nvPr/>
          </p:nvSpPr>
          <p:spPr>
            <a:xfrm>
              <a:off x="1117660" y="4535856"/>
              <a:ext cx="1430558" cy="216175"/>
            </a:xfrm>
            <a:prstGeom prst="rect">
              <a:avLst/>
            </a:prstGeom>
            <a:noFill/>
            <a:ln>
              <a:noFill/>
            </a:ln>
          </p:spPr>
          <p:txBody>
            <a:bodyPr spcFirstLastPara="1" wrap="square" lIns="0" tIns="8344" rIns="0" bIns="0" anchor="t" anchorCtr="0">
              <a:spAutoFit/>
            </a:bodyPr>
            <a:lstStyle/>
            <a:p>
              <a:pPr marL="9525" algn="ctr"/>
              <a:r>
                <a:rPr lang="en-US" sz="1350" b="1">
                  <a:solidFill>
                    <a:srgbClr val="EF7D25"/>
                  </a:solidFill>
                  <a:latin typeface="+mn-lt"/>
                  <a:ea typeface="Trebuchet MS"/>
                  <a:cs typeface="Trebuchet MS"/>
                  <a:sym typeface="Trebuchet MS"/>
                </a:rPr>
                <a:t>Self-Awareness</a:t>
              </a:r>
              <a:endParaRPr sz="1350">
                <a:solidFill>
                  <a:schemeClr val="dk1"/>
                </a:solidFill>
                <a:latin typeface="+mn-lt"/>
                <a:ea typeface="Trebuchet MS"/>
                <a:cs typeface="Trebuchet MS"/>
                <a:sym typeface="Trebuchet MS"/>
              </a:endParaRPr>
            </a:p>
          </p:txBody>
        </p:sp>
        <p:sp>
          <p:nvSpPr>
            <p:cNvPr id="161" name="Google Shape;161;p21"/>
            <p:cNvSpPr txBox="1"/>
            <p:nvPr/>
          </p:nvSpPr>
          <p:spPr>
            <a:xfrm>
              <a:off x="3034760" y="4547847"/>
              <a:ext cx="1081350" cy="216175"/>
            </a:xfrm>
            <a:prstGeom prst="rect">
              <a:avLst/>
            </a:prstGeom>
            <a:noFill/>
            <a:ln>
              <a:noFill/>
            </a:ln>
          </p:spPr>
          <p:txBody>
            <a:bodyPr spcFirstLastPara="1" wrap="square" lIns="0" tIns="8344" rIns="0" bIns="0" anchor="t" anchorCtr="0">
              <a:spAutoFit/>
            </a:bodyPr>
            <a:lstStyle/>
            <a:p>
              <a:pPr marL="9525" algn="ctr"/>
              <a:r>
                <a:rPr lang="en-US" sz="1350" b="1">
                  <a:solidFill>
                    <a:srgbClr val="EF7D25"/>
                  </a:solidFill>
                  <a:latin typeface="+mn-lt"/>
                  <a:ea typeface="Trebuchet MS"/>
                  <a:cs typeface="Trebuchet MS"/>
                  <a:sym typeface="Trebuchet MS"/>
                </a:rPr>
                <a:t>Exploration</a:t>
              </a:r>
              <a:endParaRPr sz="1350">
                <a:solidFill>
                  <a:schemeClr val="dk1"/>
                </a:solidFill>
                <a:latin typeface="+mn-lt"/>
                <a:ea typeface="Trebuchet MS"/>
                <a:cs typeface="Trebuchet MS"/>
                <a:sym typeface="Trebuchet MS"/>
              </a:endParaRPr>
            </a:p>
          </p:txBody>
        </p:sp>
        <p:sp>
          <p:nvSpPr>
            <p:cNvPr id="162" name="Google Shape;162;p21"/>
            <p:cNvSpPr txBox="1"/>
            <p:nvPr/>
          </p:nvSpPr>
          <p:spPr>
            <a:xfrm>
              <a:off x="4588866" y="4550835"/>
              <a:ext cx="1233712" cy="216175"/>
            </a:xfrm>
            <a:prstGeom prst="rect">
              <a:avLst/>
            </a:prstGeom>
            <a:noFill/>
            <a:ln>
              <a:noFill/>
            </a:ln>
          </p:spPr>
          <p:txBody>
            <a:bodyPr spcFirstLastPara="1" wrap="square" lIns="0" tIns="8344" rIns="0" bIns="0" anchor="t" anchorCtr="0">
              <a:spAutoFit/>
            </a:bodyPr>
            <a:lstStyle/>
            <a:p>
              <a:pPr marL="9525" algn="ctr"/>
              <a:r>
                <a:rPr lang="en-US" sz="1350" b="1">
                  <a:solidFill>
                    <a:srgbClr val="EF7D25"/>
                  </a:solidFill>
                  <a:latin typeface="+mn-lt"/>
                  <a:ea typeface="Trebuchet MS"/>
                  <a:cs typeface="Trebuchet MS"/>
                  <a:sym typeface="Trebuchet MS"/>
                </a:rPr>
                <a:t>Preparation</a:t>
              </a:r>
              <a:endParaRPr sz="1350">
                <a:solidFill>
                  <a:schemeClr val="dk1"/>
                </a:solidFill>
                <a:latin typeface="+mn-lt"/>
                <a:ea typeface="Trebuchet MS"/>
                <a:cs typeface="Trebuchet MS"/>
                <a:sym typeface="Trebuchet MS"/>
              </a:endParaRPr>
            </a:p>
          </p:txBody>
        </p:sp>
        <p:sp>
          <p:nvSpPr>
            <p:cNvPr id="163" name="Google Shape;163;p21"/>
            <p:cNvSpPr txBox="1"/>
            <p:nvPr/>
          </p:nvSpPr>
          <p:spPr>
            <a:xfrm>
              <a:off x="6336550" y="4567465"/>
              <a:ext cx="669368" cy="216175"/>
            </a:xfrm>
            <a:prstGeom prst="rect">
              <a:avLst/>
            </a:prstGeom>
            <a:noFill/>
            <a:ln>
              <a:noFill/>
            </a:ln>
          </p:spPr>
          <p:txBody>
            <a:bodyPr spcFirstLastPara="1" wrap="square" lIns="0" tIns="8344" rIns="0" bIns="0" anchor="t" anchorCtr="0">
              <a:spAutoFit/>
            </a:bodyPr>
            <a:lstStyle/>
            <a:p>
              <a:pPr marL="9525" algn="ctr"/>
              <a:r>
                <a:rPr lang="en-US" sz="1350" b="1">
                  <a:solidFill>
                    <a:srgbClr val="EF7D25"/>
                  </a:solidFill>
                  <a:latin typeface="+mn-lt"/>
                  <a:ea typeface="Trebuchet MS"/>
                  <a:cs typeface="Trebuchet MS"/>
                  <a:sym typeface="Trebuchet MS"/>
                </a:rPr>
                <a:t>Action</a:t>
              </a:r>
              <a:endParaRPr sz="1350">
                <a:solidFill>
                  <a:schemeClr val="dk1"/>
                </a:solidFill>
                <a:latin typeface="+mn-lt"/>
                <a:ea typeface="Trebuchet MS"/>
                <a:cs typeface="Trebuchet MS"/>
                <a:sym typeface="Trebuchet MS"/>
              </a:endParaRPr>
            </a:p>
          </p:txBody>
        </p:sp>
        <p:sp>
          <p:nvSpPr>
            <p:cNvPr id="164" name="Google Shape;164;p21"/>
            <p:cNvSpPr/>
            <p:nvPr/>
          </p:nvSpPr>
          <p:spPr>
            <a:xfrm>
              <a:off x="6343757" y="3885811"/>
              <a:ext cx="682257" cy="528994"/>
            </a:xfrm>
            <a:custGeom>
              <a:avLst/>
              <a:gdLst/>
              <a:ahLst/>
              <a:cxnLst/>
              <a:rect l="l" t="t" r="r" b="b"/>
              <a:pathLst>
                <a:path w="967740" h="940434" extrusionOk="0">
                  <a:moveTo>
                    <a:pt x="665807" y="253733"/>
                  </a:moveTo>
                  <a:lnTo>
                    <a:pt x="612650" y="239250"/>
                  </a:lnTo>
                  <a:lnTo>
                    <a:pt x="577765" y="211650"/>
                  </a:lnTo>
                  <a:lnTo>
                    <a:pt x="552471" y="169260"/>
                  </a:lnTo>
                  <a:lnTo>
                    <a:pt x="545493" y="120073"/>
                  </a:lnTo>
                  <a:lnTo>
                    <a:pt x="549177" y="95481"/>
                  </a:lnTo>
                  <a:lnTo>
                    <a:pt x="557611" y="71996"/>
                  </a:lnTo>
                  <a:lnTo>
                    <a:pt x="570756" y="50162"/>
                  </a:lnTo>
                  <a:lnTo>
                    <a:pt x="608631" y="16308"/>
                  </a:lnTo>
                  <a:lnTo>
                    <a:pt x="654795" y="0"/>
                  </a:lnTo>
                  <a:lnTo>
                    <a:pt x="703604" y="2042"/>
                  </a:lnTo>
                  <a:lnTo>
                    <a:pt x="749410" y="23241"/>
                  </a:lnTo>
                  <a:lnTo>
                    <a:pt x="768284" y="40365"/>
                  </a:lnTo>
                  <a:lnTo>
                    <a:pt x="772300" y="45788"/>
                  </a:lnTo>
                  <a:lnTo>
                    <a:pt x="671645" y="40513"/>
                  </a:lnTo>
                  <a:lnTo>
                    <a:pt x="665196" y="41248"/>
                  </a:lnTo>
                  <a:lnTo>
                    <a:pt x="628412" y="52934"/>
                  </a:lnTo>
                  <a:lnTo>
                    <a:pt x="594843" y="89888"/>
                  </a:lnTo>
                  <a:lnTo>
                    <a:pt x="586786" y="122237"/>
                  </a:lnTo>
                  <a:lnTo>
                    <a:pt x="587498" y="138602"/>
                  </a:lnTo>
                  <a:lnTo>
                    <a:pt x="608265" y="183381"/>
                  </a:lnTo>
                  <a:lnTo>
                    <a:pt x="650959" y="209188"/>
                  </a:lnTo>
                  <a:lnTo>
                    <a:pt x="761286" y="216568"/>
                  </a:lnTo>
                  <a:lnTo>
                    <a:pt x="752861" y="225430"/>
                  </a:lnTo>
                  <a:lnTo>
                    <a:pt x="726194" y="242091"/>
                  </a:lnTo>
                  <a:lnTo>
                    <a:pt x="696704" y="251601"/>
                  </a:lnTo>
                  <a:lnTo>
                    <a:pt x="665807" y="253733"/>
                  </a:lnTo>
                  <a:close/>
                </a:path>
                <a:path w="967740" h="940434" extrusionOk="0">
                  <a:moveTo>
                    <a:pt x="761286" y="216568"/>
                  </a:moveTo>
                  <a:lnTo>
                    <a:pt x="667258" y="211641"/>
                  </a:lnTo>
                  <a:lnTo>
                    <a:pt x="684074" y="210920"/>
                  </a:lnTo>
                  <a:lnTo>
                    <a:pt x="700428" y="207013"/>
                  </a:lnTo>
                  <a:lnTo>
                    <a:pt x="740248" y="177584"/>
                  </a:lnTo>
                  <a:lnTo>
                    <a:pt x="757099" y="131163"/>
                  </a:lnTo>
                  <a:lnTo>
                    <a:pt x="756381" y="114360"/>
                  </a:lnTo>
                  <a:lnTo>
                    <a:pt x="735603" y="69568"/>
                  </a:lnTo>
                  <a:lnTo>
                    <a:pt x="701404" y="45538"/>
                  </a:lnTo>
                  <a:lnTo>
                    <a:pt x="676967" y="40791"/>
                  </a:lnTo>
                  <a:lnTo>
                    <a:pt x="772300" y="45788"/>
                  </a:lnTo>
                  <a:lnTo>
                    <a:pt x="783103" y="60374"/>
                  </a:lnTo>
                  <a:lnTo>
                    <a:pt x="793587" y="82760"/>
                  </a:lnTo>
                  <a:lnTo>
                    <a:pt x="799459" y="107017"/>
                  </a:lnTo>
                  <a:lnTo>
                    <a:pt x="800555" y="131996"/>
                  </a:lnTo>
                  <a:lnTo>
                    <a:pt x="796869" y="156525"/>
                  </a:lnTo>
                  <a:lnTo>
                    <a:pt x="788451" y="179965"/>
                  </a:lnTo>
                  <a:lnTo>
                    <a:pt x="775290" y="201841"/>
                  </a:lnTo>
                  <a:lnTo>
                    <a:pt x="761286" y="216568"/>
                  </a:lnTo>
                  <a:close/>
                </a:path>
                <a:path w="967740" h="940434" extrusionOk="0">
                  <a:moveTo>
                    <a:pt x="176564" y="435488"/>
                  </a:moveTo>
                  <a:lnTo>
                    <a:pt x="138665" y="413439"/>
                  </a:lnTo>
                  <a:lnTo>
                    <a:pt x="120289" y="374630"/>
                  </a:lnTo>
                  <a:lnTo>
                    <a:pt x="119422" y="360032"/>
                  </a:lnTo>
                  <a:lnTo>
                    <a:pt x="121546" y="345597"/>
                  </a:lnTo>
                  <a:lnTo>
                    <a:pt x="239615" y="175884"/>
                  </a:lnTo>
                  <a:lnTo>
                    <a:pt x="275096" y="150665"/>
                  </a:lnTo>
                  <a:lnTo>
                    <a:pt x="296692" y="146609"/>
                  </a:lnTo>
                  <a:lnTo>
                    <a:pt x="318952" y="149095"/>
                  </a:lnTo>
                  <a:lnTo>
                    <a:pt x="487308" y="196348"/>
                  </a:lnTo>
                  <a:lnTo>
                    <a:pt x="542405" y="227126"/>
                  </a:lnTo>
                  <a:lnTo>
                    <a:pt x="600492" y="262477"/>
                  </a:lnTo>
                  <a:lnTo>
                    <a:pt x="678816" y="311001"/>
                  </a:lnTo>
                  <a:lnTo>
                    <a:pt x="698474" y="322735"/>
                  </a:lnTo>
                  <a:lnTo>
                    <a:pt x="696197" y="325805"/>
                  </a:lnTo>
                  <a:lnTo>
                    <a:pt x="328856" y="306554"/>
                  </a:lnTo>
                  <a:lnTo>
                    <a:pt x="254172" y="407256"/>
                  </a:lnTo>
                  <a:lnTo>
                    <a:pt x="232300" y="427017"/>
                  </a:lnTo>
                  <a:lnTo>
                    <a:pt x="205253" y="436601"/>
                  </a:lnTo>
                  <a:lnTo>
                    <a:pt x="176564" y="435488"/>
                  </a:lnTo>
                  <a:close/>
                </a:path>
                <a:path w="967740" h="940434" extrusionOk="0">
                  <a:moveTo>
                    <a:pt x="812290" y="348973"/>
                  </a:moveTo>
                  <a:lnTo>
                    <a:pt x="761309" y="346301"/>
                  </a:lnTo>
                  <a:lnTo>
                    <a:pt x="834812" y="247653"/>
                  </a:lnTo>
                  <a:lnTo>
                    <a:pt x="869167" y="222437"/>
                  </a:lnTo>
                  <a:lnTo>
                    <a:pt x="897706" y="218358"/>
                  </a:lnTo>
                  <a:lnTo>
                    <a:pt x="911774" y="220464"/>
                  </a:lnTo>
                  <a:lnTo>
                    <a:pt x="948724" y="242490"/>
                  </a:lnTo>
                  <a:lnTo>
                    <a:pt x="961317" y="262840"/>
                  </a:lnTo>
                  <a:lnTo>
                    <a:pt x="897189" y="259479"/>
                  </a:lnTo>
                  <a:lnTo>
                    <a:pt x="879930" y="262838"/>
                  </a:lnTo>
                  <a:lnTo>
                    <a:pt x="873314" y="266754"/>
                  </a:lnTo>
                  <a:lnTo>
                    <a:pt x="812290" y="348973"/>
                  </a:lnTo>
                  <a:close/>
                </a:path>
                <a:path w="967740" h="940434" extrusionOk="0">
                  <a:moveTo>
                    <a:pt x="856813" y="465552"/>
                  </a:moveTo>
                  <a:lnTo>
                    <a:pt x="788341" y="461964"/>
                  </a:lnTo>
                  <a:lnTo>
                    <a:pt x="793775" y="460102"/>
                  </a:lnTo>
                  <a:lnTo>
                    <a:pt x="794845" y="460158"/>
                  </a:lnTo>
                  <a:lnTo>
                    <a:pt x="798083" y="459255"/>
                  </a:lnTo>
                  <a:lnTo>
                    <a:pt x="803461" y="458463"/>
                  </a:lnTo>
                  <a:lnTo>
                    <a:pt x="811090" y="455673"/>
                  </a:lnTo>
                  <a:lnTo>
                    <a:pt x="815788" y="447392"/>
                  </a:lnTo>
                  <a:lnTo>
                    <a:pt x="922638" y="303506"/>
                  </a:lnTo>
                  <a:lnTo>
                    <a:pt x="925196" y="295083"/>
                  </a:lnTo>
                  <a:lnTo>
                    <a:pt x="923531" y="286469"/>
                  </a:lnTo>
                  <a:lnTo>
                    <a:pt x="921836" y="277854"/>
                  </a:lnTo>
                  <a:lnTo>
                    <a:pt x="917919" y="271239"/>
                  </a:lnTo>
                  <a:lnTo>
                    <a:pt x="905582" y="262035"/>
                  </a:lnTo>
                  <a:lnTo>
                    <a:pt x="897189" y="259479"/>
                  </a:lnTo>
                  <a:lnTo>
                    <a:pt x="961317" y="262840"/>
                  </a:lnTo>
                  <a:lnTo>
                    <a:pt x="963308" y="267135"/>
                  </a:lnTo>
                  <a:lnTo>
                    <a:pt x="966499" y="281238"/>
                  </a:lnTo>
                  <a:lnTo>
                    <a:pt x="967386" y="295673"/>
                  </a:lnTo>
                  <a:lnTo>
                    <a:pt x="965280" y="309751"/>
                  </a:lnTo>
                  <a:lnTo>
                    <a:pt x="960396" y="323280"/>
                  </a:lnTo>
                  <a:lnTo>
                    <a:pt x="952952" y="336071"/>
                  </a:lnTo>
                  <a:lnTo>
                    <a:pt x="856813" y="465552"/>
                  </a:lnTo>
                  <a:close/>
                </a:path>
                <a:path w="967740" h="940434" extrusionOk="0">
                  <a:moveTo>
                    <a:pt x="441911" y="940267"/>
                  </a:moveTo>
                  <a:lnTo>
                    <a:pt x="401046" y="925306"/>
                  </a:lnTo>
                  <a:lnTo>
                    <a:pt x="375226" y="890932"/>
                  </a:lnTo>
                  <a:lnTo>
                    <a:pt x="370701" y="862207"/>
                  </a:lnTo>
                  <a:lnTo>
                    <a:pt x="372824" y="847772"/>
                  </a:lnTo>
                  <a:lnTo>
                    <a:pt x="377720" y="833885"/>
                  </a:lnTo>
                  <a:lnTo>
                    <a:pt x="385169" y="820930"/>
                  </a:lnTo>
                  <a:lnTo>
                    <a:pt x="468972" y="708929"/>
                  </a:lnTo>
                  <a:lnTo>
                    <a:pt x="406518" y="596747"/>
                  </a:lnTo>
                  <a:lnTo>
                    <a:pt x="315656" y="436118"/>
                  </a:lnTo>
                  <a:lnTo>
                    <a:pt x="397206" y="326146"/>
                  </a:lnTo>
                  <a:lnTo>
                    <a:pt x="328856" y="306554"/>
                  </a:lnTo>
                  <a:lnTo>
                    <a:pt x="696197" y="325805"/>
                  </a:lnTo>
                  <a:lnTo>
                    <a:pt x="542240" y="533410"/>
                  </a:lnTo>
                  <a:lnTo>
                    <a:pt x="623295" y="677514"/>
                  </a:lnTo>
                  <a:lnTo>
                    <a:pt x="631014" y="698312"/>
                  </a:lnTo>
                  <a:lnTo>
                    <a:pt x="632277" y="720167"/>
                  </a:lnTo>
                  <a:lnTo>
                    <a:pt x="627151" y="741682"/>
                  </a:lnTo>
                  <a:lnTo>
                    <a:pt x="615705" y="761459"/>
                  </a:lnTo>
                  <a:lnTo>
                    <a:pt x="613396" y="764558"/>
                  </a:lnTo>
                  <a:lnTo>
                    <a:pt x="612159" y="767683"/>
                  </a:lnTo>
                  <a:lnTo>
                    <a:pt x="505394" y="910501"/>
                  </a:lnTo>
                  <a:lnTo>
                    <a:pt x="460061" y="939050"/>
                  </a:lnTo>
                  <a:lnTo>
                    <a:pt x="441911" y="940267"/>
                  </a:lnTo>
                  <a:close/>
                </a:path>
                <a:path w="967740" h="940434" extrusionOk="0">
                  <a:moveTo>
                    <a:pt x="788306" y="503582"/>
                  </a:moveTo>
                  <a:lnTo>
                    <a:pt x="776592" y="502968"/>
                  </a:lnTo>
                  <a:lnTo>
                    <a:pt x="766058" y="500299"/>
                  </a:lnTo>
                  <a:lnTo>
                    <a:pt x="619781" y="459540"/>
                  </a:lnTo>
                  <a:lnTo>
                    <a:pt x="715009" y="333201"/>
                  </a:lnTo>
                  <a:lnTo>
                    <a:pt x="761309" y="346301"/>
                  </a:lnTo>
                  <a:lnTo>
                    <a:pt x="812290" y="348973"/>
                  </a:lnTo>
                  <a:lnTo>
                    <a:pt x="785601" y="384931"/>
                  </a:lnTo>
                  <a:lnTo>
                    <a:pt x="731676" y="382105"/>
                  </a:lnTo>
                  <a:lnTo>
                    <a:pt x="691489" y="435542"/>
                  </a:lnTo>
                  <a:lnTo>
                    <a:pt x="777753" y="460336"/>
                  </a:lnTo>
                  <a:lnTo>
                    <a:pt x="783019" y="461685"/>
                  </a:lnTo>
                  <a:lnTo>
                    <a:pt x="856813" y="465552"/>
                  </a:lnTo>
                  <a:lnTo>
                    <a:pt x="850719" y="473760"/>
                  </a:lnTo>
                  <a:lnTo>
                    <a:pt x="842091" y="483091"/>
                  </a:lnTo>
                  <a:lnTo>
                    <a:pt x="831934" y="490936"/>
                  </a:lnTo>
                  <a:lnTo>
                    <a:pt x="820663" y="497118"/>
                  </a:lnTo>
                  <a:lnTo>
                    <a:pt x="808691" y="501460"/>
                  </a:lnTo>
                  <a:lnTo>
                    <a:pt x="807620" y="501404"/>
                  </a:lnTo>
                  <a:lnTo>
                    <a:pt x="806524" y="502420"/>
                  </a:lnTo>
                  <a:lnTo>
                    <a:pt x="804383" y="502308"/>
                  </a:lnTo>
                  <a:lnTo>
                    <a:pt x="795794" y="502931"/>
                  </a:lnTo>
                  <a:lnTo>
                    <a:pt x="788306" y="503582"/>
                  </a:lnTo>
                  <a:close/>
                </a:path>
                <a:path w="967740" h="940434" extrusionOk="0">
                  <a:moveTo>
                    <a:pt x="777976" y="395204"/>
                  </a:moveTo>
                  <a:lnTo>
                    <a:pt x="731676" y="382105"/>
                  </a:lnTo>
                  <a:lnTo>
                    <a:pt x="785601" y="384931"/>
                  </a:lnTo>
                  <a:lnTo>
                    <a:pt x="777976" y="395204"/>
                  </a:lnTo>
                  <a:close/>
                </a:path>
                <a:path w="967740" h="940434" extrusionOk="0">
                  <a:moveTo>
                    <a:pt x="260330" y="578412"/>
                  </a:moveTo>
                  <a:lnTo>
                    <a:pt x="209030" y="575723"/>
                  </a:lnTo>
                  <a:lnTo>
                    <a:pt x="280254" y="480176"/>
                  </a:lnTo>
                  <a:lnTo>
                    <a:pt x="281437" y="478092"/>
                  </a:lnTo>
                  <a:lnTo>
                    <a:pt x="282533" y="477076"/>
                  </a:lnTo>
                  <a:lnTo>
                    <a:pt x="284785" y="475077"/>
                  </a:lnTo>
                  <a:lnTo>
                    <a:pt x="305190" y="452653"/>
                  </a:lnTo>
                  <a:lnTo>
                    <a:pt x="319872" y="477989"/>
                  </a:lnTo>
                  <a:lnTo>
                    <a:pt x="349580" y="530796"/>
                  </a:lnTo>
                  <a:lnTo>
                    <a:pt x="298016" y="528094"/>
                  </a:lnTo>
                  <a:lnTo>
                    <a:pt x="260330" y="578412"/>
                  </a:lnTo>
                  <a:close/>
                </a:path>
                <a:path w="967740" h="940434" extrusionOk="0">
                  <a:moveTo>
                    <a:pt x="302249" y="696621"/>
                  </a:moveTo>
                  <a:lnTo>
                    <a:pt x="232949" y="692989"/>
                  </a:lnTo>
                  <a:lnTo>
                    <a:pt x="243899" y="692598"/>
                  </a:lnTo>
                  <a:lnTo>
                    <a:pt x="254034" y="688559"/>
                  </a:lnTo>
                  <a:lnTo>
                    <a:pt x="262245" y="681012"/>
                  </a:lnTo>
                  <a:lnTo>
                    <a:pt x="331218" y="587464"/>
                  </a:lnTo>
                  <a:lnTo>
                    <a:pt x="298016" y="528094"/>
                  </a:lnTo>
                  <a:lnTo>
                    <a:pt x="349580" y="530796"/>
                  </a:lnTo>
                  <a:lnTo>
                    <a:pt x="382382" y="589102"/>
                  </a:lnTo>
                  <a:lnTo>
                    <a:pt x="302249" y="696621"/>
                  </a:lnTo>
                  <a:close/>
                </a:path>
                <a:path w="967740" h="940434" extrusionOk="0">
                  <a:moveTo>
                    <a:pt x="232734" y="734979"/>
                  </a:moveTo>
                  <a:lnTo>
                    <a:pt x="225390" y="734196"/>
                  </a:lnTo>
                  <a:lnTo>
                    <a:pt x="217895" y="732606"/>
                  </a:lnTo>
                  <a:lnTo>
                    <a:pt x="210448" y="730213"/>
                  </a:lnTo>
                  <a:lnTo>
                    <a:pt x="203247" y="727023"/>
                  </a:lnTo>
                  <a:lnTo>
                    <a:pt x="52773" y="685001"/>
                  </a:lnTo>
                  <a:lnTo>
                    <a:pt x="26918" y="671892"/>
                  </a:lnTo>
                  <a:lnTo>
                    <a:pt x="8808" y="650386"/>
                  </a:lnTo>
                  <a:lnTo>
                    <a:pt x="0" y="623363"/>
                  </a:lnTo>
                  <a:lnTo>
                    <a:pt x="2045" y="593706"/>
                  </a:lnTo>
                  <a:lnTo>
                    <a:pt x="25232" y="557984"/>
                  </a:lnTo>
                  <a:lnTo>
                    <a:pt x="64880" y="540684"/>
                  </a:lnTo>
                  <a:lnTo>
                    <a:pt x="79072" y="540430"/>
                  </a:lnTo>
                  <a:lnTo>
                    <a:pt x="93310" y="542975"/>
                  </a:lnTo>
                  <a:lnTo>
                    <a:pt x="209030" y="575723"/>
                  </a:lnTo>
                  <a:lnTo>
                    <a:pt x="260330" y="578412"/>
                  </a:lnTo>
                  <a:lnTo>
                    <a:pt x="249545" y="592813"/>
                  </a:lnTo>
                  <a:lnTo>
                    <a:pt x="68775" y="583339"/>
                  </a:lnTo>
                  <a:lnTo>
                    <a:pt x="62272" y="585115"/>
                  </a:lnTo>
                  <a:lnTo>
                    <a:pt x="41870" y="617842"/>
                  </a:lnTo>
                  <a:lnTo>
                    <a:pt x="45552" y="629087"/>
                  </a:lnTo>
                  <a:lnTo>
                    <a:pt x="53352" y="638143"/>
                  </a:lnTo>
                  <a:lnTo>
                    <a:pt x="64524" y="643967"/>
                  </a:lnTo>
                  <a:lnTo>
                    <a:pt x="220208" y="688409"/>
                  </a:lnTo>
                  <a:lnTo>
                    <a:pt x="222292" y="689592"/>
                  </a:lnTo>
                  <a:lnTo>
                    <a:pt x="232949" y="692989"/>
                  </a:lnTo>
                  <a:lnTo>
                    <a:pt x="302249" y="696621"/>
                  </a:lnTo>
                  <a:lnTo>
                    <a:pt x="295090" y="706227"/>
                  </a:lnTo>
                  <a:lnTo>
                    <a:pt x="282350" y="719115"/>
                  </a:lnTo>
                  <a:lnTo>
                    <a:pt x="267105" y="728372"/>
                  </a:lnTo>
                  <a:lnTo>
                    <a:pt x="250264" y="733745"/>
                  </a:lnTo>
                  <a:lnTo>
                    <a:pt x="232734" y="734979"/>
                  </a:lnTo>
                  <a:close/>
                </a:path>
                <a:path w="967740" h="940434" extrusionOk="0">
                  <a:moveTo>
                    <a:pt x="225696" y="624657"/>
                  </a:moveTo>
                  <a:lnTo>
                    <a:pt x="81559" y="584009"/>
                  </a:lnTo>
                  <a:lnTo>
                    <a:pt x="249545" y="592813"/>
                  </a:lnTo>
                  <a:lnTo>
                    <a:pt x="225696" y="624657"/>
                  </a:lnTo>
                  <a:close/>
                </a:path>
              </a:pathLst>
            </a:custGeom>
            <a:solidFill>
              <a:srgbClr val="428ECC"/>
            </a:solidFill>
            <a:ln>
              <a:noFill/>
            </a:ln>
          </p:spPr>
          <p:txBody>
            <a:bodyPr spcFirstLastPara="1" wrap="square" lIns="0" tIns="0" rIns="0" bIns="0" anchor="t" anchorCtr="0">
              <a:noAutofit/>
            </a:bodyPr>
            <a:lstStyle/>
            <a:p>
              <a:endParaRPr sz="1200">
                <a:solidFill>
                  <a:schemeClr val="dk1"/>
                </a:solidFill>
                <a:latin typeface="Calibri"/>
                <a:ea typeface="Calibri"/>
                <a:cs typeface="Calibri"/>
                <a:sym typeface="Calibri"/>
              </a:endParaRPr>
            </a:p>
          </p:txBody>
        </p:sp>
      </p:grpSp>
      <p:sp>
        <p:nvSpPr>
          <p:cNvPr id="166" name="Google Shape;166;p21"/>
          <p:cNvSpPr/>
          <p:nvPr/>
        </p:nvSpPr>
        <p:spPr>
          <a:xfrm>
            <a:off x="427737" y="4878003"/>
            <a:ext cx="5536034" cy="207675"/>
          </a:xfrm>
          <a:prstGeom prst="rect">
            <a:avLst/>
          </a:prstGeom>
          <a:noFill/>
          <a:ln>
            <a:noFill/>
          </a:ln>
        </p:spPr>
        <p:txBody>
          <a:bodyPr spcFirstLastPara="1" wrap="square" lIns="60131" tIns="30056" rIns="60131" bIns="30056" anchor="t" anchorCtr="0">
            <a:noAutofit/>
          </a:bodyPr>
          <a:lstStyle/>
          <a:p>
            <a:pPr marL="9525"/>
            <a:r>
              <a:rPr lang="en-US" sz="1200" u="sng">
                <a:solidFill>
                  <a:srgbClr val="0070C0"/>
                </a:solidFill>
                <a:latin typeface="+mn-lt"/>
                <a:hlinkClick r:id="rId5">
                  <a:extLst>
                    <a:ext uri="{A12FA001-AC4F-418D-AE19-62706E023703}">
                      <ahyp:hlinkClr xmlns:ahyp="http://schemas.microsoft.com/office/drawing/2018/hyperlinkcolor" val="tx"/>
                    </a:ext>
                  </a:extLst>
                </a:hlinkClick>
              </a:rPr>
              <a:t>Source: https://www.okedge.com/educators/implementing-the-icap/</a:t>
            </a:r>
            <a:endParaRPr sz="1200">
              <a:solidFill>
                <a:srgbClr val="0070C0"/>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275750" y="1282304"/>
            <a:ext cx="4108800" cy="2054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latin typeface="Montserrat Black" panose="00000A00000000000000" pitchFamily="2" charset="0"/>
              </a:rPr>
              <a:t>ICAP</a:t>
            </a:r>
            <a:endParaRPr>
              <a:latin typeface="Montserrat Black" panose="00000A00000000000000" pitchFamily="2" charset="0"/>
            </a:endParaRPr>
          </a:p>
        </p:txBody>
      </p:sp>
      <p:sp>
        <p:nvSpPr>
          <p:cNvPr id="215" name="Google Shape;215;p33"/>
          <p:cNvSpPr txBox="1">
            <a:spLocks noGrp="1"/>
          </p:cNvSpPr>
          <p:nvPr>
            <p:ph type="body" idx="1"/>
          </p:nvPr>
        </p:nvSpPr>
        <p:spPr>
          <a:xfrm>
            <a:off x="275750" y="3508375"/>
            <a:ext cx="8592600" cy="10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latin typeface="+mj-lt"/>
              </a:rPr>
              <a:t>ICAP Activities / Documentation</a:t>
            </a:r>
            <a:endParaRPr>
              <a:latin typeface="+mj-lt"/>
            </a:endParaRPr>
          </a:p>
        </p:txBody>
      </p:sp>
      <p:sp>
        <p:nvSpPr>
          <p:cNvPr id="5" name="Rectangle 4">
            <a:extLst>
              <a:ext uri="{FF2B5EF4-FFF2-40B4-BE49-F238E27FC236}">
                <a16:creationId xmlns:a16="http://schemas.microsoft.com/office/drawing/2014/main" id="{EE6F9600-5358-4325-B0CB-D8377B802A67}"/>
              </a:ext>
            </a:extLst>
          </p:cNvPr>
          <p:cNvSpPr/>
          <p:nvPr/>
        </p:nvSpPr>
        <p:spPr>
          <a:xfrm>
            <a:off x="242047" y="4746812"/>
            <a:ext cx="302559" cy="329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273A-4D31-402F-8787-BCBE3D653378}"/>
              </a:ext>
            </a:extLst>
          </p:cNvPr>
          <p:cNvSpPr>
            <a:spLocks noGrp="1"/>
          </p:cNvSpPr>
          <p:nvPr>
            <p:ph type="title"/>
          </p:nvPr>
        </p:nvSpPr>
        <p:spPr>
          <a:xfrm>
            <a:off x="410135" y="0"/>
            <a:ext cx="8105215" cy="994275"/>
          </a:xfrm>
        </p:spPr>
        <p:txBody>
          <a:bodyPr/>
          <a:lstStyle/>
          <a:p>
            <a:r>
              <a:rPr lang="en-US"/>
              <a:t>Career Interest Assessments </a:t>
            </a:r>
          </a:p>
        </p:txBody>
      </p:sp>
      <p:sp>
        <p:nvSpPr>
          <p:cNvPr id="3" name="Text Placeholder 2">
            <a:extLst>
              <a:ext uri="{FF2B5EF4-FFF2-40B4-BE49-F238E27FC236}">
                <a16:creationId xmlns:a16="http://schemas.microsoft.com/office/drawing/2014/main" id="{CD7594C8-FBFA-40FC-B6D1-FD8E39E2FB89}"/>
              </a:ext>
            </a:extLst>
          </p:cNvPr>
          <p:cNvSpPr>
            <a:spLocks noGrp="1"/>
          </p:cNvSpPr>
          <p:nvPr>
            <p:ph type="body" idx="1"/>
          </p:nvPr>
        </p:nvSpPr>
        <p:spPr>
          <a:xfrm>
            <a:off x="628650" y="1786085"/>
            <a:ext cx="7886700" cy="1689987"/>
          </a:xfrm>
        </p:spPr>
        <p:txBody>
          <a:bodyPr/>
          <a:lstStyle/>
          <a:p>
            <a:pPr marL="38100" indent="0">
              <a:buNone/>
            </a:pPr>
            <a:r>
              <a:rPr lang="en-US" b="0">
                <a:solidFill>
                  <a:schemeClr val="accent6"/>
                </a:solidFill>
                <a:latin typeface="Montserrat" panose="00000500000000000000" pitchFamily="2" charset="0"/>
              </a:rPr>
              <a:t>Students will complete </a:t>
            </a:r>
            <a:r>
              <a:rPr lang="en-US">
                <a:solidFill>
                  <a:srgbClr val="F46E1C"/>
                </a:solidFill>
                <a:latin typeface="Montserrat" panose="00000500000000000000" pitchFamily="2" charset="0"/>
              </a:rPr>
              <a:t>at least 1 </a:t>
            </a:r>
            <a:r>
              <a:rPr lang="en-US" b="0">
                <a:solidFill>
                  <a:schemeClr val="accent6"/>
                </a:solidFill>
                <a:latin typeface="Montserrat" panose="00000500000000000000" pitchFamily="2" charset="0"/>
              </a:rPr>
              <a:t>online career assessment every year to explore their career interests, learn career skills and begin connecting their interests to careers.</a:t>
            </a:r>
          </a:p>
        </p:txBody>
      </p:sp>
    </p:spTree>
    <p:extLst>
      <p:ext uri="{BB962C8B-B14F-4D97-AF65-F5344CB8AC3E}">
        <p14:creationId xmlns:p14="http://schemas.microsoft.com/office/powerpoint/2010/main" val="211621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6B48-6737-4FC8-A6B0-BE3791DDC022}"/>
              </a:ext>
            </a:extLst>
          </p:cNvPr>
          <p:cNvSpPr>
            <a:spLocks noGrp="1"/>
          </p:cNvSpPr>
          <p:nvPr>
            <p:ph type="title"/>
          </p:nvPr>
        </p:nvSpPr>
        <p:spPr>
          <a:xfrm>
            <a:off x="396688" y="0"/>
            <a:ext cx="8118662" cy="994275"/>
          </a:xfrm>
        </p:spPr>
        <p:txBody>
          <a:bodyPr/>
          <a:lstStyle/>
          <a:p>
            <a:r>
              <a:rPr lang="en-US"/>
              <a:t>Documenting Interest Assessments</a:t>
            </a:r>
          </a:p>
        </p:txBody>
      </p:sp>
      <p:sp>
        <p:nvSpPr>
          <p:cNvPr id="3" name="Text Placeholder 2">
            <a:extLst>
              <a:ext uri="{FF2B5EF4-FFF2-40B4-BE49-F238E27FC236}">
                <a16:creationId xmlns:a16="http://schemas.microsoft.com/office/drawing/2014/main" id="{FC12E89F-451B-43DD-A298-C17574A76DDF}"/>
              </a:ext>
            </a:extLst>
          </p:cNvPr>
          <p:cNvSpPr>
            <a:spLocks noGrp="1"/>
          </p:cNvSpPr>
          <p:nvPr>
            <p:ph type="body" idx="1"/>
          </p:nvPr>
        </p:nvSpPr>
        <p:spPr>
          <a:xfrm>
            <a:off x="4571999" y="1369219"/>
            <a:ext cx="4249271" cy="3263400"/>
          </a:xfrm>
        </p:spPr>
        <p:txBody>
          <a:bodyPr>
            <a:normAutofit/>
          </a:bodyPr>
          <a:lstStyle/>
          <a:p>
            <a:pPr marL="38100" indent="0">
              <a:spcBef>
                <a:spcPts val="600"/>
              </a:spcBef>
              <a:spcAft>
                <a:spcPts val="600"/>
              </a:spcAft>
              <a:buNone/>
            </a:pPr>
            <a:r>
              <a:rPr lang="en-US" sz="1800" b="0" dirty="0">
                <a:solidFill>
                  <a:schemeClr val="accent6"/>
                </a:solidFill>
                <a:latin typeface="Montserrat" panose="00000500000000000000" pitchFamily="2" charset="0"/>
              </a:rPr>
              <a:t>Each online tool provides career and interest assessments.</a:t>
            </a:r>
          </a:p>
          <a:p>
            <a:pPr marL="38100" indent="0">
              <a:spcBef>
                <a:spcPts val="600"/>
              </a:spcBef>
              <a:spcAft>
                <a:spcPts val="600"/>
              </a:spcAft>
              <a:buNone/>
            </a:pPr>
            <a:r>
              <a:rPr lang="en-US" sz="1800" b="0" dirty="0">
                <a:solidFill>
                  <a:schemeClr val="accent6"/>
                </a:solidFill>
                <a:latin typeface="Montserrat" panose="00000500000000000000" pitchFamily="2" charset="0"/>
              </a:rPr>
              <a:t>Students can access their results within their student accounts</a:t>
            </a:r>
          </a:p>
          <a:p>
            <a:pPr marL="38100" indent="0">
              <a:spcBef>
                <a:spcPts val="600"/>
              </a:spcBef>
              <a:spcAft>
                <a:spcPts val="600"/>
              </a:spcAft>
              <a:buNone/>
            </a:pPr>
            <a:r>
              <a:rPr lang="en-US" sz="1800" b="0" dirty="0">
                <a:solidFill>
                  <a:schemeClr val="accent6"/>
                </a:solidFill>
                <a:latin typeface="Montserrat" panose="00000500000000000000" pitchFamily="2" charset="0"/>
              </a:rPr>
              <a:t>Members of the ICAP Team can access this information through the Administrative / Professional Center of their online tool.</a:t>
            </a:r>
          </a:p>
        </p:txBody>
      </p:sp>
      <p:pic>
        <p:nvPicPr>
          <p:cNvPr id="5" name="Picture 4">
            <a:hlinkClick r:id="rId2"/>
            <a:extLst>
              <a:ext uri="{FF2B5EF4-FFF2-40B4-BE49-F238E27FC236}">
                <a16:creationId xmlns:a16="http://schemas.microsoft.com/office/drawing/2014/main" id="{BBE8D73F-FED7-43A0-B4F9-B13D0978CE28}"/>
              </a:ext>
            </a:extLst>
          </p:cNvPr>
          <p:cNvPicPr>
            <a:picLocks noChangeAspect="1"/>
          </p:cNvPicPr>
          <p:nvPr/>
        </p:nvPicPr>
        <p:blipFill>
          <a:blip r:embed="rId3"/>
          <a:stretch>
            <a:fillRect/>
          </a:stretch>
        </p:blipFill>
        <p:spPr>
          <a:xfrm>
            <a:off x="322730" y="868263"/>
            <a:ext cx="3866303" cy="4153629"/>
          </a:xfrm>
          <a:prstGeom prst="rect">
            <a:avLst/>
          </a:prstGeom>
        </p:spPr>
      </p:pic>
    </p:spTree>
    <p:extLst>
      <p:ext uri="{BB962C8B-B14F-4D97-AF65-F5344CB8AC3E}">
        <p14:creationId xmlns:p14="http://schemas.microsoft.com/office/powerpoint/2010/main" val="182760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9FEB-70D5-4308-B1DB-317EAF072CE9}"/>
              </a:ext>
            </a:extLst>
          </p:cNvPr>
          <p:cNvSpPr>
            <a:spLocks noGrp="1"/>
          </p:cNvSpPr>
          <p:nvPr>
            <p:ph type="title"/>
          </p:nvPr>
        </p:nvSpPr>
        <p:spPr>
          <a:xfrm>
            <a:off x="403412" y="0"/>
            <a:ext cx="8111938" cy="994275"/>
          </a:xfrm>
        </p:spPr>
        <p:txBody>
          <a:bodyPr/>
          <a:lstStyle/>
          <a:p>
            <a:r>
              <a:rPr lang="en-US"/>
              <a:t>Postsecondary Goals</a:t>
            </a:r>
          </a:p>
        </p:txBody>
      </p:sp>
      <p:sp>
        <p:nvSpPr>
          <p:cNvPr id="3" name="Text Placeholder 2">
            <a:extLst>
              <a:ext uri="{FF2B5EF4-FFF2-40B4-BE49-F238E27FC236}">
                <a16:creationId xmlns:a16="http://schemas.microsoft.com/office/drawing/2014/main" id="{A0CE0B42-4DF7-4A2D-97C0-7DD17ABEFD9D}"/>
              </a:ext>
            </a:extLst>
          </p:cNvPr>
          <p:cNvSpPr>
            <a:spLocks noGrp="1"/>
          </p:cNvSpPr>
          <p:nvPr>
            <p:ph type="body" idx="1"/>
          </p:nvPr>
        </p:nvSpPr>
        <p:spPr>
          <a:xfrm>
            <a:off x="628650" y="1606923"/>
            <a:ext cx="7886700" cy="3025695"/>
          </a:xfrm>
        </p:spPr>
        <p:txBody>
          <a:bodyPr/>
          <a:lstStyle/>
          <a:p>
            <a:pPr marL="38100" indent="0">
              <a:buNone/>
            </a:pPr>
            <a:r>
              <a:rPr lang="en-US" b="0" dirty="0">
                <a:solidFill>
                  <a:schemeClr val="accent6"/>
                </a:solidFill>
                <a:latin typeface="Montserrat" panose="00000500000000000000" pitchFamily="2" charset="0"/>
              </a:rPr>
              <a:t>Students will update their career and postsecondary goals </a:t>
            </a:r>
            <a:r>
              <a:rPr lang="en-US" dirty="0">
                <a:solidFill>
                  <a:srgbClr val="F46E1C"/>
                </a:solidFill>
                <a:latin typeface="Montserrat" panose="00000500000000000000" pitchFamily="2" charset="0"/>
              </a:rPr>
              <a:t>every year </a:t>
            </a:r>
            <a:r>
              <a:rPr lang="en-US" b="0" dirty="0">
                <a:solidFill>
                  <a:schemeClr val="accent6"/>
                </a:solidFill>
                <a:latin typeface="Montserrat" panose="00000500000000000000" pitchFamily="2" charset="0"/>
              </a:rPr>
              <a:t>as they track their progress toward meeting their goals and add new goals as a result of learning about new opportunities.</a:t>
            </a:r>
          </a:p>
          <a:p>
            <a:pPr marL="38100" indent="0">
              <a:buNone/>
            </a:pPr>
            <a:endParaRPr lang="en-US" b="0" dirty="0">
              <a:solidFill>
                <a:schemeClr val="accent6"/>
              </a:solidFill>
              <a:latin typeface="Montserrat" panose="00000500000000000000" pitchFamily="2" charset="0"/>
            </a:endParaRPr>
          </a:p>
        </p:txBody>
      </p:sp>
    </p:spTree>
    <p:extLst>
      <p:ext uri="{BB962C8B-B14F-4D97-AF65-F5344CB8AC3E}">
        <p14:creationId xmlns:p14="http://schemas.microsoft.com/office/powerpoint/2010/main" val="425736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B652-04D0-4ED2-88C2-8A5124E53B02}"/>
              </a:ext>
            </a:extLst>
          </p:cNvPr>
          <p:cNvSpPr>
            <a:spLocks noGrp="1"/>
          </p:cNvSpPr>
          <p:nvPr>
            <p:ph type="title"/>
          </p:nvPr>
        </p:nvSpPr>
        <p:spPr>
          <a:xfrm>
            <a:off x="396688" y="0"/>
            <a:ext cx="8118662" cy="994275"/>
          </a:xfrm>
        </p:spPr>
        <p:txBody>
          <a:bodyPr/>
          <a:lstStyle/>
          <a:p>
            <a:r>
              <a:rPr lang="en-US"/>
              <a:t>Documenting Postsecondary Goals</a:t>
            </a:r>
          </a:p>
        </p:txBody>
      </p:sp>
      <p:sp>
        <p:nvSpPr>
          <p:cNvPr id="3" name="Text Placeholder 2">
            <a:extLst>
              <a:ext uri="{FF2B5EF4-FFF2-40B4-BE49-F238E27FC236}">
                <a16:creationId xmlns:a16="http://schemas.microsoft.com/office/drawing/2014/main" id="{D6B0D75C-A00A-4D3F-9674-A3AFBC2CC002}"/>
              </a:ext>
            </a:extLst>
          </p:cNvPr>
          <p:cNvSpPr>
            <a:spLocks noGrp="1"/>
          </p:cNvSpPr>
          <p:nvPr>
            <p:ph type="body" idx="1"/>
          </p:nvPr>
        </p:nvSpPr>
        <p:spPr>
          <a:xfrm>
            <a:off x="628650" y="1322154"/>
            <a:ext cx="7886700" cy="3263400"/>
          </a:xfrm>
        </p:spPr>
        <p:txBody>
          <a:bodyPr>
            <a:normAutofit/>
          </a:bodyPr>
          <a:lstStyle/>
          <a:p>
            <a:pPr marL="38100" indent="0">
              <a:lnSpc>
                <a:spcPct val="100000"/>
              </a:lnSpc>
              <a:spcBef>
                <a:spcPts val="600"/>
              </a:spcBef>
              <a:spcAft>
                <a:spcPts val="600"/>
              </a:spcAft>
              <a:buNone/>
            </a:pPr>
            <a:r>
              <a:rPr lang="en-US" b="0" dirty="0">
                <a:solidFill>
                  <a:schemeClr val="accent6"/>
                </a:solidFill>
                <a:latin typeface="Montserrat" panose="00000500000000000000" pitchFamily="2" charset="0"/>
              </a:rPr>
              <a:t>Each online tool provides a space for students to record their written career goals. </a:t>
            </a:r>
          </a:p>
          <a:p>
            <a:pPr marL="38100" indent="0">
              <a:lnSpc>
                <a:spcPct val="100000"/>
              </a:lnSpc>
              <a:spcBef>
                <a:spcPts val="600"/>
              </a:spcBef>
              <a:spcAft>
                <a:spcPts val="600"/>
              </a:spcAft>
              <a:buNone/>
            </a:pPr>
            <a:r>
              <a:rPr lang="en-US" b="0" dirty="0">
                <a:solidFill>
                  <a:schemeClr val="accent6"/>
                </a:solidFill>
                <a:latin typeface="Montserrat" panose="00000500000000000000" pitchFamily="2" charset="0"/>
              </a:rPr>
              <a:t>Students can access their Goals within their student accounts. </a:t>
            </a:r>
          </a:p>
          <a:p>
            <a:pPr marL="38100" indent="0">
              <a:lnSpc>
                <a:spcPct val="100000"/>
              </a:lnSpc>
              <a:spcBef>
                <a:spcPts val="600"/>
              </a:spcBef>
              <a:spcAft>
                <a:spcPts val="600"/>
              </a:spcAft>
              <a:buNone/>
            </a:pPr>
            <a:r>
              <a:rPr lang="en-US" b="0" dirty="0">
                <a:solidFill>
                  <a:schemeClr val="accent6"/>
                </a:solidFill>
                <a:latin typeface="Montserrat" panose="00000500000000000000" pitchFamily="2" charset="0"/>
              </a:rPr>
              <a:t>Members of the ICAP Team can access this information through the Administrative / Professional Center of their online tool.</a:t>
            </a:r>
          </a:p>
        </p:txBody>
      </p:sp>
    </p:spTree>
    <p:extLst>
      <p:ext uri="{BB962C8B-B14F-4D97-AF65-F5344CB8AC3E}">
        <p14:creationId xmlns:p14="http://schemas.microsoft.com/office/powerpoint/2010/main" val="309750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3D11-20A8-45DF-A1A7-A5A142D8AF24}"/>
              </a:ext>
            </a:extLst>
          </p:cNvPr>
          <p:cNvSpPr>
            <a:spLocks noGrp="1"/>
          </p:cNvSpPr>
          <p:nvPr>
            <p:ph type="title"/>
          </p:nvPr>
        </p:nvSpPr>
        <p:spPr>
          <a:xfrm>
            <a:off x="416859" y="0"/>
            <a:ext cx="8606117" cy="994275"/>
          </a:xfrm>
        </p:spPr>
        <p:txBody>
          <a:bodyPr>
            <a:normAutofit/>
          </a:bodyPr>
          <a:lstStyle/>
          <a:p>
            <a:r>
              <a:rPr lang="en-US" sz="2800"/>
              <a:t>College and Career Readiness Assessments</a:t>
            </a:r>
          </a:p>
        </p:txBody>
      </p:sp>
      <p:sp>
        <p:nvSpPr>
          <p:cNvPr id="3" name="Text Placeholder 2">
            <a:extLst>
              <a:ext uri="{FF2B5EF4-FFF2-40B4-BE49-F238E27FC236}">
                <a16:creationId xmlns:a16="http://schemas.microsoft.com/office/drawing/2014/main" id="{8A74CC59-72DD-4649-9C2C-BF4CB11C1A54}"/>
              </a:ext>
            </a:extLst>
          </p:cNvPr>
          <p:cNvSpPr>
            <a:spLocks noGrp="1"/>
          </p:cNvSpPr>
          <p:nvPr>
            <p:ph type="body" idx="1"/>
          </p:nvPr>
        </p:nvSpPr>
        <p:spPr>
          <a:xfrm>
            <a:off x="628650" y="1546411"/>
            <a:ext cx="7886700" cy="3086207"/>
          </a:xfrm>
        </p:spPr>
        <p:txBody>
          <a:bodyPr/>
          <a:lstStyle/>
          <a:p>
            <a:pPr marL="38100" indent="0">
              <a:buNone/>
            </a:pPr>
            <a:r>
              <a:rPr lang="en-US" b="0">
                <a:solidFill>
                  <a:schemeClr val="accent6"/>
                </a:solidFill>
                <a:latin typeface="Montserrat" panose="00000500000000000000" pitchFamily="2" charset="0"/>
              </a:rPr>
              <a:t>Students will update their required state and federal assessments (English language arts, mathematics and science) and college and career readiness assessment (ACT or SAT) results </a:t>
            </a:r>
            <a:r>
              <a:rPr lang="en-US">
                <a:solidFill>
                  <a:srgbClr val="F46E1C"/>
                </a:solidFill>
                <a:latin typeface="Montserrat" panose="00000500000000000000" pitchFamily="2" charset="0"/>
              </a:rPr>
              <a:t>as they become available</a:t>
            </a:r>
            <a:r>
              <a:rPr lang="en-US" b="0">
                <a:solidFill>
                  <a:schemeClr val="accent6"/>
                </a:solidFill>
                <a:latin typeface="Montserrat" panose="00000500000000000000" pitchFamily="2" charset="0"/>
              </a:rPr>
              <a:t>.</a:t>
            </a:r>
          </a:p>
        </p:txBody>
      </p:sp>
    </p:spTree>
    <p:extLst>
      <p:ext uri="{BB962C8B-B14F-4D97-AF65-F5344CB8AC3E}">
        <p14:creationId xmlns:p14="http://schemas.microsoft.com/office/powerpoint/2010/main" val="44120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p:nvPr/>
        </p:nvSpPr>
        <p:spPr>
          <a:xfrm>
            <a:off x="141194" y="961465"/>
            <a:ext cx="6125134" cy="3973606"/>
          </a:xfrm>
          <a:prstGeom prst="rect">
            <a:avLst/>
          </a:prstGeom>
          <a:noFill/>
          <a:ln>
            <a:noFill/>
          </a:ln>
        </p:spPr>
        <p:txBody>
          <a:bodyPr spcFirstLastPara="1" wrap="square" lIns="68569" tIns="34275" rIns="68569" bIns="34275" anchor="t" anchorCtr="0">
            <a:normAutofit/>
          </a:bodyPr>
          <a:lstStyle/>
          <a:p>
            <a:pPr>
              <a:spcBef>
                <a:spcPts val="975"/>
              </a:spcBef>
              <a:buSzPts val="2150"/>
            </a:pPr>
            <a:r>
              <a:rPr lang="en-US" sz="1800" b="1" dirty="0">
                <a:latin typeface="Montserrat"/>
                <a:ea typeface="Montserrat"/>
                <a:cs typeface="Montserrat"/>
                <a:sym typeface="Montserrat"/>
              </a:rPr>
              <a:t>College and Career Readiness Specialist </a:t>
            </a:r>
            <a:endParaRPr sz="1800" b="1" dirty="0">
              <a:latin typeface="Montserrat"/>
              <a:ea typeface="Montserrat"/>
              <a:cs typeface="Montserrat"/>
              <a:sym typeface="Montserrat"/>
            </a:endParaRPr>
          </a:p>
          <a:p>
            <a:pPr marL="345281" indent="-285750">
              <a:spcBef>
                <a:spcPts val="975"/>
              </a:spcBef>
              <a:buSzPts val="2350"/>
              <a:buBlip>
                <a:blip r:embed="rId3"/>
              </a:buBlip>
            </a:pPr>
            <a:r>
              <a:rPr lang="en-US" sz="1600" dirty="0">
                <a:latin typeface="Montserrat"/>
                <a:ea typeface="Montserrat"/>
                <a:cs typeface="Montserrat"/>
                <a:sym typeface="Montserrat"/>
              </a:rPr>
              <a:t>Supporting Oklahoma school counselors, educators, and administrators </a:t>
            </a:r>
            <a:endParaRPr sz="1600" dirty="0">
              <a:latin typeface="Montserrat"/>
              <a:ea typeface="Montserrat"/>
              <a:cs typeface="Montserrat"/>
              <a:sym typeface="Montserrat"/>
            </a:endParaRPr>
          </a:p>
          <a:p>
            <a:pPr marL="345281" indent="-285750">
              <a:buSzPts val="2350"/>
              <a:buBlip>
                <a:blip r:embed="rId3"/>
              </a:buBlip>
            </a:pPr>
            <a:r>
              <a:rPr lang="en-US" sz="1600" dirty="0">
                <a:latin typeface="Montserrat"/>
                <a:ea typeface="Montserrat"/>
                <a:cs typeface="Montserrat"/>
                <a:sym typeface="Montserrat"/>
              </a:rPr>
              <a:t>Assistance and coaching in areas of college and career readiness and ICAP implementation. </a:t>
            </a:r>
            <a:endParaRPr sz="1600" dirty="0">
              <a:latin typeface="Montserrat"/>
              <a:ea typeface="Montserrat"/>
              <a:cs typeface="Montserrat"/>
              <a:sym typeface="Montserrat"/>
            </a:endParaRPr>
          </a:p>
          <a:p>
            <a:pPr>
              <a:spcBef>
                <a:spcPts val="975"/>
              </a:spcBef>
              <a:buSzPts val="1800"/>
            </a:pPr>
            <a:endParaRPr lang="en-US" sz="1600" b="1" dirty="0">
              <a:latin typeface="Montserrat"/>
              <a:ea typeface="Montserrat"/>
              <a:cs typeface="Montserrat"/>
              <a:sym typeface="Montserrat"/>
            </a:endParaRPr>
          </a:p>
          <a:p>
            <a:pPr>
              <a:spcBef>
                <a:spcPts val="975"/>
              </a:spcBef>
              <a:buSzPts val="1800"/>
            </a:pPr>
            <a:r>
              <a:rPr lang="en-US" sz="1600" b="1" dirty="0">
                <a:latin typeface="Montserrat"/>
                <a:ea typeface="Montserrat"/>
                <a:cs typeface="Montserrat"/>
                <a:sym typeface="Montserrat"/>
              </a:rPr>
              <a:t>Experience	</a:t>
            </a:r>
            <a:endParaRPr sz="1600" dirty="0">
              <a:latin typeface="Montserrat"/>
              <a:ea typeface="Montserrat"/>
              <a:cs typeface="Montserrat"/>
              <a:sym typeface="Montserrat"/>
            </a:endParaRPr>
          </a:p>
          <a:p>
            <a:pPr marL="357187" indent="-285750">
              <a:buSzPts val="2100"/>
              <a:buBlip>
                <a:blip r:embed="rId3"/>
              </a:buBlip>
            </a:pPr>
            <a:r>
              <a:rPr lang="en-US" dirty="0">
                <a:latin typeface="Montserrat"/>
                <a:ea typeface="Montserrat"/>
                <a:cs typeface="Montserrat"/>
                <a:sym typeface="Montserrat"/>
              </a:rPr>
              <a:t>Career Specialist for Moore Public Schools, 10 years</a:t>
            </a:r>
          </a:p>
          <a:p>
            <a:pPr>
              <a:buSzPts val="1800"/>
            </a:pPr>
            <a:endParaRPr lang="en-US" sz="1600" b="1" dirty="0">
              <a:latin typeface="Montserrat"/>
              <a:ea typeface="Montserrat"/>
              <a:cs typeface="Montserrat"/>
              <a:sym typeface="Montserrat"/>
            </a:endParaRPr>
          </a:p>
          <a:p>
            <a:pPr>
              <a:buSzPts val="1800"/>
            </a:pPr>
            <a:r>
              <a:rPr lang="en-US" sz="1600" b="1" dirty="0">
                <a:latin typeface="Montserrat"/>
                <a:ea typeface="Montserrat"/>
                <a:cs typeface="Montserrat"/>
                <a:sym typeface="Montserrat"/>
              </a:rPr>
              <a:t>Education</a:t>
            </a:r>
          </a:p>
          <a:p>
            <a:pPr marL="361950" indent="-285750">
              <a:buSzPts val="2000"/>
              <a:buBlip>
                <a:blip r:embed="rId3"/>
              </a:buBlip>
            </a:pPr>
            <a:r>
              <a:rPr lang="en-US" dirty="0">
                <a:latin typeface="Montserrat"/>
                <a:ea typeface="Montserrat"/>
                <a:cs typeface="Montserrat"/>
                <a:sym typeface="Montserrat"/>
              </a:rPr>
              <a:t>B.A. Human Development and Family Science</a:t>
            </a:r>
          </a:p>
          <a:p>
            <a:pPr marL="361950" indent="-285750">
              <a:buSzPts val="2000"/>
              <a:buBlip>
                <a:blip r:embed="rId3"/>
              </a:buBlip>
            </a:pPr>
            <a:r>
              <a:rPr lang="en-US" dirty="0">
                <a:latin typeface="Montserrat"/>
                <a:ea typeface="Montserrat"/>
                <a:cs typeface="Montserrat"/>
                <a:sym typeface="Montserrat"/>
              </a:rPr>
              <a:t>M.S. School Counseling </a:t>
            </a:r>
          </a:p>
        </p:txBody>
      </p:sp>
      <p:sp>
        <p:nvSpPr>
          <p:cNvPr id="85" name="Google Shape;85;p12"/>
          <p:cNvSpPr txBox="1"/>
          <p:nvPr/>
        </p:nvSpPr>
        <p:spPr>
          <a:xfrm>
            <a:off x="6145306" y="3340657"/>
            <a:ext cx="2998694" cy="1246473"/>
          </a:xfrm>
          <a:prstGeom prst="rect">
            <a:avLst/>
          </a:prstGeom>
          <a:noFill/>
          <a:ln>
            <a:noFill/>
          </a:ln>
        </p:spPr>
        <p:txBody>
          <a:bodyPr spcFirstLastPara="1" wrap="square" lIns="68569" tIns="68569" rIns="68569" bIns="68569" anchor="t" anchorCtr="0">
            <a:spAutoFit/>
          </a:bodyPr>
          <a:lstStyle/>
          <a:p>
            <a:pPr algn="ctr">
              <a:buSzPts val="2400"/>
            </a:pPr>
            <a:r>
              <a:rPr lang="en-US" sz="1200" b="1">
                <a:solidFill>
                  <a:schemeClr val="bg2"/>
                </a:solidFill>
                <a:latin typeface="Montserrat"/>
                <a:ea typeface="Montserrat"/>
                <a:cs typeface="Montserrat"/>
                <a:sym typeface="Montserrat"/>
              </a:rPr>
              <a:t>Jennifer Peters, M.S.</a:t>
            </a:r>
            <a:endParaRPr sz="1200" b="1">
              <a:solidFill>
                <a:schemeClr val="bg2"/>
              </a:solidFill>
              <a:latin typeface="Montserrat"/>
              <a:ea typeface="Montserrat"/>
              <a:cs typeface="Montserrat"/>
              <a:sym typeface="Montserrat"/>
            </a:endParaRPr>
          </a:p>
          <a:p>
            <a:pPr algn="ctr">
              <a:buSzPts val="2400"/>
            </a:pPr>
            <a:r>
              <a:rPr lang="en-US" sz="1200" b="1">
                <a:solidFill>
                  <a:srgbClr val="F46E1C"/>
                </a:solidFill>
                <a:latin typeface="Montserrat"/>
                <a:ea typeface="Montserrat"/>
                <a:cs typeface="Montserrat"/>
                <a:sym typeface="Montserrat"/>
              </a:rPr>
              <a:t>College and Career Readiness Specialist</a:t>
            </a:r>
          </a:p>
          <a:p>
            <a:pPr algn="ctr">
              <a:buSzPts val="2400"/>
            </a:pPr>
            <a:r>
              <a:rPr lang="en-US" sz="1200" u="sng" err="1">
                <a:solidFill>
                  <a:srgbClr val="0066A6"/>
                </a:solidFill>
                <a:latin typeface="Montserrat"/>
                <a:ea typeface="Montserrat"/>
                <a:cs typeface="Montserrat"/>
                <a:sym typeface="Montserrat"/>
              </a:rPr>
              <a:t>J</a:t>
            </a:r>
            <a:r>
              <a:rPr lang="en-US" sz="1200" u="sng" err="1">
                <a:solidFill>
                  <a:srgbClr val="0066A6"/>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ennifer.Peters</a:t>
            </a:r>
            <a:r>
              <a:rPr lang="en-US" sz="1200" u="sng">
                <a:solidFill>
                  <a:srgbClr val="0066A6"/>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 @sde.ok.gov</a:t>
            </a:r>
            <a:endParaRPr sz="1200"/>
          </a:p>
          <a:p>
            <a:pPr algn="ctr">
              <a:buSzPts val="2400"/>
            </a:pPr>
            <a:r>
              <a:rPr lang="en-US" sz="1200">
                <a:solidFill>
                  <a:schemeClr val="dk2"/>
                </a:solidFill>
                <a:highlight>
                  <a:srgbClr val="FFFFFF"/>
                </a:highlight>
                <a:latin typeface="Montserrat"/>
                <a:ea typeface="Montserrat"/>
                <a:cs typeface="Montserrat"/>
                <a:sym typeface="Montserrat"/>
              </a:rPr>
              <a:t>O: (405) 522-9998</a:t>
            </a:r>
          </a:p>
          <a:p>
            <a:pPr algn="ctr">
              <a:buSzPts val="2400"/>
            </a:pPr>
            <a:r>
              <a:rPr lang="en-US" sz="1200">
                <a:solidFill>
                  <a:schemeClr val="dk2"/>
                </a:solidFill>
                <a:highlight>
                  <a:srgbClr val="FFFFFF"/>
                </a:highlight>
                <a:latin typeface="Montserrat"/>
                <a:ea typeface="Montserrat"/>
                <a:cs typeface="Montserrat"/>
                <a:sym typeface="Montserrat"/>
              </a:rPr>
              <a:t>C: (405)416-3656</a:t>
            </a:r>
            <a:endParaRPr sz="1200">
              <a:latin typeface="Montserrat"/>
              <a:ea typeface="Montserrat"/>
              <a:cs typeface="Montserrat"/>
              <a:sym typeface="Montserrat"/>
            </a:endParaRPr>
          </a:p>
        </p:txBody>
      </p:sp>
      <p:sp>
        <p:nvSpPr>
          <p:cNvPr id="7" name="Google Shape;106;p15">
            <a:extLst>
              <a:ext uri="{FF2B5EF4-FFF2-40B4-BE49-F238E27FC236}">
                <a16:creationId xmlns:a16="http://schemas.microsoft.com/office/drawing/2014/main" id="{5A6DA927-A3DB-43CC-A197-CDE8665B1700}"/>
              </a:ext>
            </a:extLst>
          </p:cNvPr>
          <p:cNvSpPr/>
          <p:nvPr/>
        </p:nvSpPr>
        <p:spPr>
          <a:xfrm>
            <a:off x="6368850" y="566550"/>
            <a:ext cx="2546550" cy="2565450"/>
          </a:xfrm>
          <a:prstGeom prst="ellipse">
            <a:avLst/>
          </a:prstGeom>
          <a:solidFill>
            <a:schemeClr val="dk1"/>
          </a:solidFill>
          <a:ln w="9525" cap="flat" cmpd="sng">
            <a:solidFill>
              <a:schemeClr val="dk1"/>
            </a:solidFill>
            <a:prstDash val="solid"/>
            <a:round/>
            <a:headEnd type="none" w="sm" len="sm"/>
            <a:tailEnd type="none" w="sm" len="sm"/>
          </a:ln>
          <a:effectLst>
            <a:outerShdw blurRad="228600" algn="bl" rotWithShape="0">
              <a:srgbClr val="0066A6">
                <a:alpha val="50000"/>
              </a:srgbClr>
            </a:outerShdw>
          </a:effectLst>
        </p:spPr>
        <p:txBody>
          <a:bodyPr spcFirstLastPara="1" wrap="square" lIns="68569" tIns="68569" rIns="68569" bIns="68569" anchor="ctr" anchorCtr="0">
            <a:noAutofit/>
          </a:bodyPr>
          <a:lstStyle/>
          <a:p>
            <a:endParaRPr sz="1050"/>
          </a:p>
        </p:txBody>
      </p:sp>
      <p:sp>
        <p:nvSpPr>
          <p:cNvPr id="8" name="Title 2">
            <a:extLst>
              <a:ext uri="{FF2B5EF4-FFF2-40B4-BE49-F238E27FC236}">
                <a16:creationId xmlns:a16="http://schemas.microsoft.com/office/drawing/2014/main" id="{3D171F78-B599-4B39-9FF6-80B9287B618A}"/>
              </a:ext>
            </a:extLst>
          </p:cNvPr>
          <p:cNvSpPr>
            <a:spLocks noGrp="1"/>
          </p:cNvSpPr>
          <p:nvPr>
            <p:ph type="title"/>
          </p:nvPr>
        </p:nvSpPr>
        <p:spPr>
          <a:xfrm>
            <a:off x="403412" y="0"/>
            <a:ext cx="8111938" cy="994275"/>
          </a:xfrm>
        </p:spPr>
        <p:txBody>
          <a:bodyPr/>
          <a:lstStyle/>
          <a:p>
            <a:r>
              <a:rPr lang="en-US"/>
              <a:t>Jennifer Peters</a:t>
            </a:r>
          </a:p>
        </p:txBody>
      </p:sp>
      <p:pic>
        <p:nvPicPr>
          <p:cNvPr id="10" name="Picture 9" descr="A person smiling for the camera&#10;&#10;Description automatically generated with low confidence">
            <a:extLst>
              <a:ext uri="{FF2B5EF4-FFF2-40B4-BE49-F238E27FC236}">
                <a16:creationId xmlns:a16="http://schemas.microsoft.com/office/drawing/2014/main" id="{9742DB26-A82C-4FEF-86C6-EC47A22584DC}"/>
              </a:ext>
            </a:extLst>
          </p:cNvPr>
          <p:cNvPicPr>
            <a:picLocks noChangeAspect="1"/>
          </p:cNvPicPr>
          <p:nvPr/>
        </p:nvPicPr>
        <p:blipFill>
          <a:blip r:embed="rId5"/>
          <a:stretch>
            <a:fillRect/>
          </a:stretch>
        </p:blipFill>
        <p:spPr>
          <a:xfrm>
            <a:off x="6475268" y="678873"/>
            <a:ext cx="2331720" cy="2331720"/>
          </a:xfrm>
          <a:prstGeom prst="flowChartConnector">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AD8D-3CDC-4896-8FD3-C02CB6968E70}"/>
              </a:ext>
            </a:extLst>
          </p:cNvPr>
          <p:cNvSpPr>
            <a:spLocks noGrp="1"/>
          </p:cNvSpPr>
          <p:nvPr>
            <p:ph type="title"/>
          </p:nvPr>
        </p:nvSpPr>
        <p:spPr>
          <a:xfrm>
            <a:off x="396688" y="0"/>
            <a:ext cx="8118662" cy="994275"/>
          </a:xfrm>
        </p:spPr>
        <p:txBody>
          <a:bodyPr/>
          <a:lstStyle/>
          <a:p>
            <a:r>
              <a:rPr lang="en-US"/>
              <a:t>Documenting CCR Assessments</a:t>
            </a:r>
          </a:p>
        </p:txBody>
      </p:sp>
      <p:sp>
        <p:nvSpPr>
          <p:cNvPr id="3" name="Text Placeholder 2">
            <a:extLst>
              <a:ext uri="{FF2B5EF4-FFF2-40B4-BE49-F238E27FC236}">
                <a16:creationId xmlns:a16="http://schemas.microsoft.com/office/drawing/2014/main" id="{C23B08BB-0C53-44A7-8251-C0DCC0A0684B}"/>
              </a:ext>
            </a:extLst>
          </p:cNvPr>
          <p:cNvSpPr>
            <a:spLocks noGrp="1"/>
          </p:cNvSpPr>
          <p:nvPr>
            <p:ph type="body" idx="1"/>
          </p:nvPr>
        </p:nvSpPr>
        <p:spPr>
          <a:xfrm>
            <a:off x="507627" y="1275090"/>
            <a:ext cx="7886700" cy="3263400"/>
          </a:xfrm>
        </p:spPr>
        <p:txBody>
          <a:bodyPr>
            <a:normAutofit fontScale="92500"/>
          </a:bodyPr>
          <a:lstStyle/>
          <a:p>
            <a:pPr marL="38100" indent="0">
              <a:lnSpc>
                <a:spcPct val="110000"/>
              </a:lnSpc>
              <a:buNone/>
            </a:pPr>
            <a:r>
              <a:rPr lang="en-US" b="0">
                <a:solidFill>
                  <a:schemeClr val="accent6"/>
                </a:solidFill>
                <a:latin typeface="Montserrat" panose="00000500000000000000" pitchFamily="2" charset="0"/>
              </a:rPr>
              <a:t>College and Career Assessments refer to required assessments such as the ACT, SAT, and other required assessments by state law 70 O.S. § 1210.508 These are typically entered as students complete them and scores may not be available until a student’s final year. </a:t>
            </a:r>
          </a:p>
          <a:p>
            <a:pPr>
              <a:lnSpc>
                <a:spcPct val="110000"/>
              </a:lnSpc>
              <a:buBlip>
                <a:blip r:embed="rId3"/>
              </a:buBlip>
            </a:pPr>
            <a:r>
              <a:rPr lang="en-US" b="0">
                <a:solidFill>
                  <a:schemeClr val="accent6"/>
                </a:solidFill>
                <a:latin typeface="Montserrat" panose="00000500000000000000" pitchFamily="2" charset="0"/>
              </a:rPr>
              <a:t>These scores can be documented through the online tool, or through the school’s Student Information System.</a:t>
            </a:r>
          </a:p>
        </p:txBody>
      </p:sp>
    </p:spTree>
    <p:extLst>
      <p:ext uri="{BB962C8B-B14F-4D97-AF65-F5344CB8AC3E}">
        <p14:creationId xmlns:p14="http://schemas.microsoft.com/office/powerpoint/2010/main" val="214054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8461-F662-44AC-9510-1FCCD13E890E}"/>
              </a:ext>
            </a:extLst>
          </p:cNvPr>
          <p:cNvSpPr>
            <a:spLocks noGrp="1"/>
          </p:cNvSpPr>
          <p:nvPr>
            <p:ph type="title"/>
          </p:nvPr>
        </p:nvSpPr>
        <p:spPr>
          <a:xfrm>
            <a:off x="389965" y="1"/>
            <a:ext cx="8686799" cy="833718"/>
          </a:xfrm>
        </p:spPr>
        <p:txBody>
          <a:bodyPr>
            <a:normAutofit fontScale="90000"/>
          </a:bodyPr>
          <a:lstStyle/>
          <a:p>
            <a:r>
              <a:rPr lang="en-US"/>
              <a:t>Work – Based / Service Learning (WBL / SL) </a:t>
            </a:r>
          </a:p>
        </p:txBody>
      </p:sp>
      <p:sp>
        <p:nvSpPr>
          <p:cNvPr id="3" name="Text Placeholder 2">
            <a:extLst>
              <a:ext uri="{FF2B5EF4-FFF2-40B4-BE49-F238E27FC236}">
                <a16:creationId xmlns:a16="http://schemas.microsoft.com/office/drawing/2014/main" id="{FABB64C9-E5D8-4D49-823B-C6D11A071149}"/>
              </a:ext>
            </a:extLst>
          </p:cNvPr>
          <p:cNvSpPr>
            <a:spLocks noGrp="1"/>
          </p:cNvSpPr>
          <p:nvPr>
            <p:ph type="body" idx="1"/>
          </p:nvPr>
        </p:nvSpPr>
        <p:spPr>
          <a:xfrm>
            <a:off x="4356846" y="1369219"/>
            <a:ext cx="4158503" cy="3263400"/>
          </a:xfrm>
        </p:spPr>
        <p:txBody>
          <a:bodyPr/>
          <a:lstStyle/>
          <a:p>
            <a:pPr marL="38100" indent="0">
              <a:buNone/>
            </a:pPr>
            <a:r>
              <a:rPr lang="en-US" b="0">
                <a:solidFill>
                  <a:schemeClr val="accent6"/>
                </a:solidFill>
                <a:latin typeface="Montserrat" panose="00000500000000000000" pitchFamily="2" charset="0"/>
              </a:rPr>
              <a:t>Students will complete </a:t>
            </a:r>
            <a:r>
              <a:rPr lang="en-US">
                <a:solidFill>
                  <a:srgbClr val="F46E1C"/>
                </a:solidFill>
                <a:latin typeface="Montserrat" panose="00000500000000000000" pitchFamily="2" charset="0"/>
              </a:rPr>
              <a:t>at least one</a:t>
            </a:r>
            <a:r>
              <a:rPr lang="en-US" b="0">
                <a:solidFill>
                  <a:schemeClr val="accent6"/>
                </a:solidFill>
                <a:latin typeface="Montserrat" panose="00000500000000000000" pitchFamily="2" charset="0"/>
              </a:rPr>
              <a:t> service learning or work environment activity, before high school graduation.</a:t>
            </a:r>
          </a:p>
        </p:txBody>
      </p:sp>
      <p:pic>
        <p:nvPicPr>
          <p:cNvPr id="5" name="Picture 4">
            <a:hlinkClick r:id="rId3"/>
            <a:extLst>
              <a:ext uri="{FF2B5EF4-FFF2-40B4-BE49-F238E27FC236}">
                <a16:creationId xmlns:a16="http://schemas.microsoft.com/office/drawing/2014/main" id="{03CA12B0-5F83-40D4-9F41-08E4D03CF9B3}"/>
              </a:ext>
            </a:extLst>
          </p:cNvPr>
          <p:cNvPicPr>
            <a:picLocks noChangeAspect="1"/>
          </p:cNvPicPr>
          <p:nvPr/>
        </p:nvPicPr>
        <p:blipFill>
          <a:blip r:embed="rId4"/>
          <a:stretch>
            <a:fillRect/>
          </a:stretch>
        </p:blipFill>
        <p:spPr>
          <a:xfrm>
            <a:off x="370969" y="786653"/>
            <a:ext cx="3357261" cy="4356847"/>
          </a:xfrm>
          <a:prstGeom prst="rect">
            <a:avLst/>
          </a:prstGeom>
        </p:spPr>
      </p:pic>
    </p:spTree>
    <p:extLst>
      <p:ext uri="{BB962C8B-B14F-4D97-AF65-F5344CB8AC3E}">
        <p14:creationId xmlns:p14="http://schemas.microsoft.com/office/powerpoint/2010/main" val="207841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4564-8D7F-4BEA-ADFE-65816B188D92}"/>
              </a:ext>
            </a:extLst>
          </p:cNvPr>
          <p:cNvSpPr>
            <a:spLocks noGrp="1"/>
          </p:cNvSpPr>
          <p:nvPr>
            <p:ph type="title"/>
          </p:nvPr>
        </p:nvSpPr>
        <p:spPr>
          <a:xfrm>
            <a:off x="403412" y="0"/>
            <a:ext cx="8111938" cy="994275"/>
          </a:xfrm>
        </p:spPr>
        <p:txBody>
          <a:bodyPr/>
          <a:lstStyle/>
          <a:p>
            <a:r>
              <a:rPr lang="en-US"/>
              <a:t>Documenting WBL / SL</a:t>
            </a:r>
          </a:p>
        </p:txBody>
      </p:sp>
      <p:sp>
        <p:nvSpPr>
          <p:cNvPr id="3" name="Text Placeholder 2">
            <a:extLst>
              <a:ext uri="{FF2B5EF4-FFF2-40B4-BE49-F238E27FC236}">
                <a16:creationId xmlns:a16="http://schemas.microsoft.com/office/drawing/2014/main" id="{4D0B90E9-279B-49DF-AC24-8B8272A2750A}"/>
              </a:ext>
            </a:extLst>
          </p:cNvPr>
          <p:cNvSpPr>
            <a:spLocks noGrp="1"/>
          </p:cNvSpPr>
          <p:nvPr>
            <p:ph type="body" idx="1"/>
          </p:nvPr>
        </p:nvSpPr>
        <p:spPr>
          <a:xfrm>
            <a:off x="413496" y="1107002"/>
            <a:ext cx="8501903" cy="3525510"/>
          </a:xfrm>
        </p:spPr>
        <p:txBody>
          <a:bodyPr>
            <a:normAutofit lnSpcReduction="10000"/>
          </a:bodyPr>
          <a:lstStyle/>
          <a:p>
            <a:pPr marL="38100" indent="0">
              <a:lnSpc>
                <a:spcPct val="110000"/>
              </a:lnSpc>
              <a:spcBef>
                <a:spcPts val="600"/>
              </a:spcBef>
              <a:spcAft>
                <a:spcPts val="600"/>
              </a:spcAft>
              <a:buNone/>
            </a:pPr>
            <a:r>
              <a:rPr lang="en-US" b="0" dirty="0">
                <a:solidFill>
                  <a:schemeClr val="accent6"/>
                </a:solidFill>
                <a:latin typeface="Montserrat" panose="00000500000000000000" pitchFamily="2" charset="0"/>
              </a:rPr>
              <a:t>This experience must be connected to their career interest.</a:t>
            </a:r>
          </a:p>
          <a:p>
            <a:pPr marL="38100" indent="0">
              <a:lnSpc>
                <a:spcPct val="110000"/>
              </a:lnSpc>
              <a:spcBef>
                <a:spcPts val="600"/>
              </a:spcBef>
              <a:spcAft>
                <a:spcPts val="600"/>
              </a:spcAft>
              <a:buNone/>
            </a:pPr>
            <a:r>
              <a:rPr lang="en-US" b="0" dirty="0">
                <a:solidFill>
                  <a:schemeClr val="accent6"/>
                </a:solidFill>
                <a:latin typeface="Montserrat" panose="00000500000000000000" pitchFamily="2" charset="0"/>
              </a:rPr>
              <a:t>Each online tool provides a space for students to indicate they have participated in a Service Learning or Work-Based Learning experience.</a:t>
            </a:r>
          </a:p>
          <a:p>
            <a:pPr marL="38100" indent="0">
              <a:lnSpc>
                <a:spcPct val="110000"/>
              </a:lnSpc>
              <a:spcBef>
                <a:spcPts val="600"/>
              </a:spcBef>
              <a:spcAft>
                <a:spcPts val="600"/>
              </a:spcAft>
              <a:buNone/>
            </a:pPr>
            <a:r>
              <a:rPr lang="en-US" b="0" dirty="0">
                <a:solidFill>
                  <a:schemeClr val="accent6"/>
                </a:solidFill>
                <a:latin typeface="Montserrat" panose="00000500000000000000" pitchFamily="2" charset="0"/>
              </a:rPr>
              <a:t>Reflection is built into OK College Start, while schools using OK Career Guide will need to document that reflection through another means.</a:t>
            </a:r>
          </a:p>
        </p:txBody>
      </p:sp>
    </p:spTree>
    <p:extLst>
      <p:ext uri="{BB962C8B-B14F-4D97-AF65-F5344CB8AC3E}">
        <p14:creationId xmlns:p14="http://schemas.microsoft.com/office/powerpoint/2010/main" val="369298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B3DE-94ED-4C7B-BEDA-C8B3FB10CAD9}"/>
              </a:ext>
            </a:extLst>
          </p:cNvPr>
          <p:cNvSpPr>
            <a:spLocks noGrp="1"/>
          </p:cNvSpPr>
          <p:nvPr>
            <p:ph type="title"/>
          </p:nvPr>
        </p:nvSpPr>
        <p:spPr>
          <a:xfrm>
            <a:off x="383241" y="0"/>
            <a:ext cx="8132109" cy="994275"/>
          </a:xfrm>
        </p:spPr>
        <p:txBody>
          <a:bodyPr/>
          <a:lstStyle/>
          <a:p>
            <a:r>
              <a:rPr lang="en-US"/>
              <a:t>Academic Planning / Progress</a:t>
            </a:r>
          </a:p>
        </p:txBody>
      </p:sp>
      <p:sp>
        <p:nvSpPr>
          <p:cNvPr id="3" name="Text Placeholder 2">
            <a:extLst>
              <a:ext uri="{FF2B5EF4-FFF2-40B4-BE49-F238E27FC236}">
                <a16:creationId xmlns:a16="http://schemas.microsoft.com/office/drawing/2014/main" id="{BFCA836D-FDE2-49B5-9C94-02D77B0CD3FF}"/>
              </a:ext>
            </a:extLst>
          </p:cNvPr>
          <p:cNvSpPr>
            <a:spLocks noGrp="1"/>
          </p:cNvSpPr>
          <p:nvPr>
            <p:ph type="body" idx="1"/>
          </p:nvPr>
        </p:nvSpPr>
        <p:spPr/>
        <p:txBody>
          <a:bodyPr/>
          <a:lstStyle/>
          <a:p>
            <a:pPr marL="38100" indent="0">
              <a:lnSpc>
                <a:spcPct val="100000"/>
              </a:lnSpc>
              <a:buNone/>
            </a:pPr>
            <a:r>
              <a:rPr lang="en-US" b="0" dirty="0">
                <a:solidFill>
                  <a:schemeClr val="accent6"/>
                </a:solidFill>
                <a:latin typeface="Montserrat" panose="00000500000000000000" pitchFamily="2" charset="0"/>
              </a:rPr>
              <a:t>Students will </a:t>
            </a:r>
            <a:r>
              <a:rPr lang="en-US" dirty="0">
                <a:solidFill>
                  <a:srgbClr val="F46E1C"/>
                </a:solidFill>
                <a:latin typeface="Montserrat" panose="00000500000000000000" pitchFamily="2" charset="0"/>
              </a:rPr>
              <a:t>annually update </a:t>
            </a:r>
            <a:r>
              <a:rPr lang="en-US" b="0" dirty="0">
                <a:solidFill>
                  <a:schemeClr val="accent6"/>
                </a:solidFill>
                <a:latin typeface="Montserrat" panose="00000500000000000000" pitchFamily="2" charset="0"/>
              </a:rPr>
              <a:t>their academic courses and progress in those courses.</a:t>
            </a:r>
          </a:p>
          <a:p>
            <a:pPr marL="38100" indent="0">
              <a:lnSpc>
                <a:spcPct val="100000"/>
              </a:lnSpc>
              <a:buNone/>
            </a:pPr>
            <a:r>
              <a:rPr lang="en-US" b="0" dirty="0">
                <a:solidFill>
                  <a:schemeClr val="accent6"/>
                </a:solidFill>
                <a:latin typeface="Montserrat" panose="00000500000000000000" pitchFamily="2" charset="0"/>
              </a:rPr>
              <a:t>Students will also list any career technology programs, AP or IB courses, concurrent enrollment courses or career endorsements that reflect progress toward their individual career pathways.</a:t>
            </a:r>
          </a:p>
        </p:txBody>
      </p:sp>
    </p:spTree>
    <p:extLst>
      <p:ext uri="{BB962C8B-B14F-4D97-AF65-F5344CB8AC3E}">
        <p14:creationId xmlns:p14="http://schemas.microsoft.com/office/powerpoint/2010/main" val="138131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0A5A-33D3-4EA5-8F38-43134C3EC181}"/>
              </a:ext>
            </a:extLst>
          </p:cNvPr>
          <p:cNvSpPr>
            <a:spLocks noGrp="1"/>
          </p:cNvSpPr>
          <p:nvPr>
            <p:ph type="title"/>
          </p:nvPr>
        </p:nvSpPr>
        <p:spPr>
          <a:xfrm>
            <a:off x="396688" y="1"/>
            <a:ext cx="8552330" cy="833718"/>
          </a:xfrm>
        </p:spPr>
        <p:txBody>
          <a:bodyPr>
            <a:normAutofit fontScale="90000"/>
          </a:bodyPr>
          <a:lstStyle/>
          <a:p>
            <a:r>
              <a:rPr lang="en-US"/>
              <a:t>Documenting Academic Planning / Progress</a:t>
            </a:r>
          </a:p>
        </p:txBody>
      </p:sp>
      <p:sp>
        <p:nvSpPr>
          <p:cNvPr id="3" name="Text Placeholder 2">
            <a:extLst>
              <a:ext uri="{FF2B5EF4-FFF2-40B4-BE49-F238E27FC236}">
                <a16:creationId xmlns:a16="http://schemas.microsoft.com/office/drawing/2014/main" id="{A61BCF78-A2B6-4D8A-A44C-F1790B07B31E}"/>
              </a:ext>
            </a:extLst>
          </p:cNvPr>
          <p:cNvSpPr>
            <a:spLocks noGrp="1"/>
          </p:cNvSpPr>
          <p:nvPr>
            <p:ph type="body" idx="1"/>
          </p:nvPr>
        </p:nvSpPr>
        <p:spPr>
          <a:xfrm>
            <a:off x="287431" y="894235"/>
            <a:ext cx="8569137" cy="4182035"/>
          </a:xfrm>
        </p:spPr>
        <p:txBody>
          <a:bodyPr>
            <a:normAutofit fontScale="85000" lnSpcReduction="20000"/>
          </a:bodyPr>
          <a:lstStyle/>
          <a:p>
            <a:pPr marL="0" indent="0">
              <a:spcBef>
                <a:spcPts val="600"/>
              </a:spcBef>
              <a:spcAft>
                <a:spcPts val="600"/>
              </a:spcAft>
              <a:buNone/>
            </a:pPr>
            <a:r>
              <a:rPr lang="en-US" sz="1400" dirty="0">
                <a:solidFill>
                  <a:srgbClr val="F46E1C"/>
                </a:solidFill>
                <a:latin typeface="Montserrat" panose="00000500000000000000" pitchFamily="2" charset="0"/>
              </a:rPr>
              <a:t>Intentional Sequence of Courses</a:t>
            </a:r>
          </a:p>
          <a:p>
            <a:pPr marL="0" indent="0">
              <a:lnSpc>
                <a:spcPct val="120000"/>
              </a:lnSpc>
              <a:spcBef>
                <a:spcPts val="600"/>
              </a:spcBef>
              <a:spcAft>
                <a:spcPts val="600"/>
              </a:spcAft>
              <a:buNone/>
            </a:pPr>
            <a:r>
              <a:rPr lang="en-US" sz="1400" b="0" dirty="0">
                <a:solidFill>
                  <a:schemeClr val="accent6"/>
                </a:solidFill>
                <a:latin typeface="Montserrat" panose="00000500000000000000" pitchFamily="2" charset="0"/>
              </a:rPr>
              <a:t>Each online tool provides a space for students to record the courses they intend to take during high school. These courses should align with graduation requirements and the student’s Career and Academic Plans for the future. </a:t>
            </a:r>
          </a:p>
          <a:p>
            <a:pPr marL="0" indent="0">
              <a:lnSpc>
                <a:spcPct val="120000"/>
              </a:lnSpc>
              <a:spcBef>
                <a:spcPts val="600"/>
              </a:spcBef>
              <a:spcAft>
                <a:spcPts val="600"/>
              </a:spcAft>
              <a:buNone/>
            </a:pPr>
            <a:r>
              <a:rPr lang="en-US" sz="1400" b="0" dirty="0">
                <a:solidFill>
                  <a:schemeClr val="accent6"/>
                </a:solidFill>
                <a:latin typeface="Montserrat" panose="00000500000000000000" pitchFamily="2" charset="0"/>
              </a:rPr>
              <a:t>Students can access their planned courses within their student accounts.</a:t>
            </a:r>
          </a:p>
          <a:p>
            <a:pPr marL="0" indent="0">
              <a:lnSpc>
                <a:spcPct val="120000"/>
              </a:lnSpc>
              <a:spcBef>
                <a:spcPts val="600"/>
              </a:spcBef>
              <a:spcAft>
                <a:spcPts val="600"/>
              </a:spcAft>
              <a:buNone/>
            </a:pPr>
            <a:r>
              <a:rPr lang="en-US" sz="1400" b="0" dirty="0">
                <a:solidFill>
                  <a:schemeClr val="accent6"/>
                </a:solidFill>
                <a:latin typeface="Montserrat" panose="00000500000000000000" pitchFamily="2" charset="0"/>
              </a:rPr>
              <a:t>Members of the ICAP Team can access this information through the Administrative / Professional Center of their online tool.</a:t>
            </a:r>
          </a:p>
          <a:p>
            <a:pPr marL="0" indent="0">
              <a:lnSpc>
                <a:spcPct val="120000"/>
              </a:lnSpc>
              <a:spcBef>
                <a:spcPts val="600"/>
              </a:spcBef>
              <a:spcAft>
                <a:spcPts val="600"/>
              </a:spcAft>
              <a:buNone/>
            </a:pPr>
            <a:r>
              <a:rPr lang="en-US" sz="1400" b="0" dirty="0">
                <a:solidFill>
                  <a:schemeClr val="accent6"/>
                </a:solidFill>
                <a:latin typeface="Montserrat" panose="00000500000000000000" pitchFamily="2" charset="0"/>
              </a:rPr>
              <a:t>Most Student Information Systems (SIS) provide a means for tracking this information.</a:t>
            </a:r>
          </a:p>
          <a:p>
            <a:pPr marL="0" indent="0">
              <a:spcBef>
                <a:spcPts val="600"/>
              </a:spcBef>
              <a:spcAft>
                <a:spcPts val="600"/>
              </a:spcAft>
              <a:buNone/>
            </a:pPr>
            <a:endParaRPr lang="en-US" sz="1400" dirty="0">
              <a:solidFill>
                <a:srgbClr val="F46E1C"/>
              </a:solidFill>
              <a:latin typeface="Montserrat" panose="00000500000000000000" pitchFamily="2" charset="0"/>
            </a:endParaRPr>
          </a:p>
          <a:p>
            <a:pPr marL="0" indent="0">
              <a:spcBef>
                <a:spcPts val="600"/>
              </a:spcBef>
              <a:spcAft>
                <a:spcPts val="600"/>
              </a:spcAft>
              <a:buNone/>
            </a:pPr>
            <a:r>
              <a:rPr lang="en-US" sz="1400" dirty="0">
                <a:solidFill>
                  <a:srgbClr val="F46E1C"/>
                </a:solidFill>
                <a:latin typeface="Montserrat" panose="00000500000000000000" pitchFamily="2" charset="0"/>
              </a:rPr>
              <a:t>Academic Progress </a:t>
            </a:r>
          </a:p>
          <a:p>
            <a:pPr marL="0" indent="0">
              <a:lnSpc>
                <a:spcPct val="120000"/>
              </a:lnSpc>
              <a:spcBef>
                <a:spcPts val="600"/>
              </a:spcBef>
              <a:spcAft>
                <a:spcPts val="600"/>
              </a:spcAft>
              <a:buNone/>
            </a:pPr>
            <a:r>
              <a:rPr lang="en-US" sz="1400" b="0" dirty="0">
                <a:solidFill>
                  <a:schemeClr val="accent6"/>
                </a:solidFill>
                <a:latin typeface="Montserrat" panose="00000500000000000000" pitchFamily="2" charset="0"/>
              </a:rPr>
              <a:t>If the Sequence of Courses is the </a:t>
            </a:r>
            <a:r>
              <a:rPr lang="en-US" sz="1400" b="0" i="1" dirty="0">
                <a:solidFill>
                  <a:schemeClr val="accent6"/>
                </a:solidFill>
                <a:latin typeface="Montserrat" panose="00000500000000000000" pitchFamily="2" charset="0"/>
              </a:rPr>
              <a:t>Plan</a:t>
            </a:r>
            <a:r>
              <a:rPr lang="en-US" sz="1400" b="0" dirty="0">
                <a:solidFill>
                  <a:schemeClr val="accent6"/>
                </a:solidFill>
                <a:latin typeface="Montserrat" panose="00000500000000000000" pitchFamily="2" charset="0"/>
              </a:rPr>
              <a:t>, Academic Progress is the ongoing </a:t>
            </a:r>
            <a:r>
              <a:rPr lang="en-US" sz="1400" b="0" i="1" dirty="0">
                <a:solidFill>
                  <a:schemeClr val="accent6"/>
                </a:solidFill>
                <a:latin typeface="Montserrat" panose="00000500000000000000" pitchFamily="2" charset="0"/>
              </a:rPr>
              <a:t>process</a:t>
            </a:r>
            <a:r>
              <a:rPr lang="en-US" sz="1400" b="0" dirty="0">
                <a:solidFill>
                  <a:schemeClr val="accent6"/>
                </a:solidFill>
                <a:latin typeface="Montserrat" panose="00000500000000000000" pitchFamily="2" charset="0"/>
              </a:rPr>
              <a:t> through which students work toward graduation and their future plans.</a:t>
            </a:r>
          </a:p>
          <a:p>
            <a:pPr marL="0" indent="0">
              <a:lnSpc>
                <a:spcPct val="120000"/>
              </a:lnSpc>
              <a:spcBef>
                <a:spcPts val="600"/>
              </a:spcBef>
              <a:spcAft>
                <a:spcPts val="600"/>
              </a:spcAft>
              <a:buNone/>
            </a:pPr>
            <a:r>
              <a:rPr lang="en-US" sz="1400" b="0" dirty="0">
                <a:solidFill>
                  <a:schemeClr val="accent6"/>
                </a:solidFill>
                <a:latin typeface="Montserrat" panose="00000500000000000000" pitchFamily="2" charset="0"/>
              </a:rPr>
              <a:t>Most SIS provide a means for tracking this information. Documentation can include updating the Intentional Sequence of Courses, tracking completion of a College &amp; Career Ready Assessment, and recording any earned certifications.</a:t>
            </a:r>
          </a:p>
          <a:p>
            <a:pPr marL="38100" indent="0">
              <a:lnSpc>
                <a:spcPct val="120000"/>
              </a:lnSpc>
              <a:buNone/>
            </a:pPr>
            <a:endParaRPr lang="en-US" sz="900" b="0" dirty="0">
              <a:solidFill>
                <a:schemeClr val="accent6"/>
              </a:solidFill>
              <a:latin typeface="Montserrat" panose="00000500000000000000" pitchFamily="2" charset="0"/>
            </a:endParaRPr>
          </a:p>
        </p:txBody>
      </p:sp>
    </p:spTree>
    <p:extLst>
      <p:ext uri="{BB962C8B-B14F-4D97-AF65-F5344CB8AC3E}">
        <p14:creationId xmlns:p14="http://schemas.microsoft.com/office/powerpoint/2010/main" val="510976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5"/>
          <p:cNvSpPr txBox="1">
            <a:spLocks noGrp="1"/>
          </p:cNvSpPr>
          <p:nvPr>
            <p:ph type="title"/>
          </p:nvPr>
        </p:nvSpPr>
        <p:spPr>
          <a:xfrm>
            <a:off x="396688" y="0"/>
            <a:ext cx="8118662" cy="994275"/>
          </a:xfrm>
          <a:prstGeom prst="rect">
            <a:avLst/>
          </a:prstGeom>
        </p:spPr>
        <p:txBody>
          <a:bodyPr spcFirstLastPara="1" wrap="square" lIns="68569" tIns="34275" rIns="68569" bIns="34275" anchor="ctr" anchorCtr="0">
            <a:normAutofit/>
          </a:bodyPr>
          <a:lstStyle/>
          <a:p>
            <a:r>
              <a:rPr lang="en-US"/>
              <a:t>Academic Advisement and ICAP</a:t>
            </a:r>
            <a:endParaRPr/>
          </a:p>
        </p:txBody>
      </p:sp>
      <p:sp>
        <p:nvSpPr>
          <p:cNvPr id="201" name="Google Shape;201;p25"/>
          <p:cNvSpPr txBox="1"/>
          <p:nvPr/>
        </p:nvSpPr>
        <p:spPr>
          <a:xfrm>
            <a:off x="4837519" y="4793982"/>
            <a:ext cx="2946150" cy="230810"/>
          </a:xfrm>
          <a:prstGeom prst="rect">
            <a:avLst/>
          </a:prstGeom>
          <a:noFill/>
          <a:ln>
            <a:noFill/>
          </a:ln>
        </p:spPr>
        <p:txBody>
          <a:bodyPr spcFirstLastPara="1" wrap="square" lIns="68569" tIns="68569" rIns="68569" bIns="68569" anchor="t" anchorCtr="0">
            <a:spAutoFit/>
          </a:bodyPr>
          <a:lstStyle/>
          <a:p>
            <a:r>
              <a:rPr lang="en-US" sz="600" i="1"/>
              <a:t>Taken from Atoka Public Schools Academic Catalog </a:t>
            </a:r>
            <a:endParaRPr sz="600" i="1"/>
          </a:p>
        </p:txBody>
      </p:sp>
      <p:pic>
        <p:nvPicPr>
          <p:cNvPr id="202" name="Google Shape;202;p25">
            <a:hlinkClick r:id="rId3"/>
          </p:cNvPr>
          <p:cNvPicPr preferRelativeResize="0"/>
          <p:nvPr/>
        </p:nvPicPr>
        <p:blipFill>
          <a:blip r:embed="rId4">
            <a:alphaModFix/>
          </a:blip>
          <a:stretch>
            <a:fillRect/>
          </a:stretch>
        </p:blipFill>
        <p:spPr>
          <a:xfrm>
            <a:off x="4979026" y="877294"/>
            <a:ext cx="3072188" cy="3916688"/>
          </a:xfrm>
          <a:prstGeom prst="rect">
            <a:avLst/>
          </a:prstGeom>
          <a:noFill/>
          <a:ln>
            <a:noFill/>
          </a:ln>
        </p:spPr>
      </p:pic>
      <p:pic>
        <p:nvPicPr>
          <p:cNvPr id="203" name="Google Shape;203;p25"/>
          <p:cNvPicPr preferRelativeResize="0"/>
          <p:nvPr/>
        </p:nvPicPr>
        <p:blipFill>
          <a:blip r:embed="rId5">
            <a:alphaModFix/>
          </a:blip>
          <a:stretch>
            <a:fillRect/>
          </a:stretch>
        </p:blipFill>
        <p:spPr>
          <a:xfrm>
            <a:off x="439763" y="926635"/>
            <a:ext cx="3237766" cy="38180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4"/>
          <p:cNvSpPr txBox="1">
            <a:spLocks noGrp="1"/>
          </p:cNvSpPr>
          <p:nvPr>
            <p:ph type="title"/>
          </p:nvPr>
        </p:nvSpPr>
        <p:spPr>
          <a:xfrm>
            <a:off x="389965" y="0"/>
            <a:ext cx="8125385" cy="994275"/>
          </a:xfrm>
          <a:prstGeom prst="rect">
            <a:avLst/>
          </a:prstGeom>
        </p:spPr>
        <p:txBody>
          <a:bodyPr spcFirstLastPara="1" wrap="square" lIns="68569" tIns="34275" rIns="68569" bIns="34275" anchor="ctr" anchorCtr="0">
            <a:normAutofit/>
          </a:bodyPr>
          <a:lstStyle/>
          <a:p>
            <a:r>
              <a:rPr lang="en-US"/>
              <a:t>Academic Advisement and ICAP</a:t>
            </a:r>
            <a:endParaRPr/>
          </a:p>
        </p:txBody>
      </p:sp>
      <p:pic>
        <p:nvPicPr>
          <p:cNvPr id="191" name="Google Shape;191;p24">
            <a:hlinkClick r:id="rId3"/>
          </p:cNvPr>
          <p:cNvPicPr preferRelativeResize="0"/>
          <p:nvPr/>
        </p:nvPicPr>
        <p:blipFill>
          <a:blip r:embed="rId4">
            <a:alphaModFix/>
          </a:blip>
          <a:stretch>
            <a:fillRect/>
          </a:stretch>
        </p:blipFill>
        <p:spPr>
          <a:xfrm>
            <a:off x="4660707" y="883088"/>
            <a:ext cx="3074300" cy="3920626"/>
          </a:xfrm>
          <a:prstGeom prst="rect">
            <a:avLst/>
          </a:prstGeom>
          <a:noFill/>
          <a:ln>
            <a:noFill/>
          </a:ln>
        </p:spPr>
      </p:pic>
      <p:sp>
        <p:nvSpPr>
          <p:cNvPr id="192" name="Google Shape;192;p24"/>
          <p:cNvSpPr txBox="1"/>
          <p:nvPr/>
        </p:nvSpPr>
        <p:spPr>
          <a:xfrm>
            <a:off x="4837519" y="4793982"/>
            <a:ext cx="2946150" cy="230810"/>
          </a:xfrm>
          <a:prstGeom prst="rect">
            <a:avLst/>
          </a:prstGeom>
          <a:noFill/>
          <a:ln>
            <a:noFill/>
          </a:ln>
        </p:spPr>
        <p:txBody>
          <a:bodyPr spcFirstLastPara="1" wrap="square" lIns="68569" tIns="68569" rIns="68569" bIns="68569" anchor="t" anchorCtr="0">
            <a:spAutoFit/>
          </a:bodyPr>
          <a:lstStyle/>
          <a:p>
            <a:r>
              <a:rPr lang="en-US" sz="600" i="1"/>
              <a:t>Taken from Broken Arrow Public Schools Academic Catalog </a:t>
            </a:r>
            <a:endParaRPr sz="600" i="1"/>
          </a:p>
        </p:txBody>
      </p:sp>
      <p:sp>
        <p:nvSpPr>
          <p:cNvPr id="193" name="Google Shape;193;p24"/>
          <p:cNvSpPr txBox="1"/>
          <p:nvPr/>
        </p:nvSpPr>
        <p:spPr>
          <a:xfrm>
            <a:off x="53788" y="994275"/>
            <a:ext cx="4429505" cy="3862574"/>
          </a:xfrm>
          <a:prstGeom prst="rect">
            <a:avLst/>
          </a:prstGeom>
          <a:noFill/>
          <a:ln>
            <a:noFill/>
          </a:ln>
        </p:spPr>
        <p:txBody>
          <a:bodyPr spcFirstLastPara="1" wrap="square" lIns="68569" tIns="68569" rIns="68569" bIns="68569" anchor="t" anchorCtr="0">
            <a:spAutoFit/>
          </a:bodyPr>
          <a:lstStyle/>
          <a:p>
            <a:pPr marL="342900" indent="-228600">
              <a:buClr>
                <a:schemeClr val="dk2"/>
              </a:buClr>
              <a:buSzPts val="1200"/>
              <a:buBlip>
                <a:blip r:embed="rId5"/>
              </a:buBlip>
            </a:pPr>
            <a:r>
              <a:rPr lang="en-US" sz="1100">
                <a:solidFill>
                  <a:schemeClr val="accent6"/>
                </a:solidFill>
                <a:latin typeface="Montserrat"/>
                <a:ea typeface="Montserrat"/>
                <a:cs typeface="Montserrat"/>
                <a:sym typeface="Montserrat"/>
              </a:rPr>
              <a:t>Pathways and Supports must provide students with opportunities to master common skills while still allowing them to tailor individualized learning programs to pathway-specific goals based on their postsecondary aspirations.</a:t>
            </a:r>
          </a:p>
          <a:p>
            <a:pPr marL="285750" indent="-171450">
              <a:buClr>
                <a:schemeClr val="dk2"/>
              </a:buClr>
              <a:buSzPts val="1200"/>
              <a:buBlip>
                <a:blip r:embed="rId5"/>
              </a:buBlip>
            </a:pPr>
            <a:endParaRPr sz="1100">
              <a:solidFill>
                <a:schemeClr val="accent6"/>
              </a:solidFill>
              <a:latin typeface="Montserrat"/>
              <a:ea typeface="Montserrat"/>
              <a:cs typeface="Montserrat"/>
              <a:sym typeface="Montserrat"/>
            </a:endParaRPr>
          </a:p>
          <a:p>
            <a:pPr marL="342900" indent="-228600">
              <a:buClr>
                <a:schemeClr val="dk2"/>
              </a:buClr>
              <a:buSzPts val="1200"/>
              <a:buBlip>
                <a:blip r:embed="rId5"/>
              </a:buBlip>
            </a:pPr>
            <a:r>
              <a:rPr lang="en-US" sz="1100">
                <a:solidFill>
                  <a:schemeClr val="accent6"/>
                </a:solidFill>
                <a:latin typeface="Montserrat"/>
                <a:ea typeface="Montserrat"/>
                <a:cs typeface="Montserrat"/>
                <a:sym typeface="Montserrat"/>
              </a:rPr>
              <a:t>Although student pathways will vary greatly based on postsecondary goals, all students must be provided with the supports necessary to meet similarly rigorous standards. Pathway options must be determined by student aspirations and capabilities rather than prior and existing performance.</a:t>
            </a:r>
          </a:p>
          <a:p>
            <a:pPr marL="285750" indent="-171450">
              <a:buClr>
                <a:schemeClr val="dk2"/>
              </a:buClr>
              <a:buSzPts val="1200"/>
              <a:buBlip>
                <a:blip r:embed="rId5"/>
              </a:buBlip>
            </a:pPr>
            <a:endParaRPr sz="1100">
              <a:solidFill>
                <a:schemeClr val="accent6"/>
              </a:solidFill>
              <a:latin typeface="Montserrat"/>
              <a:ea typeface="Montserrat"/>
              <a:cs typeface="Montserrat"/>
              <a:sym typeface="Montserrat"/>
            </a:endParaRPr>
          </a:p>
          <a:p>
            <a:pPr marL="342900" indent="-228600">
              <a:buClr>
                <a:schemeClr val="dk2"/>
              </a:buClr>
              <a:buSzPts val="1200"/>
              <a:buBlip>
                <a:blip r:embed="rId5"/>
              </a:buBlip>
            </a:pPr>
            <a:r>
              <a:rPr lang="en-US" sz="1100">
                <a:solidFill>
                  <a:schemeClr val="accent6"/>
                </a:solidFill>
                <a:latin typeface="Montserrat"/>
                <a:ea typeface="Montserrat"/>
                <a:cs typeface="Montserrat"/>
                <a:sym typeface="Montserrat"/>
              </a:rPr>
              <a:t>Pathways and Supports must be flexible, allowing students to alter programs of study to align with changing postsecondary goals.</a:t>
            </a:r>
          </a:p>
          <a:p>
            <a:pPr marL="285750" indent="-171450">
              <a:buClr>
                <a:schemeClr val="dk2"/>
              </a:buClr>
              <a:buSzPts val="1200"/>
              <a:buBlip>
                <a:blip r:embed="rId5"/>
              </a:buBlip>
            </a:pPr>
            <a:endParaRPr sz="1100">
              <a:solidFill>
                <a:schemeClr val="accent6"/>
              </a:solidFill>
              <a:latin typeface="Montserrat"/>
              <a:ea typeface="Montserrat"/>
              <a:cs typeface="Montserrat"/>
              <a:sym typeface="Montserrat"/>
            </a:endParaRPr>
          </a:p>
          <a:p>
            <a:pPr marL="342900" indent="-228600">
              <a:buClr>
                <a:schemeClr val="dk2"/>
              </a:buClr>
              <a:buSzPts val="1200"/>
              <a:buBlip>
                <a:blip r:embed="rId5"/>
              </a:buBlip>
            </a:pPr>
            <a:r>
              <a:rPr lang="en-US" sz="1100">
                <a:solidFill>
                  <a:schemeClr val="accent6"/>
                </a:solidFill>
                <a:latin typeface="Montserrat"/>
                <a:ea typeface="Montserrat"/>
                <a:cs typeface="Montserrat"/>
                <a:sym typeface="Montserrat"/>
              </a:rPr>
              <a:t>Student supports must be strategically targeted and delivered to maximize each learner’s college and career success. These supports should be designed to enable each learner to meet well-defined college and career readiness goals and expectations.</a:t>
            </a:r>
            <a:endParaRPr>
              <a:solidFill>
                <a:schemeClr val="accent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59C2-2E3D-44F1-9FEA-9BA52DA0872E}"/>
              </a:ext>
            </a:extLst>
          </p:cNvPr>
          <p:cNvSpPr>
            <a:spLocks noGrp="1"/>
          </p:cNvSpPr>
          <p:nvPr>
            <p:ph type="title"/>
          </p:nvPr>
        </p:nvSpPr>
        <p:spPr>
          <a:xfrm>
            <a:off x="389965" y="0"/>
            <a:ext cx="8125385" cy="994275"/>
          </a:xfrm>
        </p:spPr>
        <p:txBody>
          <a:bodyPr/>
          <a:lstStyle/>
          <a:p>
            <a:r>
              <a:rPr lang="en-US"/>
              <a:t>ICAP Progress Monitoring</a:t>
            </a:r>
          </a:p>
        </p:txBody>
      </p:sp>
      <p:pic>
        <p:nvPicPr>
          <p:cNvPr id="4" name="Google Shape;267;p40">
            <a:extLst>
              <a:ext uri="{FF2B5EF4-FFF2-40B4-BE49-F238E27FC236}">
                <a16:creationId xmlns:a16="http://schemas.microsoft.com/office/drawing/2014/main" id="{9B0808CF-8669-4782-ABEA-7E248B1F4A67}"/>
              </a:ext>
            </a:extLst>
          </p:cNvPr>
          <p:cNvPicPr preferRelativeResize="0"/>
          <p:nvPr/>
        </p:nvPicPr>
        <p:blipFill rotWithShape="1">
          <a:blip r:embed="rId2">
            <a:alphaModFix/>
          </a:blip>
          <a:srcRect/>
          <a:stretch/>
        </p:blipFill>
        <p:spPr>
          <a:xfrm>
            <a:off x="1422027" y="1084064"/>
            <a:ext cx="6299947" cy="2755071"/>
          </a:xfrm>
          <a:prstGeom prst="rect">
            <a:avLst/>
          </a:prstGeom>
          <a:noFill/>
          <a:ln>
            <a:noFill/>
          </a:ln>
          <a:effectLst>
            <a:outerShdw blurRad="63500" sx="102000" sy="102000" algn="ctr" rotWithShape="0">
              <a:srgbClr val="000000">
                <a:alpha val="40000"/>
              </a:srgbClr>
            </a:outerShdw>
          </a:effectLst>
        </p:spPr>
      </p:pic>
      <p:sp>
        <p:nvSpPr>
          <p:cNvPr id="5" name="Google Shape;268;p40">
            <a:extLst>
              <a:ext uri="{FF2B5EF4-FFF2-40B4-BE49-F238E27FC236}">
                <a16:creationId xmlns:a16="http://schemas.microsoft.com/office/drawing/2014/main" id="{928C6508-8F4E-4013-BC76-E7A598C599CB}"/>
              </a:ext>
            </a:extLst>
          </p:cNvPr>
          <p:cNvSpPr/>
          <p:nvPr/>
        </p:nvSpPr>
        <p:spPr>
          <a:xfrm>
            <a:off x="1464974" y="4067733"/>
            <a:ext cx="6159178" cy="999683"/>
          </a:xfrm>
          <a:prstGeom prst="rect">
            <a:avLst/>
          </a:prstGeom>
          <a:noFill/>
          <a:ln>
            <a:noFill/>
          </a:ln>
        </p:spPr>
        <p:txBody>
          <a:bodyPr spcFirstLastPara="1" wrap="square" lIns="91425" tIns="45700" rIns="91425" bIns="45700" anchor="t" anchorCtr="0">
            <a:noAutofit/>
          </a:bodyPr>
          <a:lstStyle/>
          <a:p>
            <a:pPr marL="457200" marR="0" lvl="0" indent="-330200" algn="l" rtl="0">
              <a:spcBef>
                <a:spcPts val="0"/>
              </a:spcBef>
              <a:spcAft>
                <a:spcPts val="0"/>
              </a:spcAft>
              <a:buClr>
                <a:schemeClr val="accent3"/>
              </a:buClr>
              <a:buSzPts val="1600"/>
              <a:buBlip>
                <a:blip r:embed="rId3"/>
              </a:buBlip>
            </a:pPr>
            <a:r>
              <a:rPr lang="en" sz="1600" dirty="0">
                <a:solidFill>
                  <a:schemeClr val="accent6"/>
                </a:solidFill>
                <a:latin typeface="Montserrat"/>
                <a:ea typeface="Montserrat"/>
                <a:cs typeface="Montserrat"/>
                <a:sym typeface="Montserrat"/>
              </a:rPr>
              <a:t>Columns align with list of assigned activities</a:t>
            </a:r>
            <a:endParaRPr sz="1600" dirty="0">
              <a:solidFill>
                <a:schemeClr val="accent6"/>
              </a:solidFill>
              <a:latin typeface="Montserrat"/>
              <a:ea typeface="Montserrat"/>
              <a:cs typeface="Montserrat"/>
              <a:sym typeface="Montserrat"/>
            </a:endParaRPr>
          </a:p>
          <a:p>
            <a:pPr marL="457200" marR="0" lvl="0" indent="-330200" algn="l" rtl="0">
              <a:spcBef>
                <a:spcPts val="0"/>
              </a:spcBef>
              <a:spcAft>
                <a:spcPts val="0"/>
              </a:spcAft>
              <a:buClr>
                <a:schemeClr val="accent3"/>
              </a:buClr>
              <a:buSzPts val="1600"/>
              <a:buBlip>
                <a:blip r:embed="rId3"/>
              </a:buBlip>
            </a:pPr>
            <a:r>
              <a:rPr lang="en" sz="1600" dirty="0">
                <a:solidFill>
                  <a:schemeClr val="accent6"/>
                </a:solidFill>
                <a:latin typeface="Montserrat"/>
                <a:ea typeface="Montserrat"/>
                <a:cs typeface="Montserrat"/>
                <a:sym typeface="Montserrat"/>
              </a:rPr>
              <a:t>Rows show all students who meet report parameters</a:t>
            </a:r>
            <a:endParaRPr sz="1600" dirty="0">
              <a:solidFill>
                <a:schemeClr val="accent6"/>
              </a:solidFill>
              <a:latin typeface="Montserrat"/>
              <a:ea typeface="Montserrat"/>
              <a:cs typeface="Montserrat"/>
              <a:sym typeface="Montserrat"/>
            </a:endParaRPr>
          </a:p>
          <a:p>
            <a:pPr marL="457200" marR="0" lvl="0" indent="-330200" algn="l" rtl="0">
              <a:spcBef>
                <a:spcPts val="0"/>
              </a:spcBef>
              <a:spcAft>
                <a:spcPts val="0"/>
              </a:spcAft>
              <a:buClr>
                <a:schemeClr val="accent3"/>
              </a:buClr>
              <a:buSzPts val="1600"/>
              <a:buBlip>
                <a:blip r:embed="rId3"/>
              </a:buBlip>
            </a:pPr>
            <a:r>
              <a:rPr lang="en" sz="1600" dirty="0">
                <a:solidFill>
                  <a:schemeClr val="accent6"/>
                </a:solidFill>
                <a:latin typeface="Montserrat"/>
                <a:ea typeface="Montserrat"/>
                <a:cs typeface="Montserrat"/>
                <a:sym typeface="Montserrat"/>
              </a:rPr>
              <a:t>Checkmark indicates activity has been completed</a:t>
            </a:r>
            <a:endParaRPr sz="1600" dirty="0">
              <a:solidFill>
                <a:schemeClr val="accent6"/>
              </a:solidFill>
              <a:latin typeface="Montserrat"/>
              <a:ea typeface="Montserrat"/>
              <a:cs typeface="Montserrat"/>
              <a:sym typeface="Montserrat"/>
            </a:endParaRPr>
          </a:p>
        </p:txBody>
      </p:sp>
    </p:spTree>
    <p:extLst>
      <p:ext uri="{BB962C8B-B14F-4D97-AF65-F5344CB8AC3E}">
        <p14:creationId xmlns:p14="http://schemas.microsoft.com/office/powerpoint/2010/main" val="316903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396688" y="0"/>
            <a:ext cx="8118662" cy="994275"/>
          </a:xfrm>
          <a:prstGeom prst="rect">
            <a:avLst/>
          </a:prstGeom>
        </p:spPr>
        <p:txBody>
          <a:bodyPr spcFirstLastPara="1" wrap="square" lIns="68569" tIns="34275" rIns="68569" bIns="34275" anchor="ctr" anchorCtr="0">
            <a:normAutofit/>
          </a:bodyPr>
          <a:lstStyle/>
          <a:p>
            <a:r>
              <a:rPr lang="en-US"/>
              <a:t>ICAP Reporting and Documentation</a:t>
            </a:r>
            <a:endParaRPr/>
          </a:p>
        </p:txBody>
      </p:sp>
      <p:sp>
        <p:nvSpPr>
          <p:cNvPr id="210" name="Google Shape;210;p26"/>
          <p:cNvSpPr txBox="1">
            <a:spLocks noGrp="1"/>
          </p:cNvSpPr>
          <p:nvPr>
            <p:ph type="body" idx="1"/>
          </p:nvPr>
        </p:nvSpPr>
        <p:spPr>
          <a:xfrm>
            <a:off x="253688" y="847165"/>
            <a:ext cx="8660700" cy="4229099"/>
          </a:xfrm>
          <a:prstGeom prst="rect">
            <a:avLst/>
          </a:prstGeom>
        </p:spPr>
        <p:txBody>
          <a:bodyPr spcFirstLastPara="1" wrap="square" lIns="68569" tIns="34275" rIns="68569" bIns="34275" anchor="t" anchorCtr="0">
            <a:noAutofit/>
          </a:bodyPr>
          <a:lstStyle/>
          <a:p>
            <a:pPr marL="0" indent="0">
              <a:lnSpc>
                <a:spcPct val="115000"/>
              </a:lnSpc>
              <a:buClr>
                <a:schemeClr val="dk2"/>
              </a:buClr>
              <a:buSzPct val="29333"/>
              <a:buNone/>
            </a:pPr>
            <a:r>
              <a:rPr lang="en-US" sz="1400" b="0" dirty="0">
                <a:solidFill>
                  <a:schemeClr val="accent6"/>
                </a:solidFill>
                <a:latin typeface="Montserrat"/>
                <a:ea typeface="Montserrat"/>
                <a:cs typeface="Montserrat"/>
                <a:sym typeface="Montserrat"/>
              </a:rPr>
              <a:t>ICAP completion may be monitored by an ICAP coordinator (i.e. a teacher, counselor, principal etc.) via the district online tool. Using their login, the ICAP coordinator should be able to show a  Regional Accreditation Officer the progress of each student. </a:t>
            </a:r>
            <a:endParaRPr sz="1400" b="0" dirty="0">
              <a:solidFill>
                <a:schemeClr val="accent6"/>
              </a:solidFill>
              <a:latin typeface="Montserrat"/>
              <a:ea typeface="Montserrat"/>
              <a:cs typeface="Montserrat"/>
              <a:sym typeface="Montserrat"/>
            </a:endParaRPr>
          </a:p>
          <a:p>
            <a:pPr marL="0" indent="0">
              <a:lnSpc>
                <a:spcPct val="115000"/>
              </a:lnSpc>
              <a:buClr>
                <a:schemeClr val="dk2"/>
              </a:buClr>
              <a:buSzPct val="29333"/>
              <a:buNone/>
            </a:pPr>
            <a:r>
              <a:rPr lang="en-US" sz="1400" b="0" dirty="0">
                <a:solidFill>
                  <a:schemeClr val="accent6"/>
                </a:solidFill>
                <a:latin typeface="Montserrat"/>
                <a:ea typeface="Montserrat"/>
                <a:cs typeface="Montserrat"/>
                <a:sym typeface="Montserrat"/>
              </a:rPr>
              <a:t>School districts have autonomy in choosing their ICAP online tool, however the most popular tools include OK College Start or OK Career Guide. ICAP reporting can be accomplished through various processes, as long as:</a:t>
            </a:r>
            <a:endParaRPr sz="1400" b="0" dirty="0">
              <a:solidFill>
                <a:schemeClr val="accent6"/>
              </a:solidFill>
              <a:latin typeface="Montserrat"/>
              <a:ea typeface="Montserrat"/>
              <a:cs typeface="Montserrat"/>
              <a:sym typeface="Montserrat"/>
            </a:endParaRPr>
          </a:p>
          <a:p>
            <a:pPr marL="372368" indent="-285750">
              <a:lnSpc>
                <a:spcPct val="115000"/>
              </a:lnSpc>
              <a:buClr>
                <a:schemeClr val="dk2"/>
              </a:buClr>
              <a:buSzPct val="100000"/>
              <a:buBlip>
                <a:blip r:embed="rId3"/>
              </a:buBlip>
            </a:pPr>
            <a:r>
              <a:rPr lang="en-US" sz="1400" b="0" dirty="0">
                <a:solidFill>
                  <a:schemeClr val="accent6"/>
                </a:solidFill>
                <a:latin typeface="Montserrat"/>
                <a:ea typeface="Montserrat"/>
                <a:cs typeface="Montserrat"/>
                <a:sym typeface="Montserrat"/>
              </a:rPr>
              <a:t>All ICAP activities are documented. </a:t>
            </a:r>
            <a:endParaRPr sz="1400" b="0" dirty="0">
              <a:solidFill>
                <a:schemeClr val="accent6"/>
              </a:solidFill>
              <a:latin typeface="Montserrat"/>
              <a:ea typeface="Montserrat"/>
              <a:cs typeface="Montserrat"/>
              <a:sym typeface="Montserrat"/>
            </a:endParaRPr>
          </a:p>
          <a:p>
            <a:pPr marL="372368" indent="-285750">
              <a:lnSpc>
                <a:spcPct val="115000"/>
              </a:lnSpc>
              <a:spcBef>
                <a:spcPts val="0"/>
              </a:spcBef>
              <a:buClr>
                <a:schemeClr val="dk2"/>
              </a:buClr>
              <a:buSzPct val="100000"/>
              <a:buBlip>
                <a:blip r:embed="rId3"/>
              </a:buBlip>
            </a:pPr>
            <a:r>
              <a:rPr lang="en-US" sz="1400" b="0" dirty="0">
                <a:solidFill>
                  <a:schemeClr val="accent6"/>
                </a:solidFill>
                <a:latin typeface="Montserrat"/>
                <a:ea typeface="Montserrat"/>
                <a:cs typeface="Montserrat"/>
                <a:sym typeface="Montserrat"/>
              </a:rPr>
              <a:t>The documentation can be easily accessed by the student, parent, ICAP Team, etc. </a:t>
            </a:r>
          </a:p>
          <a:p>
            <a:pPr marL="86618" indent="0">
              <a:lnSpc>
                <a:spcPct val="115000"/>
              </a:lnSpc>
              <a:spcBef>
                <a:spcPts val="0"/>
              </a:spcBef>
              <a:buClr>
                <a:schemeClr val="dk2"/>
              </a:buClr>
              <a:buSzPct val="100000"/>
              <a:buNone/>
            </a:pPr>
            <a:endParaRPr sz="1400" b="0" dirty="0">
              <a:solidFill>
                <a:schemeClr val="accent6"/>
              </a:solidFill>
              <a:latin typeface="Montserrat"/>
              <a:ea typeface="Montserrat"/>
              <a:cs typeface="Montserrat"/>
              <a:sym typeface="Montserrat"/>
            </a:endParaRPr>
          </a:p>
          <a:p>
            <a:pPr marL="0" indent="0">
              <a:lnSpc>
                <a:spcPct val="115000"/>
              </a:lnSpc>
              <a:spcBef>
                <a:spcPts val="1200"/>
              </a:spcBef>
              <a:buNone/>
            </a:pPr>
            <a:r>
              <a:rPr lang="en-US" sz="1400" b="0" dirty="0">
                <a:solidFill>
                  <a:schemeClr val="accent6"/>
                </a:solidFill>
                <a:latin typeface="Montserrat"/>
                <a:ea typeface="Montserrat"/>
                <a:cs typeface="Montserrat"/>
                <a:sym typeface="Montserrat"/>
              </a:rPr>
              <a:t>  	Schools using more than one tool for reporting ICAP progress should be advised</a:t>
            </a:r>
          </a:p>
          <a:p>
            <a:pPr marL="0" indent="0">
              <a:lnSpc>
                <a:spcPct val="115000"/>
              </a:lnSpc>
              <a:spcBef>
                <a:spcPts val="0"/>
              </a:spcBef>
              <a:buNone/>
            </a:pPr>
            <a:r>
              <a:rPr lang="en-US" sz="1400" b="0" dirty="0">
                <a:solidFill>
                  <a:schemeClr val="accent6"/>
                </a:solidFill>
                <a:latin typeface="Montserrat"/>
                <a:ea typeface="Montserrat"/>
                <a:cs typeface="Montserrat"/>
                <a:sym typeface="Montserrat"/>
              </a:rPr>
              <a:t>	that documentation for each student is required, failure to do so may result in an 	incomplete ICAP. </a:t>
            </a:r>
          </a:p>
          <a:p>
            <a:pPr marL="0" indent="0">
              <a:lnSpc>
                <a:spcPct val="115000"/>
              </a:lnSpc>
              <a:spcBef>
                <a:spcPts val="0"/>
              </a:spcBef>
              <a:buNone/>
            </a:pPr>
            <a:endParaRPr sz="1400" b="0" dirty="0">
              <a:solidFill>
                <a:schemeClr val="accent6"/>
              </a:solidFill>
              <a:latin typeface="Montserrat"/>
              <a:ea typeface="Montserrat"/>
              <a:cs typeface="Montserrat"/>
              <a:sym typeface="Montserrat"/>
            </a:endParaRPr>
          </a:p>
          <a:p>
            <a:pPr marL="0" indent="0">
              <a:lnSpc>
                <a:spcPct val="115000"/>
              </a:lnSpc>
              <a:spcBef>
                <a:spcPts val="1200"/>
              </a:spcBef>
              <a:buNone/>
            </a:pPr>
            <a:r>
              <a:rPr lang="en-US" sz="1400" b="0" u="sng" dirty="0">
                <a:solidFill>
                  <a:schemeClr val="tx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ICAP RAO Guide</a:t>
            </a:r>
            <a:endParaRPr sz="1400" b="0" dirty="0">
              <a:solidFill>
                <a:schemeClr val="tx1"/>
              </a:solidFill>
              <a:latin typeface="Montserrat"/>
              <a:ea typeface="Montserrat"/>
              <a:cs typeface="Montserrat"/>
              <a:sym typeface="Montserrat"/>
            </a:endParaRPr>
          </a:p>
          <a:p>
            <a:pPr marL="0" indent="0">
              <a:buNone/>
            </a:pPr>
            <a:endParaRPr sz="400" dirty="0"/>
          </a:p>
        </p:txBody>
      </p:sp>
      <p:pic>
        <p:nvPicPr>
          <p:cNvPr id="211" name="Google Shape;211;p26"/>
          <p:cNvPicPr preferRelativeResize="0"/>
          <p:nvPr/>
        </p:nvPicPr>
        <p:blipFill>
          <a:blip r:embed="rId5">
            <a:alphaModFix/>
          </a:blip>
          <a:stretch>
            <a:fillRect/>
          </a:stretch>
        </p:blipFill>
        <p:spPr>
          <a:xfrm>
            <a:off x="410136" y="3536576"/>
            <a:ext cx="664027" cy="6521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8A51-A8D9-4A23-9C50-CBC914165A22}"/>
              </a:ext>
            </a:extLst>
          </p:cNvPr>
          <p:cNvSpPr>
            <a:spLocks noGrp="1"/>
          </p:cNvSpPr>
          <p:nvPr>
            <p:ph type="title"/>
          </p:nvPr>
        </p:nvSpPr>
        <p:spPr>
          <a:xfrm>
            <a:off x="396688" y="0"/>
            <a:ext cx="8118662" cy="994275"/>
          </a:xfrm>
        </p:spPr>
        <p:txBody>
          <a:bodyPr/>
          <a:lstStyle/>
          <a:p>
            <a:r>
              <a:rPr lang="en-US"/>
              <a:t>ICAP Online Tools</a:t>
            </a:r>
          </a:p>
        </p:txBody>
      </p:sp>
      <p:sp>
        <p:nvSpPr>
          <p:cNvPr id="4" name="Google Shape;200;p31">
            <a:extLst>
              <a:ext uri="{FF2B5EF4-FFF2-40B4-BE49-F238E27FC236}">
                <a16:creationId xmlns:a16="http://schemas.microsoft.com/office/drawing/2014/main" id="{D33E9745-BCE7-4B93-81BD-CCFB8263DA5B}"/>
              </a:ext>
            </a:extLst>
          </p:cNvPr>
          <p:cNvSpPr txBox="1">
            <a:spLocks noGrp="1"/>
          </p:cNvSpPr>
          <p:nvPr>
            <p:ph type="body" idx="1"/>
          </p:nvPr>
        </p:nvSpPr>
        <p:spPr>
          <a:xfrm>
            <a:off x="220649" y="941293"/>
            <a:ext cx="8702700" cy="3818965"/>
          </a:xfrm>
          <a:prstGeom prst="rect">
            <a:avLst/>
          </a:prstGeom>
        </p:spPr>
        <p:txBody>
          <a:bodyPr spcFirstLastPara="1" wrap="square" lIns="68575" tIns="34275" rIns="68575" bIns="34275" anchor="t" anchorCtr="0">
            <a:noAutofit/>
          </a:bodyPr>
          <a:lstStyle/>
          <a:p>
            <a:pPr marL="0" lvl="0" indent="0" algn="l" rtl="0">
              <a:lnSpc>
                <a:spcPct val="120000"/>
              </a:lnSpc>
              <a:spcBef>
                <a:spcPts val="0"/>
              </a:spcBef>
              <a:spcAft>
                <a:spcPts val="0"/>
              </a:spcAft>
              <a:buClr>
                <a:schemeClr val="dk2"/>
              </a:buClr>
              <a:buSzPts val="1100"/>
              <a:buFont typeface="Arial"/>
              <a:buNone/>
            </a:pPr>
            <a:r>
              <a:rPr lang="en" sz="1600" b="1" u="sng">
                <a:solidFill>
                  <a:srgbClr val="F46E1C"/>
                </a:solidFill>
                <a:highlight>
                  <a:srgbClr val="FFFFFF"/>
                </a:highlight>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OK College Start</a:t>
            </a:r>
            <a:endParaRPr sz="1600" b="1" u="sng">
              <a:solidFill>
                <a:srgbClr val="F46E1C"/>
              </a:solidFill>
              <a:highlight>
                <a:srgbClr val="FFFFFF"/>
              </a:highlight>
              <a:latin typeface="Montserrat"/>
              <a:ea typeface="Montserrat"/>
              <a:cs typeface="Montserrat"/>
              <a:sym typeface="Montserrat"/>
            </a:endParaRPr>
          </a:p>
          <a:p>
            <a:pPr marL="0" lvl="0" indent="0" algn="l" rtl="0">
              <a:lnSpc>
                <a:spcPct val="115000"/>
              </a:lnSpc>
              <a:spcBef>
                <a:spcPts val="300"/>
              </a:spcBef>
              <a:spcAft>
                <a:spcPts val="0"/>
              </a:spcAft>
              <a:buClr>
                <a:schemeClr val="dk2"/>
              </a:buClr>
              <a:buSzPts val="1100"/>
              <a:buFont typeface="Arial"/>
              <a:buNone/>
            </a:pPr>
            <a:r>
              <a:rPr lang="en" sz="1600" b="0">
                <a:solidFill>
                  <a:schemeClr val="accent6"/>
                </a:solidFill>
                <a:highlight>
                  <a:srgbClr val="FFFFFF"/>
                </a:highlight>
                <a:latin typeface="Montserrat"/>
                <a:ea typeface="Montserrat"/>
                <a:cs typeface="Montserrat"/>
                <a:sym typeface="Montserrat"/>
              </a:rPr>
              <a:t>OK College Start is a free online tool that provides career interest quizzes, career information, growing occupation trends, scholarship and financial aid resources, and information about programs of study in Oklahoma. This is a perfect tool to pair with career curriculum in the classroom, as well as financial aid presentations.</a:t>
            </a:r>
            <a:endParaRPr sz="1600" b="0">
              <a:solidFill>
                <a:schemeClr val="accent6"/>
              </a:solidFill>
              <a:highlight>
                <a:srgbClr val="FFFFFF"/>
              </a:highlight>
              <a:latin typeface="Montserrat"/>
              <a:ea typeface="Montserrat"/>
              <a:cs typeface="Montserrat"/>
              <a:sym typeface="Montserrat"/>
            </a:endParaRPr>
          </a:p>
          <a:p>
            <a:pPr marL="0" lvl="0" indent="0" algn="l" rtl="0">
              <a:lnSpc>
                <a:spcPct val="120000"/>
              </a:lnSpc>
              <a:spcBef>
                <a:spcPts val="2100"/>
              </a:spcBef>
              <a:spcAft>
                <a:spcPts val="0"/>
              </a:spcAft>
              <a:buClr>
                <a:schemeClr val="dk2"/>
              </a:buClr>
              <a:buSzPts val="1100"/>
              <a:buFont typeface="Arial"/>
              <a:buNone/>
            </a:pPr>
            <a:r>
              <a:rPr lang="en" sz="1600" b="1" u="sng">
                <a:solidFill>
                  <a:srgbClr val="F46E1C"/>
                </a:solidFill>
                <a:highlight>
                  <a:srgbClr val="FFFFFF"/>
                </a:highlight>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OK Career Guide</a:t>
            </a:r>
            <a:endParaRPr sz="1600" b="1" u="sng">
              <a:solidFill>
                <a:srgbClr val="F46E1C"/>
              </a:solidFill>
              <a:highlight>
                <a:srgbClr val="FFFFFF"/>
              </a:highlight>
              <a:latin typeface="Montserrat"/>
              <a:ea typeface="Montserrat"/>
              <a:cs typeface="Montserrat"/>
              <a:sym typeface="Montserrat"/>
            </a:endParaRPr>
          </a:p>
          <a:p>
            <a:pPr marL="0" lvl="0" indent="0" algn="l" rtl="0">
              <a:lnSpc>
                <a:spcPct val="115000"/>
              </a:lnSpc>
              <a:spcBef>
                <a:spcPts val="300"/>
              </a:spcBef>
              <a:spcAft>
                <a:spcPts val="2100"/>
              </a:spcAft>
              <a:buNone/>
            </a:pPr>
            <a:r>
              <a:rPr lang="en" sz="1600" b="0">
                <a:solidFill>
                  <a:schemeClr val="accent6"/>
                </a:solidFill>
                <a:highlight>
                  <a:srgbClr val="FFFFFF"/>
                </a:highlight>
                <a:latin typeface="Montserrat"/>
                <a:ea typeface="Montserrat"/>
                <a:cs typeface="Montserrat"/>
                <a:sym typeface="Montserrat"/>
              </a:rPr>
              <a:t>The OK Career Guide is a free online tool used to provide students free career interest assessments, information about career expectations, growing trends in occupations, and information on programs of study available in Oklahoma. This interactive tool can be used in the classroom during career lessons and also while at home with parents.</a:t>
            </a:r>
            <a:endParaRPr sz="1600" b="0">
              <a:solidFill>
                <a:schemeClr val="accent6"/>
              </a:solidFill>
              <a:latin typeface="Montserrat"/>
              <a:ea typeface="Montserrat"/>
              <a:cs typeface="Montserrat"/>
              <a:sym typeface="Montserrat"/>
            </a:endParaRPr>
          </a:p>
        </p:txBody>
      </p:sp>
    </p:spTree>
    <p:extLst>
      <p:ext uri="{BB962C8B-B14F-4D97-AF65-F5344CB8AC3E}">
        <p14:creationId xmlns:p14="http://schemas.microsoft.com/office/powerpoint/2010/main" val="308208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p:nvPr/>
        </p:nvSpPr>
        <p:spPr>
          <a:xfrm>
            <a:off x="1646231" y="1931831"/>
            <a:ext cx="7343325" cy="300060"/>
          </a:xfrm>
          <a:prstGeom prst="rect">
            <a:avLst/>
          </a:prstGeom>
          <a:noFill/>
          <a:ln>
            <a:noFill/>
          </a:ln>
        </p:spPr>
        <p:txBody>
          <a:bodyPr spcFirstLastPara="1" wrap="square" lIns="68569" tIns="68569" rIns="68569" bIns="68569" anchor="t" anchorCtr="0">
            <a:spAutoFit/>
          </a:bodyPr>
          <a:lstStyle/>
          <a:p>
            <a:endParaRPr sz="1050">
              <a:latin typeface="Calibri"/>
              <a:ea typeface="Calibri"/>
              <a:cs typeface="Calibri"/>
              <a:sym typeface="Calibri"/>
            </a:endParaRPr>
          </a:p>
        </p:txBody>
      </p:sp>
      <p:sp>
        <p:nvSpPr>
          <p:cNvPr id="106" name="Google Shape;106;p15"/>
          <p:cNvSpPr/>
          <p:nvPr/>
        </p:nvSpPr>
        <p:spPr>
          <a:xfrm>
            <a:off x="6368850" y="566550"/>
            <a:ext cx="2546550" cy="2565450"/>
          </a:xfrm>
          <a:prstGeom prst="ellipse">
            <a:avLst/>
          </a:prstGeom>
          <a:solidFill>
            <a:schemeClr val="dk1"/>
          </a:solidFill>
          <a:ln w="9525" cap="flat" cmpd="sng">
            <a:solidFill>
              <a:schemeClr val="dk1"/>
            </a:solidFill>
            <a:prstDash val="solid"/>
            <a:round/>
            <a:headEnd type="none" w="sm" len="sm"/>
            <a:tailEnd type="none" w="sm" len="sm"/>
          </a:ln>
          <a:effectLst>
            <a:outerShdw blurRad="228600" algn="bl" rotWithShape="0">
              <a:srgbClr val="0066A6">
                <a:alpha val="50000"/>
              </a:srgbClr>
            </a:outerShdw>
          </a:effectLst>
        </p:spPr>
        <p:txBody>
          <a:bodyPr spcFirstLastPara="1" wrap="square" lIns="68569" tIns="68569" rIns="68569" bIns="68569" anchor="ctr" anchorCtr="0">
            <a:noAutofit/>
          </a:bodyPr>
          <a:lstStyle/>
          <a:p>
            <a:endParaRPr sz="1050"/>
          </a:p>
        </p:txBody>
      </p:sp>
      <p:pic>
        <p:nvPicPr>
          <p:cNvPr id="107" name="Google Shape;107;p15"/>
          <p:cNvPicPr preferRelativeResize="0"/>
          <p:nvPr/>
        </p:nvPicPr>
        <p:blipFill rotWithShape="1">
          <a:blip r:embed="rId3">
            <a:alphaModFix/>
          </a:blip>
          <a:srcRect l="5669" t="16824" b="16831"/>
          <a:stretch/>
        </p:blipFill>
        <p:spPr>
          <a:xfrm>
            <a:off x="6493661" y="694982"/>
            <a:ext cx="2297025" cy="2308725"/>
          </a:xfrm>
          <a:prstGeom prst="ellipse">
            <a:avLst/>
          </a:prstGeom>
          <a:noFill/>
          <a:ln>
            <a:noFill/>
          </a:ln>
          <a:effectLst>
            <a:outerShdw blurRad="157163" algn="bl" rotWithShape="0">
              <a:srgbClr val="FFFFFF">
                <a:alpha val="50000"/>
              </a:srgbClr>
            </a:outerShdw>
          </a:effectLst>
        </p:spPr>
      </p:pic>
      <p:sp>
        <p:nvSpPr>
          <p:cNvPr id="108" name="Google Shape;108;p15"/>
          <p:cNvSpPr txBox="1"/>
          <p:nvPr/>
        </p:nvSpPr>
        <p:spPr>
          <a:xfrm>
            <a:off x="6070313" y="3183863"/>
            <a:ext cx="3109050" cy="877275"/>
          </a:xfrm>
          <a:prstGeom prst="rect">
            <a:avLst/>
          </a:prstGeom>
          <a:noFill/>
          <a:ln>
            <a:noFill/>
          </a:ln>
        </p:spPr>
        <p:txBody>
          <a:bodyPr spcFirstLastPara="1" wrap="square" lIns="68569" tIns="34275" rIns="68569" bIns="34275" anchor="t" anchorCtr="0">
            <a:noAutofit/>
          </a:bodyPr>
          <a:lstStyle/>
          <a:p>
            <a:pPr algn="ctr"/>
            <a:r>
              <a:rPr lang="en-US" sz="1200" b="1">
                <a:solidFill>
                  <a:srgbClr val="187BC0"/>
                </a:solidFill>
                <a:latin typeface="Montserrat"/>
                <a:ea typeface="Montserrat"/>
                <a:cs typeface="Montserrat"/>
                <a:sym typeface="Montserrat"/>
              </a:rPr>
              <a:t>Marissa Lightsey</a:t>
            </a:r>
            <a:endParaRPr sz="1200" b="1">
              <a:solidFill>
                <a:srgbClr val="187BC0"/>
              </a:solidFill>
              <a:latin typeface="Montserrat"/>
              <a:ea typeface="Montserrat"/>
              <a:cs typeface="Montserrat"/>
              <a:sym typeface="Montserrat"/>
            </a:endParaRPr>
          </a:p>
          <a:p>
            <a:pPr algn="ctr"/>
            <a:r>
              <a:rPr lang="en-US" sz="1200" b="1">
                <a:solidFill>
                  <a:srgbClr val="187BC0"/>
                </a:solidFill>
                <a:latin typeface="Montserrat"/>
                <a:ea typeface="Montserrat"/>
                <a:cs typeface="Montserrat"/>
                <a:sym typeface="Montserrat"/>
              </a:rPr>
              <a:t>Executive Director of College and Career Readiness</a:t>
            </a:r>
            <a:endParaRPr sz="1200" b="1">
              <a:solidFill>
                <a:srgbClr val="187BC0"/>
              </a:solidFill>
              <a:latin typeface="Montserrat"/>
              <a:ea typeface="Montserrat"/>
              <a:cs typeface="Montserrat"/>
              <a:sym typeface="Montserrat"/>
            </a:endParaRPr>
          </a:p>
          <a:p>
            <a:pPr algn="ctr"/>
            <a:r>
              <a:rPr lang="en-US" sz="1200" b="1" u="sng">
                <a:solidFill>
                  <a:srgbClr val="187BC0"/>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Marissa.Lightsey@sde.ok.gov</a:t>
            </a:r>
            <a:r>
              <a:rPr lang="en-US" sz="1200" b="1">
                <a:solidFill>
                  <a:srgbClr val="187BC0"/>
                </a:solidFill>
                <a:latin typeface="Montserrat"/>
                <a:ea typeface="Montserrat"/>
                <a:cs typeface="Montserrat"/>
                <a:sym typeface="Montserrat"/>
              </a:rPr>
              <a:t> </a:t>
            </a:r>
            <a:endParaRPr sz="1200" b="1">
              <a:solidFill>
                <a:srgbClr val="187BC0"/>
              </a:solidFill>
              <a:latin typeface="Montserrat"/>
              <a:ea typeface="Montserrat"/>
              <a:cs typeface="Montserrat"/>
              <a:sym typeface="Montserrat"/>
            </a:endParaRPr>
          </a:p>
        </p:txBody>
      </p:sp>
      <p:sp>
        <p:nvSpPr>
          <p:cNvPr id="109" name="Google Shape;109;p15"/>
          <p:cNvSpPr txBox="1"/>
          <p:nvPr/>
        </p:nvSpPr>
        <p:spPr>
          <a:xfrm>
            <a:off x="147917" y="988359"/>
            <a:ext cx="6259557" cy="3907472"/>
          </a:xfrm>
          <a:prstGeom prst="rect">
            <a:avLst/>
          </a:prstGeom>
          <a:noFill/>
          <a:ln>
            <a:noFill/>
          </a:ln>
        </p:spPr>
        <p:txBody>
          <a:bodyPr spcFirstLastPara="1" wrap="square" lIns="68569" tIns="34275" rIns="68569" bIns="34275" anchor="t" anchorCtr="0">
            <a:normAutofit/>
          </a:bodyPr>
          <a:lstStyle/>
          <a:p>
            <a:pPr>
              <a:spcBef>
                <a:spcPts val="975"/>
              </a:spcBef>
              <a:buSzPts val="2150"/>
            </a:pPr>
            <a:r>
              <a:rPr lang="en-US" sz="1763" b="1">
                <a:latin typeface="Montserrat"/>
                <a:ea typeface="Montserrat"/>
                <a:cs typeface="Montserrat"/>
                <a:sym typeface="Montserrat"/>
              </a:rPr>
              <a:t>Executive Director of College and Career Readiness</a:t>
            </a:r>
            <a:endParaRPr sz="1763" b="1">
              <a:latin typeface="Montserrat"/>
              <a:ea typeface="Montserrat"/>
              <a:cs typeface="Montserrat"/>
              <a:sym typeface="Montserrat"/>
            </a:endParaRPr>
          </a:p>
          <a:p>
            <a:pPr marL="345281" indent="-285750">
              <a:spcBef>
                <a:spcPts val="975"/>
              </a:spcBef>
              <a:buSzPts val="2350"/>
              <a:buBlip>
                <a:blip r:embed="rId5"/>
              </a:buBlip>
            </a:pPr>
            <a:r>
              <a:rPr lang="en-US" sz="1763">
                <a:latin typeface="Montserrat"/>
                <a:ea typeface="Montserrat"/>
                <a:cs typeface="Montserrat"/>
                <a:sym typeface="Montserrat"/>
              </a:rPr>
              <a:t>Supporting Oklahoma school counselors, educators, and administrators in CCR alignment</a:t>
            </a:r>
            <a:endParaRPr sz="1763">
              <a:latin typeface="Montserrat"/>
              <a:ea typeface="Montserrat"/>
              <a:cs typeface="Montserrat"/>
              <a:sym typeface="Montserrat"/>
            </a:endParaRPr>
          </a:p>
          <a:p>
            <a:pPr marL="345281" indent="-285750">
              <a:buSzPts val="2350"/>
              <a:buBlip>
                <a:blip r:embed="rId5"/>
              </a:buBlip>
            </a:pPr>
            <a:r>
              <a:rPr lang="en-US" sz="1763">
                <a:latin typeface="Montserrat"/>
                <a:ea typeface="Montserrat"/>
                <a:cs typeface="Montserrat"/>
                <a:sym typeface="Montserrat"/>
              </a:rPr>
              <a:t>Technical assistance and coaching in areas of ICAP, academic advisement, college and career readiness, early workforce programming, and comprehensive college and career readiness models. </a:t>
            </a:r>
            <a:endParaRPr sz="1763">
              <a:latin typeface="Montserrat"/>
              <a:ea typeface="Montserrat"/>
              <a:cs typeface="Montserrat"/>
              <a:sym typeface="Montserrat"/>
            </a:endParaRPr>
          </a:p>
          <a:p>
            <a:pPr>
              <a:spcBef>
                <a:spcPts val="975"/>
              </a:spcBef>
              <a:buSzPts val="1800"/>
            </a:pPr>
            <a:r>
              <a:rPr lang="en-US" sz="1500" b="1">
                <a:latin typeface="Montserrat"/>
                <a:ea typeface="Montserrat"/>
                <a:cs typeface="Montserrat"/>
                <a:sym typeface="Montserrat"/>
              </a:rPr>
              <a:t>Experience</a:t>
            </a:r>
            <a:endParaRPr sz="1500" b="1">
              <a:latin typeface="Montserrat"/>
              <a:ea typeface="Montserrat"/>
              <a:cs typeface="Montserrat"/>
              <a:sym typeface="Montserrat"/>
            </a:endParaRPr>
          </a:p>
          <a:p>
            <a:pPr marL="357187" indent="-285750">
              <a:spcBef>
                <a:spcPts val="750"/>
              </a:spcBef>
              <a:buSzPts val="2100"/>
              <a:buBlip>
                <a:blip r:embed="rId5"/>
              </a:buBlip>
            </a:pPr>
            <a:r>
              <a:rPr lang="en-US" sz="1575">
                <a:latin typeface="Montserrat"/>
                <a:ea typeface="Montserrat"/>
                <a:cs typeface="Montserrat"/>
                <a:sym typeface="Montserrat"/>
              </a:rPr>
              <a:t>Higher Education 8 years</a:t>
            </a:r>
            <a:endParaRPr sz="1575">
              <a:latin typeface="Montserrat"/>
              <a:ea typeface="Montserrat"/>
              <a:cs typeface="Montserrat"/>
              <a:sym typeface="Montserrat"/>
            </a:endParaRPr>
          </a:p>
          <a:p>
            <a:pPr marL="357187" indent="-285750">
              <a:buSzPts val="2100"/>
              <a:buBlip>
                <a:blip r:embed="rId5"/>
              </a:buBlip>
            </a:pPr>
            <a:r>
              <a:rPr lang="en-US" sz="1575">
                <a:latin typeface="Montserrat"/>
                <a:ea typeface="Montserrat"/>
                <a:cs typeface="Montserrat"/>
                <a:sym typeface="Montserrat"/>
              </a:rPr>
              <a:t>College and Career Advising (GEAR UP &amp; Upward Bound) 5 years </a:t>
            </a:r>
            <a:endParaRPr sz="1575">
              <a:latin typeface="Montserrat"/>
              <a:ea typeface="Montserrat"/>
              <a:cs typeface="Montserrat"/>
              <a:sym typeface="Montserrat"/>
            </a:endParaRPr>
          </a:p>
          <a:p>
            <a:pPr marL="357187" indent="-285750">
              <a:buSzPts val="2100"/>
              <a:buBlip>
                <a:blip r:embed="rId5"/>
              </a:buBlip>
            </a:pPr>
            <a:r>
              <a:rPr lang="en-US" sz="1575">
                <a:latin typeface="Montserrat"/>
                <a:ea typeface="Montserrat"/>
                <a:cs typeface="Montserrat"/>
                <a:sym typeface="Montserrat"/>
              </a:rPr>
              <a:t>Workforce development 9 years</a:t>
            </a:r>
            <a:endParaRPr sz="1575">
              <a:latin typeface="Montserrat"/>
              <a:ea typeface="Montserrat"/>
              <a:cs typeface="Montserrat"/>
              <a:sym typeface="Montserrat"/>
            </a:endParaRPr>
          </a:p>
        </p:txBody>
      </p:sp>
      <p:sp>
        <p:nvSpPr>
          <p:cNvPr id="3" name="Title 2">
            <a:extLst>
              <a:ext uri="{FF2B5EF4-FFF2-40B4-BE49-F238E27FC236}">
                <a16:creationId xmlns:a16="http://schemas.microsoft.com/office/drawing/2014/main" id="{FC774E70-B3E3-49FE-A457-DA519A1373F6}"/>
              </a:ext>
            </a:extLst>
          </p:cNvPr>
          <p:cNvSpPr>
            <a:spLocks noGrp="1"/>
          </p:cNvSpPr>
          <p:nvPr>
            <p:ph type="title"/>
          </p:nvPr>
        </p:nvSpPr>
        <p:spPr>
          <a:xfrm>
            <a:off x="403412" y="0"/>
            <a:ext cx="8111938" cy="994275"/>
          </a:xfrm>
        </p:spPr>
        <p:txBody>
          <a:bodyPr/>
          <a:lstStyle/>
          <a:p>
            <a:r>
              <a:rPr lang="en-US"/>
              <a:t>Marissa Lightsey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2"/>
          <p:cNvSpPr txBox="1">
            <a:spLocks noGrp="1"/>
          </p:cNvSpPr>
          <p:nvPr>
            <p:ph type="title"/>
          </p:nvPr>
        </p:nvSpPr>
        <p:spPr>
          <a:xfrm>
            <a:off x="403412" y="0"/>
            <a:ext cx="8111938" cy="994275"/>
          </a:xfrm>
          <a:prstGeom prst="rect">
            <a:avLst/>
          </a:prstGeom>
        </p:spPr>
        <p:txBody>
          <a:bodyPr spcFirstLastPara="1" wrap="square" lIns="68569" tIns="34275" rIns="68569" bIns="34275" anchor="ctr" anchorCtr="0">
            <a:normAutofit/>
          </a:bodyPr>
          <a:lstStyle/>
          <a:p>
            <a:r>
              <a:rPr lang="en-US"/>
              <a:t>OK Career Guide Customizing ICAP</a:t>
            </a:r>
            <a:endParaRPr/>
          </a:p>
        </p:txBody>
      </p:sp>
      <p:pic>
        <p:nvPicPr>
          <p:cNvPr id="174" name="Google Shape;174;p22"/>
          <p:cNvPicPr preferRelativeResize="0"/>
          <p:nvPr/>
        </p:nvPicPr>
        <p:blipFill>
          <a:blip r:embed="rId3">
            <a:alphaModFix/>
          </a:blip>
          <a:stretch>
            <a:fillRect/>
          </a:stretch>
        </p:blipFill>
        <p:spPr>
          <a:xfrm>
            <a:off x="387450" y="922520"/>
            <a:ext cx="8088695" cy="38483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3"/>
          <p:cNvSpPr txBox="1">
            <a:spLocks noGrp="1"/>
          </p:cNvSpPr>
          <p:nvPr>
            <p:ph type="title"/>
          </p:nvPr>
        </p:nvSpPr>
        <p:spPr>
          <a:xfrm>
            <a:off x="410135" y="0"/>
            <a:ext cx="8105215" cy="994275"/>
          </a:xfrm>
          <a:prstGeom prst="rect">
            <a:avLst/>
          </a:prstGeom>
        </p:spPr>
        <p:txBody>
          <a:bodyPr spcFirstLastPara="1" wrap="square" lIns="68569" tIns="34275" rIns="68569" bIns="34275" anchor="ctr" anchorCtr="0">
            <a:normAutofit/>
          </a:bodyPr>
          <a:lstStyle/>
          <a:p>
            <a:r>
              <a:rPr lang="en-US"/>
              <a:t>OK College Start Customizing ICAP</a:t>
            </a:r>
            <a:endParaRPr/>
          </a:p>
        </p:txBody>
      </p:sp>
      <p:pic>
        <p:nvPicPr>
          <p:cNvPr id="182" name="Google Shape;182;p23"/>
          <p:cNvPicPr preferRelativeResize="0"/>
          <p:nvPr/>
        </p:nvPicPr>
        <p:blipFill rotWithShape="1">
          <a:blip r:embed="rId3">
            <a:alphaModFix/>
          </a:blip>
          <a:srcRect l="2623" r="8456" b="11433"/>
          <a:stretch/>
        </p:blipFill>
        <p:spPr>
          <a:xfrm>
            <a:off x="3735581" y="1073062"/>
            <a:ext cx="5313300" cy="3752063"/>
          </a:xfrm>
          <a:prstGeom prst="rect">
            <a:avLst/>
          </a:prstGeom>
          <a:noFill/>
          <a:ln>
            <a:noFill/>
          </a:ln>
        </p:spPr>
      </p:pic>
      <p:pic>
        <p:nvPicPr>
          <p:cNvPr id="183" name="Google Shape;183;p23"/>
          <p:cNvPicPr preferRelativeResize="0"/>
          <p:nvPr/>
        </p:nvPicPr>
        <p:blipFill>
          <a:blip r:embed="rId4">
            <a:alphaModFix/>
          </a:blip>
          <a:stretch>
            <a:fillRect/>
          </a:stretch>
        </p:blipFill>
        <p:spPr>
          <a:xfrm>
            <a:off x="50625" y="1037831"/>
            <a:ext cx="3824437" cy="32708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CEAE-7F72-4DEC-820C-8835E7B317E5}"/>
              </a:ext>
            </a:extLst>
          </p:cNvPr>
          <p:cNvSpPr>
            <a:spLocks noGrp="1"/>
          </p:cNvSpPr>
          <p:nvPr>
            <p:ph type="title"/>
          </p:nvPr>
        </p:nvSpPr>
        <p:spPr>
          <a:xfrm>
            <a:off x="396688" y="0"/>
            <a:ext cx="8118662" cy="994275"/>
          </a:xfrm>
        </p:spPr>
        <p:txBody>
          <a:bodyPr/>
          <a:lstStyle/>
          <a:p>
            <a:r>
              <a:rPr lang="en-US"/>
              <a:t>ICAP Transcript Statement</a:t>
            </a:r>
          </a:p>
        </p:txBody>
      </p:sp>
      <p:sp>
        <p:nvSpPr>
          <p:cNvPr id="3" name="Text Placeholder 2">
            <a:extLst>
              <a:ext uri="{FF2B5EF4-FFF2-40B4-BE49-F238E27FC236}">
                <a16:creationId xmlns:a16="http://schemas.microsoft.com/office/drawing/2014/main" id="{F0C2A249-AF21-46CB-9F64-9044D6F4AD65}"/>
              </a:ext>
            </a:extLst>
          </p:cNvPr>
          <p:cNvSpPr>
            <a:spLocks noGrp="1"/>
          </p:cNvSpPr>
          <p:nvPr>
            <p:ph type="body" idx="1"/>
          </p:nvPr>
        </p:nvSpPr>
        <p:spPr>
          <a:xfrm>
            <a:off x="460561" y="994275"/>
            <a:ext cx="8414497" cy="3981137"/>
          </a:xfrm>
        </p:spPr>
        <p:txBody>
          <a:bodyPr>
            <a:normAutofit/>
          </a:bodyPr>
          <a:lstStyle/>
          <a:p>
            <a:pPr marL="0" indent="0">
              <a:spcBef>
                <a:spcPts val="600"/>
              </a:spcBef>
              <a:spcAft>
                <a:spcPts val="600"/>
              </a:spcAft>
              <a:buNone/>
            </a:pPr>
            <a:r>
              <a:rPr lang="en-US" sz="1800" b="0" dirty="0">
                <a:solidFill>
                  <a:schemeClr val="accent6"/>
                </a:solidFill>
                <a:latin typeface="Montserrat" panose="00000500000000000000" pitchFamily="2" charset="0"/>
              </a:rPr>
              <a:t>Verification that a district is following the required ICAP for its high school students will be an element of the annual accreditation compliance report. Districts should retain all relevant documentation to confirm compliance with the law via ICAP online tools or other methods of district choice. </a:t>
            </a:r>
            <a:endParaRPr lang="en-US" sz="1800" dirty="0">
              <a:solidFill>
                <a:schemeClr val="accent6"/>
              </a:solidFill>
              <a:latin typeface="Montserrat" panose="00000500000000000000" pitchFamily="2" charset="0"/>
            </a:endParaRPr>
          </a:p>
          <a:p>
            <a:pPr marL="0" indent="0">
              <a:spcBef>
                <a:spcPts val="600"/>
              </a:spcBef>
              <a:spcAft>
                <a:spcPts val="600"/>
              </a:spcAft>
              <a:buNone/>
            </a:pPr>
            <a:endParaRPr lang="en-US" sz="1800" dirty="0">
              <a:solidFill>
                <a:schemeClr val="accent6"/>
              </a:solidFill>
              <a:latin typeface="Montserrat" panose="00000500000000000000" pitchFamily="2" charset="0"/>
            </a:endParaRPr>
          </a:p>
          <a:p>
            <a:pPr marL="0" indent="0">
              <a:spcBef>
                <a:spcPts val="600"/>
              </a:spcBef>
              <a:spcAft>
                <a:spcPts val="600"/>
              </a:spcAft>
              <a:buNone/>
            </a:pPr>
            <a:r>
              <a:rPr lang="en-US" sz="1800" dirty="0">
                <a:solidFill>
                  <a:schemeClr val="accent6"/>
                </a:solidFill>
                <a:latin typeface="Montserrat" panose="00000500000000000000" pitchFamily="2" charset="0"/>
              </a:rPr>
              <a:t>State on transcript: </a:t>
            </a:r>
            <a:r>
              <a:rPr lang="en-US" sz="1800" b="0" dirty="0">
                <a:solidFill>
                  <a:schemeClr val="accent6"/>
                </a:solidFill>
                <a:latin typeface="Montserrat" panose="00000500000000000000" pitchFamily="2" charset="0"/>
              </a:rPr>
              <a:t>“The student has satisfactorily met the graduation requirement of completing an Individual Career and Academic Plan (ICAP). (70 O.S. § 1210.508-4)” </a:t>
            </a:r>
          </a:p>
          <a:p>
            <a:pPr marL="0" indent="0">
              <a:spcBef>
                <a:spcPts val="600"/>
              </a:spcBef>
              <a:spcAft>
                <a:spcPts val="600"/>
              </a:spcAft>
              <a:buNone/>
            </a:pPr>
            <a:endParaRPr lang="en-US" sz="1800" b="0" dirty="0">
              <a:solidFill>
                <a:schemeClr val="accent6"/>
              </a:solidFill>
              <a:latin typeface="Montserrat" panose="00000500000000000000" pitchFamily="2" charset="0"/>
            </a:endParaRPr>
          </a:p>
          <a:p>
            <a:pPr marL="0" indent="0">
              <a:spcBef>
                <a:spcPts val="600"/>
              </a:spcBef>
              <a:spcAft>
                <a:spcPts val="600"/>
              </a:spcAft>
              <a:buNone/>
            </a:pPr>
            <a:r>
              <a:rPr lang="en-US" sz="1800" b="0" dirty="0">
                <a:solidFill>
                  <a:schemeClr val="accent6"/>
                </a:solidFill>
                <a:latin typeface="Montserrat" panose="00000500000000000000" pitchFamily="2" charset="0"/>
                <a:hlinkClick r:id="rId2"/>
              </a:rPr>
              <a:t>Transcript Guidance Overview</a:t>
            </a:r>
            <a:endParaRPr lang="en-US" sz="1800" b="0" dirty="0">
              <a:solidFill>
                <a:schemeClr val="accent6"/>
              </a:solidFill>
              <a:latin typeface="Montserrat" panose="00000500000000000000" pitchFamily="2" charset="0"/>
            </a:endParaRPr>
          </a:p>
        </p:txBody>
      </p:sp>
    </p:spTree>
    <p:extLst>
      <p:ext uri="{BB962C8B-B14F-4D97-AF65-F5344CB8AC3E}">
        <p14:creationId xmlns:p14="http://schemas.microsoft.com/office/powerpoint/2010/main" val="387969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275750" y="1282304"/>
            <a:ext cx="4108800" cy="2054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latin typeface="Montserrat Black" panose="00000A00000000000000" pitchFamily="2" charset="0"/>
              </a:rPr>
              <a:t>ICAP</a:t>
            </a:r>
            <a:endParaRPr>
              <a:latin typeface="Montserrat Black" panose="00000A00000000000000" pitchFamily="2" charset="0"/>
            </a:endParaRPr>
          </a:p>
        </p:txBody>
      </p:sp>
      <p:sp>
        <p:nvSpPr>
          <p:cNvPr id="215" name="Google Shape;215;p33"/>
          <p:cNvSpPr txBox="1">
            <a:spLocks noGrp="1"/>
          </p:cNvSpPr>
          <p:nvPr>
            <p:ph type="body" idx="1"/>
          </p:nvPr>
        </p:nvSpPr>
        <p:spPr>
          <a:xfrm>
            <a:off x="275750" y="3508375"/>
            <a:ext cx="8592600" cy="10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latin typeface="+mj-lt"/>
              </a:rPr>
              <a:t>School – Wide ICAP Implementation </a:t>
            </a:r>
            <a:endParaRPr>
              <a:latin typeface="+mj-lt"/>
            </a:endParaRPr>
          </a:p>
        </p:txBody>
      </p:sp>
      <p:sp>
        <p:nvSpPr>
          <p:cNvPr id="6" name="Rectangle 5">
            <a:extLst>
              <a:ext uri="{FF2B5EF4-FFF2-40B4-BE49-F238E27FC236}">
                <a16:creationId xmlns:a16="http://schemas.microsoft.com/office/drawing/2014/main" id="{0C4A8510-C194-452E-9C8D-28FF63D8BEA5}"/>
              </a:ext>
            </a:extLst>
          </p:cNvPr>
          <p:cNvSpPr/>
          <p:nvPr/>
        </p:nvSpPr>
        <p:spPr>
          <a:xfrm>
            <a:off x="242047" y="4746812"/>
            <a:ext cx="302559" cy="329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87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F6485-216C-470F-AD18-D5C8C09FD837}"/>
              </a:ext>
            </a:extLst>
          </p:cNvPr>
          <p:cNvPicPr>
            <a:picLocks noChangeAspect="1"/>
          </p:cNvPicPr>
          <p:nvPr/>
        </p:nvPicPr>
        <p:blipFill rotWithShape="1">
          <a:blip r:embed="rId3"/>
          <a:srcRect l="15546" t="9274" r="14500" b="6816"/>
          <a:stretch/>
        </p:blipFill>
        <p:spPr>
          <a:xfrm>
            <a:off x="318778" y="828967"/>
            <a:ext cx="4450958" cy="4314533"/>
          </a:xfrm>
          <a:prstGeom prst="rect">
            <a:avLst/>
          </a:prstGeom>
        </p:spPr>
      </p:pic>
      <p:sp>
        <p:nvSpPr>
          <p:cNvPr id="2" name="Title 1">
            <a:extLst>
              <a:ext uri="{FF2B5EF4-FFF2-40B4-BE49-F238E27FC236}">
                <a16:creationId xmlns:a16="http://schemas.microsoft.com/office/drawing/2014/main" id="{10374B88-DF05-430B-8BB3-64981BF7C4C3}"/>
              </a:ext>
            </a:extLst>
          </p:cNvPr>
          <p:cNvSpPr>
            <a:spLocks noGrp="1"/>
          </p:cNvSpPr>
          <p:nvPr>
            <p:ph type="title"/>
          </p:nvPr>
        </p:nvSpPr>
        <p:spPr>
          <a:xfrm>
            <a:off x="396688" y="0"/>
            <a:ext cx="8118662" cy="994275"/>
          </a:xfrm>
        </p:spPr>
        <p:txBody>
          <a:bodyPr/>
          <a:lstStyle/>
          <a:p>
            <a:r>
              <a:rPr lang="en-US"/>
              <a:t>School – wide ICAP Approach</a:t>
            </a:r>
          </a:p>
        </p:txBody>
      </p:sp>
      <p:sp>
        <p:nvSpPr>
          <p:cNvPr id="3" name="Text Placeholder 2">
            <a:extLst>
              <a:ext uri="{FF2B5EF4-FFF2-40B4-BE49-F238E27FC236}">
                <a16:creationId xmlns:a16="http://schemas.microsoft.com/office/drawing/2014/main" id="{72154E71-59E6-40D8-B588-E0CDE1E155DF}"/>
              </a:ext>
            </a:extLst>
          </p:cNvPr>
          <p:cNvSpPr>
            <a:spLocks noGrp="1"/>
          </p:cNvSpPr>
          <p:nvPr>
            <p:ph type="body" idx="1"/>
          </p:nvPr>
        </p:nvSpPr>
        <p:spPr>
          <a:xfrm>
            <a:off x="5103159" y="1369219"/>
            <a:ext cx="3412191" cy="3263400"/>
          </a:xfrm>
        </p:spPr>
        <p:txBody>
          <a:bodyPr>
            <a:normAutofit/>
          </a:bodyPr>
          <a:lstStyle/>
          <a:p>
            <a:pPr marL="38100" indent="0">
              <a:buNone/>
            </a:pPr>
            <a:r>
              <a:rPr lang="en-US" sz="1800" b="0" dirty="0">
                <a:solidFill>
                  <a:srgbClr val="5E6F7D"/>
                </a:solidFill>
                <a:highlight>
                  <a:srgbClr val="FFFFFF"/>
                </a:highlight>
                <a:latin typeface="Montserrat"/>
                <a:ea typeface="Montserrat"/>
                <a:cs typeface="Montserrat"/>
                <a:sym typeface="Montserrat"/>
              </a:rPr>
              <a:t>All educators have a stake in ensuring our kids have a successful future.</a:t>
            </a:r>
          </a:p>
          <a:p>
            <a:pPr marL="38100" indent="0">
              <a:buNone/>
            </a:pPr>
            <a:r>
              <a:rPr lang="en-US" sz="1800" b="0" dirty="0">
                <a:solidFill>
                  <a:srgbClr val="5E6F7D"/>
                </a:solidFill>
                <a:highlight>
                  <a:srgbClr val="FFFFFF"/>
                </a:highlight>
                <a:latin typeface="Montserrat"/>
                <a:ea typeface="Montserrat"/>
                <a:cs typeface="Montserrat"/>
                <a:sym typeface="Montserrat"/>
              </a:rPr>
              <a:t>This work takes educators, family, business and community to come together to support Oklahoma students as they work toward achieving their individual goals and dreams. </a:t>
            </a:r>
            <a:endParaRPr lang="en-US" sz="3200" b="0" dirty="0">
              <a:latin typeface="Montserrat"/>
              <a:ea typeface="Montserrat"/>
              <a:cs typeface="Montserrat"/>
              <a:sym typeface="Montserrat"/>
            </a:endParaRPr>
          </a:p>
        </p:txBody>
      </p:sp>
    </p:spTree>
    <p:extLst>
      <p:ext uri="{BB962C8B-B14F-4D97-AF65-F5344CB8AC3E}">
        <p14:creationId xmlns:p14="http://schemas.microsoft.com/office/powerpoint/2010/main" val="2006682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8"/>
          <p:cNvSpPr txBox="1"/>
          <p:nvPr/>
        </p:nvSpPr>
        <p:spPr>
          <a:xfrm>
            <a:off x="243188" y="1872581"/>
            <a:ext cx="6420375" cy="300060"/>
          </a:xfrm>
          <a:prstGeom prst="rect">
            <a:avLst/>
          </a:prstGeom>
          <a:noFill/>
          <a:ln>
            <a:noFill/>
          </a:ln>
        </p:spPr>
        <p:txBody>
          <a:bodyPr spcFirstLastPara="1" wrap="square" lIns="68569" tIns="68569" rIns="68569" bIns="68569" anchor="t" anchorCtr="0">
            <a:spAutoFit/>
          </a:bodyPr>
          <a:lstStyle/>
          <a:p>
            <a:endParaRPr sz="1050"/>
          </a:p>
        </p:txBody>
      </p:sp>
      <p:sp>
        <p:nvSpPr>
          <p:cNvPr id="226" name="Google Shape;226;p28"/>
          <p:cNvSpPr txBox="1"/>
          <p:nvPr/>
        </p:nvSpPr>
        <p:spPr>
          <a:xfrm>
            <a:off x="387450" y="1203107"/>
            <a:ext cx="7942275" cy="3185465"/>
          </a:xfrm>
          <a:prstGeom prst="rect">
            <a:avLst/>
          </a:prstGeom>
          <a:noFill/>
          <a:ln>
            <a:noFill/>
          </a:ln>
        </p:spPr>
        <p:txBody>
          <a:bodyPr spcFirstLastPara="1" wrap="square" lIns="68569" tIns="68569" rIns="68569" bIns="68569" anchor="t" anchorCtr="0">
            <a:spAutoFit/>
          </a:bodyPr>
          <a:lstStyle/>
          <a:p>
            <a:r>
              <a:rPr lang="en-US" sz="1800" dirty="0">
                <a:solidFill>
                  <a:schemeClr val="accent6"/>
                </a:solidFill>
                <a:latin typeface="Montserrat"/>
                <a:ea typeface="Montserrat"/>
                <a:cs typeface="Montserrat"/>
                <a:sym typeface="Montserrat"/>
              </a:rPr>
              <a:t>When students complete a </a:t>
            </a:r>
            <a:r>
              <a:rPr lang="en-US" sz="1800" b="1" i="1" dirty="0">
                <a:solidFill>
                  <a:schemeClr val="accent6"/>
                </a:solidFill>
                <a:latin typeface="Montserrat"/>
                <a:ea typeface="Montserrat"/>
                <a:cs typeface="Montserrat"/>
                <a:sym typeface="Montserrat"/>
              </a:rPr>
              <a:t>meaningful</a:t>
            </a:r>
            <a:r>
              <a:rPr lang="en-US" sz="1800" dirty="0">
                <a:solidFill>
                  <a:schemeClr val="accent6"/>
                </a:solidFill>
                <a:latin typeface="Montserrat"/>
                <a:ea typeface="Montserrat"/>
                <a:cs typeface="Montserrat"/>
                <a:sym typeface="Montserrat"/>
              </a:rPr>
              <a:t> ICAP process, they: </a:t>
            </a:r>
          </a:p>
          <a:p>
            <a:endParaRPr lang="en-US" sz="1800" dirty="0">
              <a:solidFill>
                <a:schemeClr val="accent6"/>
              </a:solidFill>
              <a:latin typeface="Montserrat"/>
              <a:ea typeface="Montserrat"/>
              <a:cs typeface="Montserrat"/>
              <a:sym typeface="Montserrat"/>
            </a:endParaRPr>
          </a:p>
          <a:p>
            <a:pPr marL="285750" indent="-285750">
              <a:buBlip>
                <a:blip r:embed="rId3"/>
              </a:buBlip>
            </a:pPr>
            <a:r>
              <a:rPr lang="en-US" sz="1800" dirty="0">
                <a:solidFill>
                  <a:schemeClr val="accent6"/>
                </a:solidFill>
                <a:latin typeface="Montserrat"/>
                <a:ea typeface="Montserrat"/>
                <a:cs typeface="Montserrat"/>
                <a:sym typeface="Montserrat"/>
              </a:rPr>
              <a:t>Connect the relevance of education to their future goals </a:t>
            </a:r>
          </a:p>
          <a:p>
            <a:pPr marL="285750" indent="-285750">
              <a:buBlip>
                <a:blip r:embed="rId3"/>
              </a:buBlip>
            </a:pPr>
            <a:r>
              <a:rPr lang="en-US" sz="1800" dirty="0">
                <a:solidFill>
                  <a:schemeClr val="accent6"/>
                </a:solidFill>
                <a:latin typeface="Montserrat"/>
                <a:ea typeface="Montserrat"/>
                <a:cs typeface="Montserrat"/>
                <a:sym typeface="Montserrat"/>
              </a:rPr>
              <a:t>Create secondary and postsecondary course plans to pursue their career and life goals </a:t>
            </a:r>
          </a:p>
          <a:p>
            <a:pPr marL="285750" indent="-285750">
              <a:buBlip>
                <a:blip r:embed="rId3"/>
              </a:buBlip>
            </a:pPr>
            <a:r>
              <a:rPr lang="en-US" sz="1800" dirty="0">
                <a:solidFill>
                  <a:schemeClr val="accent6"/>
                </a:solidFill>
                <a:latin typeface="Montserrat"/>
                <a:ea typeface="Montserrat"/>
                <a:cs typeface="Montserrat"/>
                <a:sym typeface="Montserrat"/>
              </a:rPr>
              <a:t>Strategically select a postsecondary pathway to align with self-defined career, college and life goals </a:t>
            </a:r>
          </a:p>
          <a:p>
            <a:pPr marL="285750" indent="-285750">
              <a:buBlip>
                <a:blip r:embed="rId3"/>
              </a:buBlip>
            </a:pPr>
            <a:r>
              <a:rPr lang="en-US" sz="1800" dirty="0">
                <a:solidFill>
                  <a:schemeClr val="accent6"/>
                </a:solidFill>
                <a:latin typeface="Montserrat"/>
                <a:ea typeface="Montserrat"/>
                <a:cs typeface="Montserrat"/>
                <a:sym typeface="Montserrat"/>
              </a:rPr>
              <a:t>Establish better communication and engagement between school and home </a:t>
            </a:r>
          </a:p>
          <a:p>
            <a:pPr marL="285750" indent="-285750">
              <a:buBlip>
                <a:blip r:embed="rId3"/>
              </a:buBlip>
            </a:pPr>
            <a:r>
              <a:rPr lang="en-US" sz="1800" dirty="0">
                <a:solidFill>
                  <a:schemeClr val="accent6"/>
                </a:solidFill>
                <a:latin typeface="Montserrat"/>
                <a:ea typeface="Montserrat"/>
                <a:cs typeface="Montserrat"/>
                <a:sym typeface="Montserrat"/>
              </a:rPr>
              <a:t>Understand and demonstrate career exploration and career planning</a:t>
            </a:r>
            <a:endParaRPr sz="1800" dirty="0">
              <a:solidFill>
                <a:schemeClr val="accent6"/>
              </a:solidFill>
              <a:latin typeface="Montserrat"/>
              <a:ea typeface="Montserrat"/>
              <a:cs typeface="Montserrat"/>
              <a:sym typeface="Montserrat"/>
            </a:endParaRPr>
          </a:p>
        </p:txBody>
      </p:sp>
      <p:sp>
        <p:nvSpPr>
          <p:cNvPr id="227" name="Google Shape;227;p28"/>
          <p:cNvSpPr txBox="1">
            <a:spLocks noGrp="1"/>
          </p:cNvSpPr>
          <p:nvPr>
            <p:ph type="title"/>
          </p:nvPr>
        </p:nvSpPr>
        <p:spPr>
          <a:xfrm>
            <a:off x="396688" y="70725"/>
            <a:ext cx="8118662" cy="735750"/>
          </a:xfrm>
          <a:prstGeom prst="rect">
            <a:avLst/>
          </a:prstGeom>
        </p:spPr>
        <p:txBody>
          <a:bodyPr spcFirstLastPara="1" wrap="square" lIns="68569" tIns="34275" rIns="68569" bIns="34275" anchor="ctr" anchorCtr="0">
            <a:normAutofit/>
          </a:bodyPr>
          <a:lstStyle/>
          <a:p>
            <a:r>
              <a:rPr lang="en-US"/>
              <a:t>ICAP Outcomes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1694-15F4-41A0-B905-0C1DD381A876}"/>
              </a:ext>
            </a:extLst>
          </p:cNvPr>
          <p:cNvSpPr>
            <a:spLocks noGrp="1"/>
          </p:cNvSpPr>
          <p:nvPr>
            <p:ph type="title"/>
          </p:nvPr>
        </p:nvSpPr>
        <p:spPr>
          <a:xfrm>
            <a:off x="396688" y="0"/>
            <a:ext cx="8118662" cy="994275"/>
          </a:xfrm>
        </p:spPr>
        <p:txBody>
          <a:bodyPr/>
          <a:lstStyle/>
          <a:p>
            <a:r>
              <a:rPr lang="en-US"/>
              <a:t>ICAP Outcomes </a:t>
            </a:r>
          </a:p>
        </p:txBody>
      </p:sp>
      <p:pic>
        <p:nvPicPr>
          <p:cNvPr id="5" name="Picture 4">
            <a:extLst>
              <a:ext uri="{FF2B5EF4-FFF2-40B4-BE49-F238E27FC236}">
                <a16:creationId xmlns:a16="http://schemas.microsoft.com/office/drawing/2014/main" id="{C10058C5-2F3A-4ECD-BA27-2AEE4E390058}"/>
              </a:ext>
            </a:extLst>
          </p:cNvPr>
          <p:cNvPicPr>
            <a:picLocks noChangeAspect="1"/>
          </p:cNvPicPr>
          <p:nvPr/>
        </p:nvPicPr>
        <p:blipFill>
          <a:blip r:embed="rId3"/>
          <a:stretch>
            <a:fillRect/>
          </a:stretch>
        </p:blipFill>
        <p:spPr>
          <a:xfrm>
            <a:off x="404849" y="947787"/>
            <a:ext cx="3208585" cy="4095167"/>
          </a:xfrm>
          <a:prstGeom prst="rect">
            <a:avLst/>
          </a:prstGeom>
        </p:spPr>
      </p:pic>
      <p:pic>
        <p:nvPicPr>
          <p:cNvPr id="7" name="Picture 6">
            <a:extLst>
              <a:ext uri="{FF2B5EF4-FFF2-40B4-BE49-F238E27FC236}">
                <a16:creationId xmlns:a16="http://schemas.microsoft.com/office/drawing/2014/main" id="{08F3B897-01DC-4B5A-966B-0235510742C8}"/>
              </a:ext>
            </a:extLst>
          </p:cNvPr>
          <p:cNvPicPr>
            <a:picLocks noChangeAspect="1"/>
          </p:cNvPicPr>
          <p:nvPr/>
        </p:nvPicPr>
        <p:blipFill>
          <a:blip r:embed="rId4"/>
          <a:stretch>
            <a:fillRect/>
          </a:stretch>
        </p:blipFill>
        <p:spPr>
          <a:xfrm>
            <a:off x="5141713" y="994275"/>
            <a:ext cx="3597438" cy="3607866"/>
          </a:xfrm>
          <a:prstGeom prst="rect">
            <a:avLst/>
          </a:prstGeom>
        </p:spPr>
      </p:pic>
    </p:spTree>
    <p:extLst>
      <p:ext uri="{BB962C8B-B14F-4D97-AF65-F5344CB8AC3E}">
        <p14:creationId xmlns:p14="http://schemas.microsoft.com/office/powerpoint/2010/main" val="571921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6"/>
          <p:cNvSpPr txBox="1">
            <a:spLocks noGrp="1"/>
          </p:cNvSpPr>
          <p:nvPr>
            <p:ph type="title"/>
          </p:nvPr>
        </p:nvSpPr>
        <p:spPr>
          <a:xfrm>
            <a:off x="275750" y="1282304"/>
            <a:ext cx="4108800" cy="2054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latin typeface="Montserrat Black" panose="00000A00000000000000" pitchFamily="2" charset="0"/>
              </a:rPr>
              <a:t>ICAP</a:t>
            </a:r>
            <a:endParaRPr>
              <a:latin typeface="Montserrat Black" panose="00000A00000000000000" pitchFamily="2" charset="0"/>
            </a:endParaRPr>
          </a:p>
        </p:txBody>
      </p:sp>
      <p:sp>
        <p:nvSpPr>
          <p:cNvPr id="374" name="Google Shape;374;p56"/>
          <p:cNvSpPr txBox="1">
            <a:spLocks noGrp="1"/>
          </p:cNvSpPr>
          <p:nvPr>
            <p:ph type="body" idx="1"/>
          </p:nvPr>
        </p:nvSpPr>
        <p:spPr>
          <a:xfrm>
            <a:off x="275750" y="3508375"/>
            <a:ext cx="8592600" cy="10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latin typeface="Montserrat" panose="00000500000000000000" pitchFamily="2" charset="0"/>
              </a:rPr>
              <a:t>Resources </a:t>
            </a:r>
            <a:endParaRPr>
              <a:latin typeface="Montserrat" panose="00000500000000000000" pitchFamily="2" charset="0"/>
            </a:endParaRPr>
          </a:p>
        </p:txBody>
      </p:sp>
      <p:sp>
        <p:nvSpPr>
          <p:cNvPr id="6" name="Rectangle 5">
            <a:extLst>
              <a:ext uri="{FF2B5EF4-FFF2-40B4-BE49-F238E27FC236}">
                <a16:creationId xmlns:a16="http://schemas.microsoft.com/office/drawing/2014/main" id="{DDCC5B43-12DF-428B-8928-A7B812A7B20D}"/>
              </a:ext>
            </a:extLst>
          </p:cNvPr>
          <p:cNvSpPr/>
          <p:nvPr/>
        </p:nvSpPr>
        <p:spPr>
          <a:xfrm>
            <a:off x="242047" y="4746812"/>
            <a:ext cx="302559" cy="329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E7AD-54EB-4495-A576-D1D1DEC3C2C4}"/>
              </a:ext>
            </a:extLst>
          </p:cNvPr>
          <p:cNvSpPr>
            <a:spLocks noGrp="1"/>
          </p:cNvSpPr>
          <p:nvPr>
            <p:ph type="title"/>
          </p:nvPr>
        </p:nvSpPr>
        <p:spPr>
          <a:xfrm>
            <a:off x="389965" y="0"/>
            <a:ext cx="8125385" cy="994275"/>
          </a:xfrm>
        </p:spPr>
        <p:txBody>
          <a:bodyPr/>
          <a:lstStyle/>
          <a:p>
            <a:r>
              <a:rPr lang="en-US"/>
              <a:t>ICAP Implementation</a:t>
            </a:r>
          </a:p>
        </p:txBody>
      </p:sp>
      <p:sp>
        <p:nvSpPr>
          <p:cNvPr id="3" name="Text Placeholder 2">
            <a:extLst>
              <a:ext uri="{FF2B5EF4-FFF2-40B4-BE49-F238E27FC236}">
                <a16:creationId xmlns:a16="http://schemas.microsoft.com/office/drawing/2014/main" id="{22F1C609-9B51-43A2-88D4-C1D827ACD3E5}"/>
              </a:ext>
            </a:extLst>
          </p:cNvPr>
          <p:cNvSpPr>
            <a:spLocks noGrp="1"/>
          </p:cNvSpPr>
          <p:nvPr>
            <p:ph type="body" idx="1"/>
          </p:nvPr>
        </p:nvSpPr>
        <p:spPr/>
        <p:txBody>
          <a:bodyPr/>
          <a:lstStyle/>
          <a:p>
            <a:pPr marL="12700" lvl="0" indent="0" algn="l" rtl="0">
              <a:lnSpc>
                <a:spcPct val="115000"/>
              </a:lnSpc>
              <a:spcBef>
                <a:spcPts val="600"/>
              </a:spcBef>
              <a:spcAft>
                <a:spcPts val="0"/>
              </a:spcAft>
              <a:buNone/>
            </a:pPr>
            <a:r>
              <a:rPr lang="en-US" b="1" u="sng">
                <a:solidFill>
                  <a:srgbClr val="F46E1C"/>
                </a:solid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ICAP Implementation Examples </a:t>
            </a:r>
            <a:endParaRPr lang="en-US" b="1" u="sng">
              <a:solidFill>
                <a:srgbClr val="F46E1C"/>
              </a:solidFill>
              <a:latin typeface="Montserrat"/>
              <a:ea typeface="Montserrat"/>
              <a:cs typeface="Montserrat"/>
              <a:sym typeface="Montserrat"/>
            </a:endParaRPr>
          </a:p>
          <a:p>
            <a:pPr marL="12700" lvl="0" indent="0" algn="l" rtl="0">
              <a:lnSpc>
                <a:spcPct val="115000"/>
              </a:lnSpc>
              <a:spcBef>
                <a:spcPts val="1200"/>
              </a:spcBef>
              <a:spcAft>
                <a:spcPts val="0"/>
              </a:spcAft>
              <a:buNone/>
            </a:pPr>
            <a:r>
              <a:rPr lang="en-US" b="0">
                <a:solidFill>
                  <a:schemeClr val="accent6"/>
                </a:solidFill>
                <a:latin typeface="Montserrat"/>
                <a:ea typeface="Montserrat"/>
                <a:cs typeface="Montserrat"/>
                <a:sym typeface="Montserrat"/>
              </a:rPr>
              <a:t>This resource is perfect for districts who may already offer college and career readiness activities to their students, who desire a framework to expand their activities to meet ICAP requirements.</a:t>
            </a:r>
          </a:p>
          <a:p>
            <a:pPr marL="38100" indent="0">
              <a:buNone/>
            </a:pPr>
            <a:endParaRPr lang="en-US"/>
          </a:p>
        </p:txBody>
      </p:sp>
    </p:spTree>
    <p:extLst>
      <p:ext uri="{BB962C8B-B14F-4D97-AF65-F5344CB8AC3E}">
        <p14:creationId xmlns:p14="http://schemas.microsoft.com/office/powerpoint/2010/main" val="2617416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2301-E67B-4EC3-8FFD-73757E8CBE34}"/>
              </a:ext>
            </a:extLst>
          </p:cNvPr>
          <p:cNvSpPr>
            <a:spLocks noGrp="1"/>
          </p:cNvSpPr>
          <p:nvPr>
            <p:ph type="title"/>
          </p:nvPr>
        </p:nvSpPr>
        <p:spPr>
          <a:xfrm>
            <a:off x="389965" y="0"/>
            <a:ext cx="8125385" cy="994275"/>
          </a:xfrm>
        </p:spPr>
        <p:txBody>
          <a:bodyPr/>
          <a:lstStyle/>
          <a:p>
            <a:r>
              <a:rPr lang="en-US"/>
              <a:t>ICAP Implementation</a:t>
            </a:r>
          </a:p>
        </p:txBody>
      </p:sp>
      <p:sp>
        <p:nvSpPr>
          <p:cNvPr id="4" name="Google Shape;246;p37">
            <a:extLst>
              <a:ext uri="{FF2B5EF4-FFF2-40B4-BE49-F238E27FC236}">
                <a16:creationId xmlns:a16="http://schemas.microsoft.com/office/drawing/2014/main" id="{1A3D062F-4E8A-4B21-9E79-06488AACCA40}"/>
              </a:ext>
            </a:extLst>
          </p:cNvPr>
          <p:cNvSpPr txBox="1">
            <a:spLocks noGrp="1"/>
          </p:cNvSpPr>
          <p:nvPr>
            <p:ph type="body" idx="1"/>
          </p:nvPr>
        </p:nvSpPr>
        <p:spPr>
          <a:xfrm>
            <a:off x="220649" y="1027610"/>
            <a:ext cx="8702700" cy="3605349"/>
          </a:xfrm>
          <a:prstGeom prst="rect">
            <a:avLst/>
          </a:prstGeom>
        </p:spPr>
        <p:txBody>
          <a:bodyPr spcFirstLastPara="1" wrap="square" lIns="68575" tIns="34275" rIns="68575" bIns="34275" anchor="t" anchorCtr="0">
            <a:noAutofit/>
          </a:bodyPr>
          <a:lstStyle/>
          <a:p>
            <a:pPr marL="12700" lvl="0" indent="0" algn="l" rtl="0">
              <a:lnSpc>
                <a:spcPct val="115000"/>
              </a:lnSpc>
              <a:spcBef>
                <a:spcPts val="600"/>
              </a:spcBef>
              <a:spcAft>
                <a:spcPts val="0"/>
              </a:spcAft>
              <a:buClr>
                <a:schemeClr val="dk2"/>
              </a:buClr>
              <a:buSzPts val="1100"/>
              <a:buFont typeface="Arial"/>
              <a:buNone/>
            </a:pPr>
            <a:r>
              <a:rPr lang="en" b="1" u="sng">
                <a:solidFill>
                  <a:srgbClr val="F46E1C"/>
                </a:solidFill>
                <a:latin typeface="Montserrat"/>
                <a:ea typeface="Montserrat"/>
                <a:cs typeface="Montserrat"/>
                <a:sym typeface="Montserrat"/>
              </a:rPr>
              <a:t>Individual Career Academic Plan Toolkit</a:t>
            </a:r>
            <a:endParaRPr lang="en">
              <a:solidFill>
                <a:schemeClr val="accent6"/>
              </a:solidFill>
              <a:latin typeface="Montserrat"/>
              <a:ea typeface="Montserrat"/>
              <a:cs typeface="Montserrat"/>
              <a:sym typeface="Montserrat"/>
            </a:endParaRPr>
          </a:p>
          <a:p>
            <a:pPr marL="12700" lvl="0" indent="0" algn="l" rtl="0">
              <a:lnSpc>
                <a:spcPct val="115000"/>
              </a:lnSpc>
              <a:spcBef>
                <a:spcPts val="1200"/>
              </a:spcBef>
              <a:spcAft>
                <a:spcPts val="0"/>
              </a:spcAft>
              <a:buClr>
                <a:schemeClr val="dk2"/>
              </a:buClr>
              <a:buSzPts val="1100"/>
              <a:buFont typeface="Arial"/>
              <a:buNone/>
            </a:pPr>
            <a:r>
              <a:rPr lang="en" b="0">
                <a:solidFill>
                  <a:schemeClr val="accent6"/>
                </a:solidFill>
                <a:latin typeface="Montserrat"/>
                <a:ea typeface="Montserrat"/>
                <a:cs typeface="Montserrat"/>
                <a:sym typeface="Montserrat"/>
              </a:rPr>
              <a:t>If you are ready to redefine what college and career readiness looks like in your district we recommend using this toolkit to start building your ICAP process from the ground up! View this resource guide designed to provide your team with best practices for creating a meaningful ICAP process for all students.</a:t>
            </a:r>
            <a:endParaRPr b="0">
              <a:solidFill>
                <a:schemeClr val="accent6"/>
              </a:solidFill>
              <a:latin typeface="Montserrat"/>
              <a:ea typeface="Montserrat"/>
              <a:cs typeface="Montserrat"/>
              <a:sym typeface="Montserrat"/>
            </a:endParaRPr>
          </a:p>
        </p:txBody>
      </p:sp>
    </p:spTree>
    <p:extLst>
      <p:ext uri="{BB962C8B-B14F-4D97-AF65-F5344CB8AC3E}">
        <p14:creationId xmlns:p14="http://schemas.microsoft.com/office/powerpoint/2010/main" val="302287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7DA7-DFF7-46E2-AC86-9BC253D8ED50}"/>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E7C1D009-D265-4F78-AF70-074F358FFED9}"/>
              </a:ext>
            </a:extLst>
          </p:cNvPr>
          <p:cNvSpPr>
            <a:spLocks noGrp="1"/>
          </p:cNvSpPr>
          <p:nvPr>
            <p:ph type="body" idx="1"/>
          </p:nvPr>
        </p:nvSpPr>
        <p:spPr/>
        <p:txBody>
          <a:bodyPr/>
          <a:lstStyle/>
          <a:p>
            <a:pPr>
              <a:buClr>
                <a:schemeClr val="accent3"/>
              </a:buClr>
              <a:buBlip>
                <a:blip r:embed="rId2"/>
              </a:buBlip>
            </a:pPr>
            <a:r>
              <a:rPr lang="en-US" b="0">
                <a:solidFill>
                  <a:schemeClr val="accent6"/>
                </a:solidFill>
                <a:latin typeface="+mj-lt"/>
              </a:rPr>
              <a:t>Question cards</a:t>
            </a:r>
          </a:p>
          <a:p>
            <a:pPr>
              <a:buClr>
                <a:schemeClr val="accent3"/>
              </a:buClr>
              <a:buBlip>
                <a:blip r:embed="rId2"/>
              </a:buBlip>
            </a:pPr>
            <a:r>
              <a:rPr lang="en-US" b="0">
                <a:solidFill>
                  <a:schemeClr val="accent6"/>
                </a:solidFill>
                <a:latin typeface="+mj-lt"/>
              </a:rPr>
              <a:t>ICAP Overview / Progress </a:t>
            </a:r>
          </a:p>
          <a:p>
            <a:pPr>
              <a:buClr>
                <a:schemeClr val="accent3"/>
              </a:buClr>
              <a:buBlip>
                <a:blip r:embed="rId2"/>
              </a:buBlip>
            </a:pPr>
            <a:r>
              <a:rPr lang="en-US" b="0">
                <a:solidFill>
                  <a:schemeClr val="accent6"/>
                </a:solidFill>
                <a:latin typeface="+mj-lt"/>
              </a:rPr>
              <a:t>ICAP Activities / Documentation </a:t>
            </a:r>
          </a:p>
          <a:p>
            <a:pPr>
              <a:buClr>
                <a:schemeClr val="accent3"/>
              </a:buClr>
              <a:buBlip>
                <a:blip r:embed="rId2"/>
              </a:buBlip>
            </a:pPr>
            <a:r>
              <a:rPr lang="en-US" b="0">
                <a:solidFill>
                  <a:schemeClr val="accent6"/>
                </a:solidFill>
                <a:latin typeface="+mj-lt"/>
              </a:rPr>
              <a:t>ICAP Implementation</a:t>
            </a:r>
          </a:p>
          <a:p>
            <a:pPr>
              <a:buClr>
                <a:schemeClr val="accent3"/>
              </a:buClr>
              <a:buBlip>
                <a:blip r:embed="rId2"/>
              </a:buBlip>
            </a:pPr>
            <a:r>
              <a:rPr lang="en-US" b="0">
                <a:solidFill>
                  <a:schemeClr val="accent6"/>
                </a:solidFill>
                <a:latin typeface="+mj-lt"/>
              </a:rPr>
              <a:t>ICAP Resources / Best Practices</a:t>
            </a:r>
          </a:p>
          <a:p>
            <a:pPr marL="38100" indent="0">
              <a:buClr>
                <a:schemeClr val="accent3"/>
              </a:buClr>
              <a:buNone/>
            </a:pPr>
            <a:endParaRPr lang="en-US" b="0">
              <a:solidFill>
                <a:schemeClr val="accent6"/>
              </a:solidFill>
              <a:latin typeface="+mj-lt"/>
            </a:endParaRPr>
          </a:p>
          <a:p>
            <a:pPr marL="38100" indent="0">
              <a:buNone/>
            </a:pPr>
            <a:endParaRPr lang="en-US"/>
          </a:p>
        </p:txBody>
      </p:sp>
    </p:spTree>
    <p:extLst>
      <p:ext uri="{BB962C8B-B14F-4D97-AF65-F5344CB8AC3E}">
        <p14:creationId xmlns:p14="http://schemas.microsoft.com/office/powerpoint/2010/main" val="284645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98F0-60AA-4C7C-B412-489B886390A6}"/>
              </a:ext>
            </a:extLst>
          </p:cNvPr>
          <p:cNvSpPr>
            <a:spLocks noGrp="1"/>
          </p:cNvSpPr>
          <p:nvPr>
            <p:ph type="title"/>
          </p:nvPr>
        </p:nvSpPr>
        <p:spPr>
          <a:xfrm>
            <a:off x="389965" y="0"/>
            <a:ext cx="8125385" cy="994275"/>
          </a:xfrm>
        </p:spPr>
        <p:txBody>
          <a:bodyPr/>
          <a:lstStyle/>
          <a:p>
            <a:r>
              <a:rPr lang="en-US" dirty="0"/>
              <a:t>ICAP FAQs &amp; Promo Video</a:t>
            </a:r>
          </a:p>
        </p:txBody>
      </p:sp>
      <p:pic>
        <p:nvPicPr>
          <p:cNvPr id="4" name="Google Shape;383;p57">
            <a:hlinkClick r:id="rId4"/>
            <a:extLst>
              <a:ext uri="{FF2B5EF4-FFF2-40B4-BE49-F238E27FC236}">
                <a16:creationId xmlns:a16="http://schemas.microsoft.com/office/drawing/2014/main" id="{C3E58B9E-9EC9-48D2-BFE5-D8CAEBEA27C6}"/>
              </a:ext>
            </a:extLst>
          </p:cNvPr>
          <p:cNvPicPr preferRelativeResize="0"/>
          <p:nvPr/>
        </p:nvPicPr>
        <p:blipFill>
          <a:blip r:embed="rId5">
            <a:alphaModFix/>
          </a:blip>
          <a:stretch>
            <a:fillRect/>
          </a:stretch>
        </p:blipFill>
        <p:spPr>
          <a:xfrm>
            <a:off x="387300" y="879450"/>
            <a:ext cx="3655849" cy="3959251"/>
          </a:xfrm>
          <a:prstGeom prst="rect">
            <a:avLst/>
          </a:prstGeom>
          <a:noFill/>
          <a:ln>
            <a:noFill/>
          </a:ln>
        </p:spPr>
      </p:pic>
      <p:pic>
        <p:nvPicPr>
          <p:cNvPr id="5" name="Online Media 4" title="OSDE iCap v7">
            <a:hlinkClick r:id="" action="ppaction://media"/>
            <a:extLst>
              <a:ext uri="{FF2B5EF4-FFF2-40B4-BE49-F238E27FC236}">
                <a16:creationId xmlns:a16="http://schemas.microsoft.com/office/drawing/2014/main" id="{E6AFF82C-BF6B-4870-9897-70CE85A587C1}"/>
              </a:ext>
            </a:extLst>
          </p:cNvPr>
          <p:cNvPicPr>
            <a:picLocks noRot="1" noChangeAspect="1"/>
          </p:cNvPicPr>
          <p:nvPr>
            <a:videoFile r:link="rId1"/>
          </p:nvPr>
        </p:nvPicPr>
        <p:blipFill>
          <a:blip r:embed="rId6"/>
          <a:stretch>
            <a:fillRect/>
          </a:stretch>
        </p:blipFill>
        <p:spPr>
          <a:xfrm>
            <a:off x="4425416" y="1396054"/>
            <a:ext cx="4484552" cy="2533772"/>
          </a:xfrm>
          <a:prstGeom prst="rect">
            <a:avLst/>
          </a:prstGeom>
        </p:spPr>
      </p:pic>
    </p:spTree>
    <p:extLst>
      <p:ext uri="{BB962C8B-B14F-4D97-AF65-F5344CB8AC3E}">
        <p14:creationId xmlns:p14="http://schemas.microsoft.com/office/powerpoint/2010/main" val="429285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0"/>
          <p:cNvSpPr txBox="1"/>
          <p:nvPr/>
        </p:nvSpPr>
        <p:spPr>
          <a:xfrm>
            <a:off x="1074600" y="1748606"/>
            <a:ext cx="7343325" cy="300060"/>
          </a:xfrm>
          <a:prstGeom prst="rect">
            <a:avLst/>
          </a:prstGeom>
          <a:noFill/>
          <a:ln>
            <a:noFill/>
          </a:ln>
        </p:spPr>
        <p:txBody>
          <a:bodyPr spcFirstLastPara="1" wrap="square" lIns="68569" tIns="68569" rIns="68569" bIns="68569" anchor="t" anchorCtr="0">
            <a:spAutoFit/>
          </a:bodyPr>
          <a:lstStyle/>
          <a:p>
            <a:endParaRPr sz="1050">
              <a:latin typeface="Calibri"/>
              <a:ea typeface="Calibri"/>
              <a:cs typeface="Calibri"/>
              <a:sym typeface="Calibri"/>
            </a:endParaRPr>
          </a:p>
        </p:txBody>
      </p:sp>
      <p:sp>
        <p:nvSpPr>
          <p:cNvPr id="244" name="Google Shape;244;p30"/>
          <p:cNvSpPr txBox="1"/>
          <p:nvPr/>
        </p:nvSpPr>
        <p:spPr>
          <a:xfrm>
            <a:off x="1867800" y="2454094"/>
            <a:ext cx="7311375" cy="300060"/>
          </a:xfrm>
          <a:prstGeom prst="rect">
            <a:avLst/>
          </a:prstGeom>
          <a:noFill/>
          <a:ln>
            <a:noFill/>
          </a:ln>
        </p:spPr>
        <p:txBody>
          <a:bodyPr spcFirstLastPara="1" wrap="square" lIns="68569" tIns="68569" rIns="68569" bIns="68569" anchor="t" anchorCtr="0">
            <a:spAutoFit/>
          </a:bodyPr>
          <a:lstStyle/>
          <a:p>
            <a:endParaRPr sz="1050">
              <a:latin typeface="Calibri"/>
              <a:ea typeface="Calibri"/>
              <a:cs typeface="Calibri"/>
              <a:sym typeface="Calibri"/>
            </a:endParaRPr>
          </a:p>
        </p:txBody>
      </p:sp>
      <p:sp>
        <p:nvSpPr>
          <p:cNvPr id="245" name="Google Shape;245;p30"/>
          <p:cNvSpPr txBox="1"/>
          <p:nvPr/>
        </p:nvSpPr>
        <p:spPr>
          <a:xfrm>
            <a:off x="220314" y="2046299"/>
            <a:ext cx="2576674" cy="946391"/>
          </a:xfrm>
          <a:prstGeom prst="rect">
            <a:avLst/>
          </a:prstGeom>
          <a:noFill/>
          <a:ln>
            <a:noFill/>
          </a:ln>
        </p:spPr>
        <p:txBody>
          <a:bodyPr spcFirstLastPara="1" wrap="square" lIns="68569" tIns="68569" rIns="68569" bIns="68569" anchor="t" anchorCtr="0">
            <a:spAutoFit/>
          </a:bodyPr>
          <a:lstStyle/>
          <a:p>
            <a:r>
              <a:rPr lang="en-US" sz="1050" u="sng">
                <a:solidFill>
                  <a:schemeClr val="hlink"/>
                </a:solidFill>
                <a:hlinkClick r:id="rId3"/>
              </a:rPr>
              <a:t>ICAP Recovery Guide</a:t>
            </a:r>
            <a:endParaRPr sz="1050"/>
          </a:p>
          <a:p>
            <a:endParaRPr sz="1050"/>
          </a:p>
          <a:p>
            <a:r>
              <a:rPr lang="en-US" sz="1050" u="sng">
                <a:solidFill>
                  <a:schemeClr val="hlink"/>
                </a:solidFill>
                <a:hlinkClick r:id="rId4"/>
              </a:rPr>
              <a:t>ICAP for Students with Significant Needs</a:t>
            </a:r>
            <a:endParaRPr sz="1050"/>
          </a:p>
          <a:p>
            <a:endParaRPr sz="1050"/>
          </a:p>
          <a:p>
            <a:endParaRPr sz="1050"/>
          </a:p>
        </p:txBody>
      </p:sp>
      <p:pic>
        <p:nvPicPr>
          <p:cNvPr id="246" name="Google Shape;246;p30">
            <a:hlinkClick r:id="rId3"/>
          </p:cNvPr>
          <p:cNvPicPr preferRelativeResize="0"/>
          <p:nvPr/>
        </p:nvPicPr>
        <p:blipFill>
          <a:blip r:embed="rId5">
            <a:alphaModFix/>
          </a:blip>
          <a:stretch>
            <a:fillRect/>
          </a:stretch>
        </p:blipFill>
        <p:spPr>
          <a:xfrm>
            <a:off x="2963175" y="1069041"/>
            <a:ext cx="2703545" cy="3482053"/>
          </a:xfrm>
          <a:prstGeom prst="rect">
            <a:avLst/>
          </a:prstGeom>
          <a:noFill/>
          <a:ln w="19050" cap="flat" cmpd="sng">
            <a:solidFill>
              <a:schemeClr val="accent1"/>
            </a:solidFill>
            <a:prstDash val="solid"/>
            <a:round/>
            <a:headEnd type="none" w="sm" len="sm"/>
            <a:tailEnd type="none" w="sm" len="sm"/>
          </a:ln>
        </p:spPr>
      </p:pic>
      <p:pic>
        <p:nvPicPr>
          <p:cNvPr id="247" name="Google Shape;247;p30">
            <a:hlinkClick r:id="rId4"/>
          </p:cNvPr>
          <p:cNvPicPr preferRelativeResize="0"/>
          <p:nvPr/>
        </p:nvPicPr>
        <p:blipFill>
          <a:blip r:embed="rId6">
            <a:alphaModFix/>
          </a:blip>
          <a:stretch>
            <a:fillRect/>
          </a:stretch>
        </p:blipFill>
        <p:spPr>
          <a:xfrm>
            <a:off x="5932763" y="1075765"/>
            <a:ext cx="2891269" cy="3475329"/>
          </a:xfrm>
          <a:prstGeom prst="rect">
            <a:avLst/>
          </a:prstGeom>
          <a:noFill/>
          <a:ln w="19050" cap="flat" cmpd="sng">
            <a:solidFill>
              <a:schemeClr val="accent1"/>
            </a:solidFill>
            <a:prstDash val="solid"/>
            <a:round/>
            <a:headEnd type="none" w="sm" len="sm"/>
            <a:tailEnd type="none" w="sm" len="sm"/>
          </a:ln>
        </p:spPr>
      </p:pic>
      <p:pic>
        <p:nvPicPr>
          <p:cNvPr id="248" name="Google Shape;248;p30"/>
          <p:cNvPicPr preferRelativeResize="0"/>
          <p:nvPr/>
        </p:nvPicPr>
        <p:blipFill>
          <a:blip r:embed="rId7">
            <a:alphaModFix/>
          </a:blip>
          <a:stretch>
            <a:fillRect/>
          </a:stretch>
        </p:blipFill>
        <p:spPr>
          <a:xfrm>
            <a:off x="445240" y="2986151"/>
            <a:ext cx="1671638" cy="1185863"/>
          </a:xfrm>
          <a:prstGeom prst="rect">
            <a:avLst/>
          </a:prstGeom>
          <a:noFill/>
          <a:ln>
            <a:noFill/>
          </a:ln>
        </p:spPr>
      </p:pic>
      <p:sp>
        <p:nvSpPr>
          <p:cNvPr id="3" name="Title 2">
            <a:extLst>
              <a:ext uri="{FF2B5EF4-FFF2-40B4-BE49-F238E27FC236}">
                <a16:creationId xmlns:a16="http://schemas.microsoft.com/office/drawing/2014/main" id="{19142DEB-1648-4F6E-BCDA-6D4A1C7B12A4}"/>
              </a:ext>
            </a:extLst>
          </p:cNvPr>
          <p:cNvSpPr>
            <a:spLocks noGrp="1"/>
          </p:cNvSpPr>
          <p:nvPr>
            <p:ph type="title"/>
          </p:nvPr>
        </p:nvSpPr>
        <p:spPr>
          <a:xfrm>
            <a:off x="389965" y="0"/>
            <a:ext cx="8125385" cy="994275"/>
          </a:xfrm>
        </p:spPr>
        <p:txBody>
          <a:bodyPr/>
          <a:lstStyle/>
          <a:p>
            <a:r>
              <a:rPr lang="en-US" dirty="0"/>
              <a:t>Specialty Guides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36FD-9A26-45E9-BCE6-B8EAAFD54DC9}"/>
              </a:ext>
            </a:extLst>
          </p:cNvPr>
          <p:cNvSpPr>
            <a:spLocks noGrp="1"/>
          </p:cNvSpPr>
          <p:nvPr>
            <p:ph type="title"/>
          </p:nvPr>
        </p:nvSpPr>
        <p:spPr>
          <a:xfrm>
            <a:off x="396688" y="0"/>
            <a:ext cx="8118662" cy="994275"/>
          </a:xfrm>
        </p:spPr>
        <p:txBody>
          <a:bodyPr/>
          <a:lstStyle/>
          <a:p>
            <a:r>
              <a:rPr lang="en-US"/>
              <a:t>Upcoming webinars</a:t>
            </a:r>
          </a:p>
        </p:txBody>
      </p:sp>
      <p:sp>
        <p:nvSpPr>
          <p:cNvPr id="4" name="Google Shape;396;p59">
            <a:extLst>
              <a:ext uri="{FF2B5EF4-FFF2-40B4-BE49-F238E27FC236}">
                <a16:creationId xmlns:a16="http://schemas.microsoft.com/office/drawing/2014/main" id="{058B0C89-CA92-4E68-A8AC-B9EDBF1D783D}"/>
              </a:ext>
            </a:extLst>
          </p:cNvPr>
          <p:cNvSpPr txBox="1">
            <a:spLocks noGrp="1"/>
          </p:cNvSpPr>
          <p:nvPr>
            <p:ph type="body" idx="1"/>
          </p:nvPr>
        </p:nvSpPr>
        <p:spPr>
          <a:xfrm>
            <a:off x="380041" y="3212983"/>
            <a:ext cx="4183570" cy="1560800"/>
          </a:xfrm>
          <a:prstGeom prst="rect">
            <a:avLst/>
          </a:prstGeom>
        </p:spPr>
        <p:txBody>
          <a:bodyPr spcFirstLastPara="1" wrap="square" lIns="68575" tIns="34275" rIns="68575" bIns="34275" anchor="t" anchorCtr="0">
            <a:noAutofit/>
          </a:bodyPr>
          <a:lstStyle/>
          <a:p>
            <a:pPr marL="76200" lvl="0" indent="0" algn="ctr" rtl="0">
              <a:spcBef>
                <a:spcPts val="0"/>
              </a:spcBef>
              <a:spcAft>
                <a:spcPts val="0"/>
              </a:spcAft>
              <a:buClr>
                <a:srgbClr val="E35D0B"/>
              </a:buClr>
              <a:buSzPts val="2400"/>
              <a:buNone/>
            </a:pPr>
            <a:r>
              <a:rPr lang="en">
                <a:solidFill>
                  <a:srgbClr val="F46E1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ICAP &amp; OK College Start Q&amp;A with OSDE</a:t>
            </a:r>
            <a:endParaRPr lang="en">
              <a:solidFill>
                <a:srgbClr val="F46E1C"/>
              </a:solidFill>
              <a:latin typeface="Montserrat"/>
              <a:ea typeface="Montserrat"/>
              <a:cs typeface="Montserrat"/>
              <a:sym typeface="Montserrat"/>
            </a:endParaRPr>
          </a:p>
          <a:p>
            <a:pPr marL="76200" lvl="0" indent="0" algn="ctr" rtl="0">
              <a:spcBef>
                <a:spcPts val="0"/>
              </a:spcBef>
              <a:spcAft>
                <a:spcPts val="0"/>
              </a:spcAft>
              <a:buClr>
                <a:srgbClr val="E35D0B"/>
              </a:buClr>
              <a:buSzPts val="2400"/>
              <a:buNone/>
            </a:pPr>
            <a:r>
              <a:rPr lang="en" b="0">
                <a:solidFill>
                  <a:schemeClr val="accent6"/>
                </a:solidFill>
                <a:latin typeface="Montserrat"/>
                <a:ea typeface="Montserrat"/>
                <a:cs typeface="Montserrat"/>
                <a:sym typeface="Montserrat"/>
              </a:rPr>
              <a:t>Thurs, March 23</a:t>
            </a:r>
            <a:r>
              <a:rPr lang="en" b="0" baseline="30000">
                <a:solidFill>
                  <a:schemeClr val="accent6"/>
                </a:solidFill>
                <a:latin typeface="Montserrat"/>
                <a:ea typeface="Montserrat"/>
                <a:cs typeface="Montserrat"/>
                <a:sym typeface="Montserrat"/>
              </a:rPr>
              <a:t>rd</a:t>
            </a:r>
            <a:endParaRPr lang="en" b="0">
              <a:solidFill>
                <a:schemeClr val="accent6"/>
              </a:solidFill>
              <a:latin typeface="Montserrat"/>
              <a:ea typeface="Montserrat"/>
              <a:cs typeface="Montserrat"/>
              <a:sym typeface="Montserrat"/>
            </a:endParaRPr>
          </a:p>
          <a:p>
            <a:pPr marL="76200" lvl="0" indent="0" algn="ctr" rtl="0">
              <a:spcBef>
                <a:spcPts val="0"/>
              </a:spcBef>
              <a:spcAft>
                <a:spcPts val="0"/>
              </a:spcAft>
              <a:buClr>
                <a:srgbClr val="E35D0B"/>
              </a:buClr>
              <a:buSzPts val="2400"/>
              <a:buNone/>
            </a:pPr>
            <a:r>
              <a:rPr lang="en" b="0">
                <a:solidFill>
                  <a:schemeClr val="accent6"/>
                </a:solidFill>
                <a:latin typeface="Montserrat"/>
                <a:ea typeface="Montserrat"/>
                <a:cs typeface="Montserrat"/>
                <a:sym typeface="Montserrat"/>
              </a:rPr>
              <a:t>10 am</a:t>
            </a:r>
          </a:p>
        </p:txBody>
      </p:sp>
      <p:sp>
        <p:nvSpPr>
          <p:cNvPr id="12" name="Google Shape;396;p59">
            <a:extLst>
              <a:ext uri="{FF2B5EF4-FFF2-40B4-BE49-F238E27FC236}">
                <a16:creationId xmlns:a16="http://schemas.microsoft.com/office/drawing/2014/main" id="{158F5F01-6E7A-44B7-9549-04A3534787FC}"/>
              </a:ext>
            </a:extLst>
          </p:cNvPr>
          <p:cNvSpPr txBox="1">
            <a:spLocks/>
          </p:cNvSpPr>
          <p:nvPr/>
        </p:nvSpPr>
        <p:spPr>
          <a:xfrm>
            <a:off x="5163164" y="3214381"/>
            <a:ext cx="3600723" cy="15608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342900" marR="0" lvl="0" indent="-304800" algn="l" rtl="0">
              <a:lnSpc>
                <a:spcPct val="90000"/>
              </a:lnSpc>
              <a:spcBef>
                <a:spcPts val="825"/>
              </a:spcBef>
              <a:spcAft>
                <a:spcPts val="0"/>
              </a:spcAft>
              <a:buClr>
                <a:schemeClr val="accent1"/>
              </a:buClr>
              <a:buSzPts val="2800"/>
              <a:buFont typeface="Arial"/>
              <a:buChar char="•"/>
              <a:defRPr sz="2400" b="1" i="0" u="none" strike="noStrike" cap="none">
                <a:solidFill>
                  <a:schemeClr val="accent1"/>
                </a:solidFill>
                <a:latin typeface="Montserrat SemiBold"/>
                <a:ea typeface="Montserrat SemiBold"/>
                <a:cs typeface="Montserrat SemiBold"/>
                <a:sym typeface="Montserrat SemiBold"/>
              </a:defRPr>
            </a:lvl1pPr>
            <a:lvl2pPr marL="685800" marR="0" lvl="1" indent="-285750" algn="l" rtl="0">
              <a:lnSpc>
                <a:spcPct val="90000"/>
              </a:lnSpc>
              <a:spcBef>
                <a:spcPts val="375"/>
              </a:spcBef>
              <a:spcAft>
                <a:spcPts val="0"/>
              </a:spcAft>
              <a:buClr>
                <a:schemeClr val="dk2"/>
              </a:buClr>
              <a:buSzPts val="2400"/>
              <a:buFont typeface="Arial"/>
              <a:buChar char="•"/>
              <a:defRPr sz="2100" b="0" i="0" u="none" strike="noStrike" cap="none">
                <a:solidFill>
                  <a:schemeClr val="dk2"/>
                </a:solidFill>
                <a:latin typeface="Montserrat"/>
                <a:ea typeface="Montserrat"/>
                <a:cs typeface="Montserrat"/>
                <a:sym typeface="Montserrat"/>
              </a:defRPr>
            </a:lvl2pPr>
            <a:lvl3pPr marL="1028700" marR="0" lvl="2" indent="-266700" algn="l" rtl="0">
              <a:lnSpc>
                <a:spcPct val="90000"/>
              </a:lnSpc>
              <a:spcBef>
                <a:spcPts val="375"/>
              </a:spcBef>
              <a:spcAft>
                <a:spcPts val="0"/>
              </a:spcAft>
              <a:buClr>
                <a:schemeClr val="dk2"/>
              </a:buClr>
              <a:buSzPts val="2000"/>
              <a:buFont typeface="Arial"/>
              <a:buChar char="•"/>
              <a:defRPr sz="1800" b="0" i="0" u="none" strike="noStrike" cap="none">
                <a:solidFill>
                  <a:schemeClr val="dk2"/>
                </a:solidFill>
                <a:latin typeface="Montserrat"/>
                <a:ea typeface="Montserrat"/>
                <a:cs typeface="Montserrat"/>
                <a:sym typeface="Montserrat"/>
              </a:defRPr>
            </a:lvl3pPr>
            <a:lvl4pPr marL="1371600" marR="0" lvl="3" indent="-261938" algn="l" rtl="0">
              <a:lnSpc>
                <a:spcPct val="90000"/>
              </a:lnSpc>
              <a:spcBef>
                <a:spcPts val="375"/>
              </a:spcBef>
              <a:spcAft>
                <a:spcPts val="0"/>
              </a:spcAft>
              <a:buClr>
                <a:schemeClr val="dk2"/>
              </a:buClr>
              <a:buSzPts val="1900"/>
              <a:buFont typeface="Arial"/>
              <a:buChar char="•"/>
              <a:defRPr sz="1800" b="0" i="0" u="none" strike="noStrike" cap="none">
                <a:solidFill>
                  <a:schemeClr val="dk2"/>
                </a:solidFill>
                <a:latin typeface="Montserrat"/>
                <a:ea typeface="Montserrat"/>
                <a:cs typeface="Montserrat"/>
                <a:sym typeface="Montserrat"/>
              </a:defRPr>
            </a:lvl4pPr>
            <a:lvl5pPr marL="1714500" marR="0" lvl="4" indent="-261938" algn="l" rtl="0">
              <a:lnSpc>
                <a:spcPct val="90000"/>
              </a:lnSpc>
              <a:spcBef>
                <a:spcPts val="375"/>
              </a:spcBef>
              <a:spcAft>
                <a:spcPts val="0"/>
              </a:spcAft>
              <a:buClr>
                <a:schemeClr val="dk2"/>
              </a:buClr>
              <a:buSzPts val="1900"/>
              <a:buFont typeface="Arial"/>
              <a:buChar char="•"/>
              <a:defRPr sz="1800" b="0" i="0" u="none" strike="noStrike" cap="none">
                <a:solidFill>
                  <a:schemeClr val="dk2"/>
                </a:solidFill>
                <a:latin typeface="Montserrat"/>
                <a:ea typeface="Montserrat"/>
                <a:cs typeface="Montserrat"/>
                <a:sym typeface="Montserrat"/>
              </a:defRPr>
            </a:lvl5pPr>
            <a:lvl6pPr marL="2057400" marR="0" lvl="5" indent="-261938" algn="l" rtl="0">
              <a:lnSpc>
                <a:spcPct val="90000"/>
              </a:lnSpc>
              <a:spcBef>
                <a:spcPts val="375"/>
              </a:spcBef>
              <a:spcAft>
                <a:spcPts val="0"/>
              </a:spcAft>
              <a:buClr>
                <a:schemeClr val="dk1"/>
              </a:buClr>
              <a:buSzPts val="1900"/>
              <a:buFont typeface="Arial"/>
              <a:buChar char="•"/>
              <a:defRPr sz="1400" b="0" i="0" u="none" strike="noStrike" cap="none">
                <a:solidFill>
                  <a:schemeClr val="dk1"/>
                </a:solidFill>
                <a:latin typeface="Arial"/>
                <a:ea typeface="Arial"/>
                <a:cs typeface="Arial"/>
                <a:sym typeface="Arial"/>
              </a:defRPr>
            </a:lvl6pPr>
            <a:lvl7pPr marL="2400300" marR="0" lvl="6" indent="-261938" algn="l" rtl="0">
              <a:lnSpc>
                <a:spcPct val="90000"/>
              </a:lnSpc>
              <a:spcBef>
                <a:spcPts val="375"/>
              </a:spcBef>
              <a:spcAft>
                <a:spcPts val="0"/>
              </a:spcAft>
              <a:buClr>
                <a:schemeClr val="dk1"/>
              </a:buClr>
              <a:buSzPts val="1900"/>
              <a:buFont typeface="Arial"/>
              <a:buChar char="•"/>
              <a:defRPr sz="1400" b="0" i="0" u="none" strike="noStrike" cap="none">
                <a:solidFill>
                  <a:schemeClr val="dk1"/>
                </a:solidFill>
                <a:latin typeface="Arial"/>
                <a:ea typeface="Arial"/>
                <a:cs typeface="Arial"/>
                <a:sym typeface="Arial"/>
              </a:defRPr>
            </a:lvl7pPr>
            <a:lvl8pPr marL="2743200" marR="0" lvl="7" indent="-261938" algn="l" rtl="0">
              <a:lnSpc>
                <a:spcPct val="90000"/>
              </a:lnSpc>
              <a:spcBef>
                <a:spcPts val="375"/>
              </a:spcBef>
              <a:spcAft>
                <a:spcPts val="0"/>
              </a:spcAft>
              <a:buClr>
                <a:schemeClr val="dk1"/>
              </a:buClr>
              <a:buSzPts val="1900"/>
              <a:buFont typeface="Arial"/>
              <a:buChar char="•"/>
              <a:defRPr sz="1400" b="0" i="0" u="none" strike="noStrike" cap="none">
                <a:solidFill>
                  <a:schemeClr val="dk1"/>
                </a:solidFill>
                <a:latin typeface="Arial"/>
                <a:ea typeface="Arial"/>
                <a:cs typeface="Arial"/>
                <a:sym typeface="Arial"/>
              </a:defRPr>
            </a:lvl8pPr>
            <a:lvl9pPr marL="3086100" marR="0" lvl="8" indent="-261938" algn="l" rtl="0">
              <a:lnSpc>
                <a:spcPct val="90000"/>
              </a:lnSpc>
              <a:spcBef>
                <a:spcPts val="375"/>
              </a:spcBef>
              <a:spcAft>
                <a:spcPts val="0"/>
              </a:spcAft>
              <a:buClr>
                <a:schemeClr val="dk1"/>
              </a:buClr>
              <a:buSzPts val="1900"/>
              <a:buFont typeface="Arial"/>
              <a:buChar char="•"/>
              <a:defRPr sz="1400" b="0" i="0" u="none" strike="noStrike" cap="none">
                <a:solidFill>
                  <a:schemeClr val="dk1"/>
                </a:solidFill>
                <a:latin typeface="Arial"/>
                <a:ea typeface="Arial"/>
                <a:cs typeface="Arial"/>
                <a:sym typeface="Arial"/>
              </a:defRPr>
            </a:lvl9pPr>
          </a:lstStyle>
          <a:p>
            <a:pPr marL="76200" lvl="0" indent="0" algn="ctr" rtl="0">
              <a:spcBef>
                <a:spcPts val="0"/>
              </a:spcBef>
              <a:spcAft>
                <a:spcPts val="0"/>
              </a:spcAft>
              <a:buClr>
                <a:srgbClr val="E35D0B"/>
              </a:buClr>
              <a:buSzPts val="2400"/>
              <a:buNone/>
            </a:pPr>
            <a:r>
              <a:rPr lang="en" u="sng">
                <a:solidFill>
                  <a:srgbClr val="F46E1C"/>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SIS ICAP Reporting</a:t>
            </a:r>
            <a:endParaRPr lang="en" u="sng">
              <a:solidFill>
                <a:srgbClr val="F46E1C"/>
              </a:solidFill>
              <a:latin typeface="Montserrat"/>
              <a:ea typeface="Montserrat"/>
              <a:cs typeface="Montserrat"/>
              <a:sym typeface="Montserrat"/>
            </a:endParaRPr>
          </a:p>
          <a:p>
            <a:pPr marL="76200" lvl="0" indent="0" algn="ctr" rtl="0">
              <a:spcBef>
                <a:spcPts val="0"/>
              </a:spcBef>
              <a:spcAft>
                <a:spcPts val="0"/>
              </a:spcAft>
              <a:buClr>
                <a:srgbClr val="E35D0B"/>
              </a:buClr>
              <a:buSzPts val="2400"/>
              <a:buNone/>
            </a:pPr>
            <a:r>
              <a:rPr lang="en" b="0">
                <a:solidFill>
                  <a:schemeClr val="accent6"/>
                </a:solidFill>
                <a:latin typeface="Montserrat"/>
                <a:ea typeface="Montserrat"/>
                <a:cs typeface="Montserrat"/>
                <a:sym typeface="Montserrat"/>
              </a:rPr>
              <a:t>Wed, March 29</a:t>
            </a:r>
            <a:r>
              <a:rPr lang="en" b="0" baseline="30000">
                <a:solidFill>
                  <a:schemeClr val="accent6"/>
                </a:solidFill>
                <a:latin typeface="Montserrat"/>
                <a:ea typeface="Montserrat"/>
                <a:cs typeface="Montserrat"/>
                <a:sym typeface="Montserrat"/>
              </a:rPr>
              <a:t>th</a:t>
            </a:r>
            <a:endParaRPr lang="en" b="0">
              <a:solidFill>
                <a:schemeClr val="accent6"/>
              </a:solidFill>
              <a:latin typeface="Montserrat"/>
              <a:ea typeface="Montserrat"/>
              <a:cs typeface="Montserrat"/>
              <a:sym typeface="Montserrat"/>
            </a:endParaRPr>
          </a:p>
          <a:p>
            <a:pPr marL="76200" lvl="0" indent="0" algn="ctr" rtl="0">
              <a:spcBef>
                <a:spcPts val="0"/>
              </a:spcBef>
              <a:spcAft>
                <a:spcPts val="0"/>
              </a:spcAft>
              <a:buClr>
                <a:srgbClr val="E35D0B"/>
              </a:buClr>
              <a:buSzPts val="2400"/>
              <a:buNone/>
            </a:pPr>
            <a:r>
              <a:rPr lang="en" b="0">
                <a:solidFill>
                  <a:schemeClr val="accent6"/>
                </a:solidFill>
                <a:latin typeface="Montserrat"/>
                <a:ea typeface="Montserrat"/>
                <a:cs typeface="Montserrat"/>
                <a:sym typeface="Montserrat"/>
              </a:rPr>
              <a:t>9 am</a:t>
            </a:r>
          </a:p>
        </p:txBody>
      </p:sp>
      <p:pic>
        <p:nvPicPr>
          <p:cNvPr id="14" name="Picture 13" descr="Qr code&#10;&#10;Description automatically generated">
            <a:extLst>
              <a:ext uri="{FF2B5EF4-FFF2-40B4-BE49-F238E27FC236}">
                <a16:creationId xmlns:a16="http://schemas.microsoft.com/office/drawing/2014/main" id="{9BFAB8EC-71BE-4CBA-BA6F-044C7A4F466F}"/>
              </a:ext>
            </a:extLst>
          </p:cNvPr>
          <p:cNvPicPr>
            <a:picLocks noChangeAspect="1"/>
          </p:cNvPicPr>
          <p:nvPr/>
        </p:nvPicPr>
        <p:blipFill>
          <a:blip r:embed="rId5"/>
          <a:stretch>
            <a:fillRect/>
          </a:stretch>
        </p:blipFill>
        <p:spPr>
          <a:xfrm>
            <a:off x="1700343" y="1241570"/>
            <a:ext cx="1525748" cy="1525748"/>
          </a:xfrm>
          <a:prstGeom prst="rect">
            <a:avLst/>
          </a:prstGeom>
        </p:spPr>
      </p:pic>
      <p:pic>
        <p:nvPicPr>
          <p:cNvPr id="5" name="Picture 4" descr="Qr code&#10;&#10;Description automatically generated">
            <a:extLst>
              <a:ext uri="{FF2B5EF4-FFF2-40B4-BE49-F238E27FC236}">
                <a16:creationId xmlns:a16="http://schemas.microsoft.com/office/drawing/2014/main" id="{EDF048B5-B4AC-477E-96C3-BFC9590EE645}"/>
              </a:ext>
            </a:extLst>
          </p:cNvPr>
          <p:cNvPicPr>
            <a:picLocks noChangeAspect="1"/>
          </p:cNvPicPr>
          <p:nvPr/>
        </p:nvPicPr>
        <p:blipFill>
          <a:blip r:embed="rId6"/>
          <a:stretch>
            <a:fillRect/>
          </a:stretch>
        </p:blipFill>
        <p:spPr>
          <a:xfrm>
            <a:off x="6125134" y="1233766"/>
            <a:ext cx="1527048" cy="1527048"/>
          </a:xfrm>
          <a:prstGeom prst="rect">
            <a:avLst/>
          </a:prstGeom>
        </p:spPr>
      </p:pic>
    </p:spTree>
    <p:extLst>
      <p:ext uri="{BB962C8B-B14F-4D97-AF65-F5344CB8AC3E}">
        <p14:creationId xmlns:p14="http://schemas.microsoft.com/office/powerpoint/2010/main" val="3998144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29"/>
          <p:cNvSpPr txBox="1"/>
          <p:nvPr/>
        </p:nvSpPr>
        <p:spPr>
          <a:xfrm>
            <a:off x="5245494" y="1380502"/>
            <a:ext cx="3683475" cy="3364745"/>
          </a:xfrm>
          <a:prstGeom prst="rect">
            <a:avLst/>
          </a:prstGeom>
          <a:noFill/>
          <a:ln>
            <a:noFill/>
          </a:ln>
        </p:spPr>
        <p:txBody>
          <a:bodyPr spcFirstLastPara="1" wrap="square" lIns="68569" tIns="68569" rIns="68569" bIns="68569" anchor="t" anchorCtr="0">
            <a:spAutoFit/>
          </a:bodyPr>
          <a:lstStyle/>
          <a:p>
            <a:pPr>
              <a:lnSpc>
                <a:spcPct val="115000"/>
              </a:lnSpc>
            </a:pPr>
            <a:r>
              <a:rPr lang="en-US" dirty="0">
                <a:solidFill>
                  <a:schemeClr val="bg2"/>
                </a:solidFill>
                <a:highlight>
                  <a:srgbClr val="FFFFFF"/>
                </a:highlight>
                <a:latin typeface="Montserrat"/>
                <a:ea typeface="Montserrat"/>
                <a:cs typeface="Montserrat"/>
                <a:sym typeface="Montserrat"/>
              </a:rPr>
              <a:t>Schedule a custom workshop using our request form, available by clicking on the image to the left, or scanning the QR Code below.</a:t>
            </a:r>
          </a:p>
          <a:p>
            <a:pPr>
              <a:lnSpc>
                <a:spcPct val="115000"/>
              </a:lnSpc>
            </a:pPr>
            <a:endParaRPr lang="en-US" sz="1088" dirty="0">
              <a:solidFill>
                <a:srgbClr val="232C39"/>
              </a:solidFill>
              <a:highlight>
                <a:srgbClr val="FFFFFF"/>
              </a:highlight>
              <a:latin typeface="Montserrat"/>
              <a:ea typeface="Montserrat"/>
              <a:cs typeface="Montserrat"/>
              <a:sym typeface="Montserrat"/>
            </a:endParaRPr>
          </a:p>
          <a:p>
            <a:pPr>
              <a:lnSpc>
                <a:spcPct val="115000"/>
              </a:lnSpc>
            </a:pPr>
            <a:endParaRPr lang="en-US" sz="1088" dirty="0">
              <a:solidFill>
                <a:srgbClr val="232C39"/>
              </a:solidFill>
              <a:highlight>
                <a:srgbClr val="FFFFFF"/>
              </a:highlight>
              <a:latin typeface="Montserrat"/>
              <a:ea typeface="Montserrat"/>
              <a:cs typeface="Montserrat"/>
              <a:sym typeface="Montserrat"/>
            </a:endParaRPr>
          </a:p>
          <a:p>
            <a:pPr>
              <a:lnSpc>
                <a:spcPct val="115000"/>
              </a:lnSpc>
            </a:pPr>
            <a:endParaRPr lang="en-US" sz="1088" dirty="0">
              <a:solidFill>
                <a:srgbClr val="232C39"/>
              </a:solidFill>
              <a:highlight>
                <a:srgbClr val="FFFFFF"/>
              </a:highlight>
              <a:latin typeface="Montserrat"/>
              <a:ea typeface="Montserrat"/>
              <a:cs typeface="Montserrat"/>
              <a:sym typeface="Montserrat"/>
            </a:endParaRPr>
          </a:p>
          <a:p>
            <a:pPr>
              <a:lnSpc>
                <a:spcPct val="115000"/>
              </a:lnSpc>
            </a:pPr>
            <a:endParaRPr sz="1088" dirty="0">
              <a:solidFill>
                <a:srgbClr val="232C39"/>
              </a:solidFill>
              <a:highlight>
                <a:srgbClr val="FFFFFF"/>
              </a:highlight>
              <a:latin typeface="Montserrat"/>
              <a:ea typeface="Montserrat"/>
              <a:cs typeface="Montserrat"/>
              <a:sym typeface="Montserrat"/>
            </a:endParaRPr>
          </a:p>
          <a:p>
            <a:pPr>
              <a:lnSpc>
                <a:spcPct val="120000"/>
              </a:lnSpc>
              <a:spcBef>
                <a:spcPts val="1575"/>
              </a:spcBef>
              <a:buClr>
                <a:schemeClr val="dk2"/>
              </a:buClr>
              <a:buSzPts val="1100"/>
            </a:pPr>
            <a:r>
              <a:rPr lang="en-US" sz="1088" dirty="0">
                <a:solidFill>
                  <a:srgbClr val="232C39"/>
                </a:solidFill>
                <a:highlight>
                  <a:srgbClr val="FFFFFF"/>
                </a:highlight>
                <a:latin typeface="Montserrat"/>
                <a:ea typeface="Montserrat"/>
                <a:cs typeface="Montserrat"/>
                <a:sym typeface="Montserrat"/>
              </a:rPr>
              <a:t>Recorded webinars</a:t>
            </a:r>
            <a:endParaRPr sz="1125" dirty="0">
              <a:solidFill>
                <a:srgbClr val="5E6F7D"/>
              </a:solidFill>
              <a:highlight>
                <a:srgbClr val="FFFFFF"/>
              </a:highlight>
              <a:latin typeface="Montserrat"/>
              <a:ea typeface="Montserrat"/>
              <a:cs typeface="Montserrat"/>
              <a:sym typeface="Montserrat"/>
            </a:endParaRPr>
          </a:p>
          <a:p>
            <a:pPr>
              <a:lnSpc>
                <a:spcPct val="115000"/>
              </a:lnSpc>
              <a:spcBef>
                <a:spcPts val="375"/>
              </a:spcBef>
              <a:buClr>
                <a:schemeClr val="dk2"/>
              </a:buClr>
              <a:buSzPts val="1100"/>
            </a:pPr>
            <a:r>
              <a:rPr lang="en-US" sz="1125" u="sng" dirty="0">
                <a:solidFill>
                  <a:srgbClr val="232C39"/>
                </a:solidFill>
                <a:highlight>
                  <a:srgbClr val="FFFFFF"/>
                </a:highlight>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2021 Recorded webinars</a:t>
            </a:r>
            <a:endParaRPr sz="1125" u="sng" dirty="0">
              <a:solidFill>
                <a:srgbClr val="232C39"/>
              </a:solidFill>
              <a:highlight>
                <a:srgbClr val="FFFFFF"/>
              </a:highlight>
              <a:latin typeface="Montserrat"/>
              <a:ea typeface="Montserrat"/>
              <a:cs typeface="Montserrat"/>
              <a:sym typeface="Montserrat"/>
            </a:endParaRPr>
          </a:p>
          <a:p>
            <a:pPr>
              <a:lnSpc>
                <a:spcPct val="115000"/>
              </a:lnSpc>
              <a:spcBef>
                <a:spcPts val="1575"/>
              </a:spcBef>
              <a:buClr>
                <a:schemeClr val="dk2"/>
              </a:buClr>
              <a:buSzPts val="1100"/>
            </a:pPr>
            <a:r>
              <a:rPr lang="en-US" sz="1125" u="sng" dirty="0">
                <a:solidFill>
                  <a:srgbClr val="232C39"/>
                </a:solidFill>
                <a:highlight>
                  <a:srgbClr val="FFFFFF"/>
                </a:highlight>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2019 Recorded Webinars</a:t>
            </a:r>
            <a:endParaRPr sz="1125" u="sng" dirty="0">
              <a:solidFill>
                <a:srgbClr val="232C39"/>
              </a:solidFill>
              <a:highlight>
                <a:srgbClr val="FFFFFF"/>
              </a:highlight>
              <a:latin typeface="Montserrat"/>
              <a:ea typeface="Montserrat"/>
              <a:cs typeface="Montserrat"/>
              <a:sym typeface="Montserrat"/>
            </a:endParaRPr>
          </a:p>
          <a:p>
            <a:pPr>
              <a:lnSpc>
                <a:spcPct val="115000"/>
              </a:lnSpc>
              <a:spcBef>
                <a:spcPts val="1575"/>
              </a:spcBef>
              <a:buClr>
                <a:schemeClr val="dk2"/>
              </a:buClr>
              <a:buSzPts val="1100"/>
            </a:pPr>
            <a:r>
              <a:rPr lang="en-US" sz="1125" u="sng" dirty="0">
                <a:solidFill>
                  <a:srgbClr val="232C39"/>
                </a:solidFill>
                <a:highlight>
                  <a:srgbClr val="FFFFFF"/>
                </a:highlight>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2018 Recorded Webinars</a:t>
            </a:r>
            <a:endParaRPr sz="1125" u="sng" dirty="0">
              <a:solidFill>
                <a:srgbClr val="232C39"/>
              </a:solidFill>
              <a:highlight>
                <a:srgbClr val="FFFFFF"/>
              </a:highlight>
              <a:latin typeface="Montserrat"/>
              <a:ea typeface="Montserrat"/>
              <a:cs typeface="Montserrat"/>
              <a:sym typeface="Montserrat"/>
            </a:endParaRPr>
          </a:p>
        </p:txBody>
      </p:sp>
      <p:sp>
        <p:nvSpPr>
          <p:cNvPr id="235" name="Google Shape;235;p29"/>
          <p:cNvSpPr txBox="1">
            <a:spLocks noGrp="1"/>
          </p:cNvSpPr>
          <p:nvPr>
            <p:ph type="title"/>
          </p:nvPr>
        </p:nvSpPr>
        <p:spPr>
          <a:xfrm>
            <a:off x="389965" y="82631"/>
            <a:ext cx="8455141" cy="660150"/>
          </a:xfrm>
          <a:prstGeom prst="rect">
            <a:avLst/>
          </a:prstGeom>
          <a:noFill/>
          <a:ln>
            <a:noFill/>
          </a:ln>
        </p:spPr>
        <p:txBody>
          <a:bodyPr spcFirstLastPara="1" wrap="square" lIns="68569" tIns="34275" rIns="68569" bIns="34275" anchor="ctr" anchorCtr="0">
            <a:normAutofit/>
          </a:bodyPr>
          <a:lstStyle/>
          <a:p>
            <a:pPr>
              <a:buSzPts val="1800"/>
            </a:pPr>
            <a:r>
              <a:rPr lang="en-US"/>
              <a:t>Request free CCR PD</a:t>
            </a:r>
            <a:endParaRPr/>
          </a:p>
        </p:txBody>
      </p:sp>
      <p:pic>
        <p:nvPicPr>
          <p:cNvPr id="237" name="Google Shape;237;p29">
            <a:hlinkClick r:id="rId6"/>
          </p:cNvPr>
          <p:cNvPicPr preferRelativeResize="0"/>
          <p:nvPr/>
        </p:nvPicPr>
        <p:blipFill>
          <a:blip r:embed="rId7">
            <a:alphaModFix/>
          </a:blip>
          <a:stretch>
            <a:fillRect/>
          </a:stretch>
        </p:blipFill>
        <p:spPr>
          <a:xfrm>
            <a:off x="200616" y="954217"/>
            <a:ext cx="4705275" cy="3769725"/>
          </a:xfrm>
          <a:prstGeom prst="rect">
            <a:avLst/>
          </a:prstGeom>
          <a:noFill/>
          <a:ln>
            <a:noFill/>
          </a:ln>
        </p:spPr>
      </p:pic>
      <p:pic>
        <p:nvPicPr>
          <p:cNvPr id="3" name="Picture 2" descr="Qr code&#10;&#10;Description automatically generated">
            <a:extLst>
              <a:ext uri="{FF2B5EF4-FFF2-40B4-BE49-F238E27FC236}">
                <a16:creationId xmlns:a16="http://schemas.microsoft.com/office/drawing/2014/main" id="{D549080D-DFAB-4C42-947D-267FCC212435}"/>
              </a:ext>
            </a:extLst>
          </p:cNvPr>
          <p:cNvPicPr>
            <a:picLocks noChangeAspect="1"/>
          </p:cNvPicPr>
          <p:nvPr/>
        </p:nvPicPr>
        <p:blipFill>
          <a:blip r:embed="rId8"/>
          <a:stretch>
            <a:fillRect/>
          </a:stretch>
        </p:blipFill>
        <p:spPr>
          <a:xfrm>
            <a:off x="7809873" y="2843559"/>
            <a:ext cx="1133562" cy="113356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36FD-9A26-45E9-BCE6-B8EAAFD54DC9}"/>
              </a:ext>
            </a:extLst>
          </p:cNvPr>
          <p:cNvSpPr>
            <a:spLocks noGrp="1"/>
          </p:cNvSpPr>
          <p:nvPr>
            <p:ph type="title"/>
          </p:nvPr>
        </p:nvSpPr>
        <p:spPr>
          <a:xfrm>
            <a:off x="396688" y="0"/>
            <a:ext cx="8118662" cy="994275"/>
          </a:xfrm>
        </p:spPr>
        <p:txBody>
          <a:bodyPr/>
          <a:lstStyle/>
          <a:p>
            <a:r>
              <a:rPr lang="en-US"/>
              <a:t>OSDE Connect</a:t>
            </a:r>
          </a:p>
        </p:txBody>
      </p:sp>
      <p:sp>
        <p:nvSpPr>
          <p:cNvPr id="4" name="Google Shape;396;p59">
            <a:extLst>
              <a:ext uri="{FF2B5EF4-FFF2-40B4-BE49-F238E27FC236}">
                <a16:creationId xmlns:a16="http://schemas.microsoft.com/office/drawing/2014/main" id="{058B0C89-CA92-4E68-A8AC-B9EDBF1D783D}"/>
              </a:ext>
            </a:extLst>
          </p:cNvPr>
          <p:cNvSpPr txBox="1">
            <a:spLocks noGrp="1"/>
          </p:cNvSpPr>
          <p:nvPr>
            <p:ph type="body" idx="1"/>
          </p:nvPr>
        </p:nvSpPr>
        <p:spPr>
          <a:xfrm>
            <a:off x="229039" y="1803633"/>
            <a:ext cx="3600723" cy="1560800"/>
          </a:xfrm>
          <a:prstGeom prst="rect">
            <a:avLst/>
          </a:prstGeom>
        </p:spPr>
        <p:txBody>
          <a:bodyPr spcFirstLastPara="1" wrap="square" lIns="68575" tIns="34275" rIns="68575" bIns="34275" anchor="t" anchorCtr="0">
            <a:noAutofit/>
          </a:bodyPr>
          <a:lstStyle/>
          <a:p>
            <a:pPr marL="76200" lvl="0" indent="0" algn="l" rtl="0">
              <a:spcBef>
                <a:spcPts val="0"/>
              </a:spcBef>
              <a:spcAft>
                <a:spcPts val="0"/>
              </a:spcAft>
              <a:buClr>
                <a:srgbClr val="E35D0B"/>
              </a:buClr>
              <a:buSzPts val="2400"/>
              <a:buNone/>
            </a:pPr>
            <a:r>
              <a:rPr lang="en" b="0">
                <a:solidFill>
                  <a:schemeClr val="accent6"/>
                </a:solidFill>
                <a:latin typeface="Montserrat"/>
                <a:ea typeface="Montserrat"/>
                <a:cs typeface="Montserrat"/>
                <a:sym typeface="Montserrat"/>
              </a:rPr>
              <a:t>Join our new online learning community created specifically for ICAP!</a:t>
            </a:r>
          </a:p>
        </p:txBody>
      </p:sp>
      <p:pic>
        <p:nvPicPr>
          <p:cNvPr id="5" name="Picture 4">
            <a:hlinkClick r:id="rId2"/>
            <a:extLst>
              <a:ext uri="{FF2B5EF4-FFF2-40B4-BE49-F238E27FC236}">
                <a16:creationId xmlns:a16="http://schemas.microsoft.com/office/drawing/2014/main" id="{8BB79B45-8F78-40D1-9DE1-46A514AF72F2}"/>
              </a:ext>
            </a:extLst>
          </p:cNvPr>
          <p:cNvPicPr>
            <a:picLocks noChangeAspect="1"/>
          </p:cNvPicPr>
          <p:nvPr/>
        </p:nvPicPr>
        <p:blipFill rotWithShape="1">
          <a:blip r:embed="rId3"/>
          <a:srcRect l="7246" t="30338" r="65073" b="5040"/>
          <a:stretch/>
        </p:blipFill>
        <p:spPr>
          <a:xfrm>
            <a:off x="4072053" y="1341026"/>
            <a:ext cx="4683800" cy="3075343"/>
          </a:xfrm>
          <a:prstGeom prst="rect">
            <a:avLst/>
          </a:prstGeom>
          <a:effectLst>
            <a:glow rad="101600">
              <a:schemeClr val="bg2">
                <a:lumMod val="50000"/>
                <a:lumOff val="50000"/>
                <a:alpha val="60000"/>
              </a:schemeClr>
            </a:glow>
          </a:effectLst>
        </p:spPr>
      </p:pic>
      <p:sp>
        <p:nvSpPr>
          <p:cNvPr id="6" name="Google Shape;396;p59">
            <a:extLst>
              <a:ext uri="{FF2B5EF4-FFF2-40B4-BE49-F238E27FC236}">
                <a16:creationId xmlns:a16="http://schemas.microsoft.com/office/drawing/2014/main" id="{0C1EF0EB-95FD-4942-BDC5-BAC01CFB9C44}"/>
              </a:ext>
            </a:extLst>
          </p:cNvPr>
          <p:cNvSpPr txBox="1">
            <a:spLocks/>
          </p:cNvSpPr>
          <p:nvPr/>
        </p:nvSpPr>
        <p:spPr>
          <a:xfrm>
            <a:off x="1136413" y="4655449"/>
            <a:ext cx="5176597" cy="387669"/>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900"/>
              </a:spcBef>
              <a:spcAft>
                <a:spcPts val="0"/>
              </a:spcAft>
              <a:buClr>
                <a:schemeClr val="dk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2100" b="0" i="0" u="none" strike="noStrike" cap="none">
                <a:solidFill>
                  <a:schemeClr val="dk2"/>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800" b="0" i="0" u="none" strike="noStrike" cap="none">
                <a:solidFill>
                  <a:schemeClr val="dk2"/>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800" b="0" i="0" u="none" strike="noStrike" cap="none">
                <a:solidFill>
                  <a:schemeClr val="dk2"/>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8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76200" indent="0" algn="ctr">
              <a:spcBef>
                <a:spcPts val="0"/>
              </a:spcBef>
              <a:buClr>
                <a:srgbClr val="E35D0B"/>
              </a:buClr>
              <a:buFont typeface="Arial"/>
              <a:buNone/>
            </a:pPr>
            <a:r>
              <a:rPr lang="en-US" sz="1400" b="1" i="0" dirty="0">
                <a:solidFill>
                  <a:srgbClr val="F46E1C"/>
                </a:solidFill>
                <a:effectLst/>
                <a:latin typeface="Montserrat" panose="00000500000000000000" pitchFamily="2" charset="0"/>
                <a:hlinkClick r:id="rId2">
                  <a:extLst>
                    <a:ext uri="{A12FA001-AC4F-418D-AE19-62706E023703}">
                      <ahyp:hlinkClr xmlns:ahyp="http://schemas.microsoft.com/office/drawing/2018/hyperlinkcolor" val="tx"/>
                    </a:ext>
                  </a:extLst>
                </a:hlinkClick>
              </a:rPr>
              <a:t>https://osdeconnect.instructure.com/enroll/JNXJ8W</a:t>
            </a:r>
            <a:r>
              <a:rPr lang="en-US" sz="1400" b="1" i="0" dirty="0">
                <a:solidFill>
                  <a:srgbClr val="F46E1C"/>
                </a:solidFill>
                <a:effectLst/>
                <a:latin typeface="Montserrat" panose="00000500000000000000" pitchFamily="2" charset="0"/>
              </a:rPr>
              <a:t> </a:t>
            </a:r>
            <a:endParaRPr lang="en-US" sz="1400" b="1" dirty="0">
              <a:solidFill>
                <a:srgbClr val="F46E1C"/>
              </a:solidFill>
              <a:latin typeface="Montserrat" panose="00000500000000000000" pitchFamily="2" charset="0"/>
              <a:ea typeface="Montserrat"/>
              <a:cs typeface="Montserrat"/>
              <a:sym typeface="Montserrat"/>
            </a:endParaRPr>
          </a:p>
        </p:txBody>
      </p:sp>
      <p:pic>
        <p:nvPicPr>
          <p:cNvPr id="7" name="Picture 6">
            <a:extLst>
              <a:ext uri="{FF2B5EF4-FFF2-40B4-BE49-F238E27FC236}">
                <a16:creationId xmlns:a16="http://schemas.microsoft.com/office/drawing/2014/main" id="{A7676E21-0C94-4C25-9466-B55567360C5E}"/>
              </a:ext>
            </a:extLst>
          </p:cNvPr>
          <p:cNvPicPr>
            <a:picLocks noChangeAspect="1"/>
          </p:cNvPicPr>
          <p:nvPr/>
        </p:nvPicPr>
        <p:blipFill>
          <a:blip r:embed="rId4"/>
          <a:stretch>
            <a:fillRect/>
          </a:stretch>
        </p:blipFill>
        <p:spPr>
          <a:xfrm>
            <a:off x="114824" y="3917659"/>
            <a:ext cx="1156632" cy="1156632"/>
          </a:xfrm>
          <a:prstGeom prst="rect">
            <a:avLst/>
          </a:prstGeom>
        </p:spPr>
      </p:pic>
    </p:spTree>
    <p:extLst>
      <p:ext uri="{BB962C8B-B14F-4D97-AF65-F5344CB8AC3E}">
        <p14:creationId xmlns:p14="http://schemas.microsoft.com/office/powerpoint/2010/main" val="2473301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1262-7E02-4138-B4C5-36234B831BDD}"/>
              </a:ext>
            </a:extLst>
          </p:cNvPr>
          <p:cNvSpPr>
            <a:spLocks noGrp="1"/>
          </p:cNvSpPr>
          <p:nvPr>
            <p:ph type="title"/>
          </p:nvPr>
        </p:nvSpPr>
        <p:spPr>
          <a:xfrm>
            <a:off x="389965" y="0"/>
            <a:ext cx="8125385" cy="994275"/>
          </a:xfrm>
        </p:spPr>
        <p:txBody>
          <a:bodyPr/>
          <a:lstStyle/>
          <a:p>
            <a:r>
              <a:rPr lang="en-US"/>
              <a:t>ICAP Resources</a:t>
            </a:r>
          </a:p>
        </p:txBody>
      </p:sp>
      <p:sp>
        <p:nvSpPr>
          <p:cNvPr id="4" name="Google Shape;396;p59">
            <a:extLst>
              <a:ext uri="{FF2B5EF4-FFF2-40B4-BE49-F238E27FC236}">
                <a16:creationId xmlns:a16="http://schemas.microsoft.com/office/drawing/2014/main" id="{8A9B7959-0DD7-41A2-B8EA-372AF21EF3BA}"/>
              </a:ext>
            </a:extLst>
          </p:cNvPr>
          <p:cNvSpPr txBox="1">
            <a:spLocks noGrp="1"/>
          </p:cNvSpPr>
          <p:nvPr>
            <p:ph type="body" idx="1"/>
          </p:nvPr>
        </p:nvSpPr>
        <p:spPr>
          <a:xfrm>
            <a:off x="382014" y="1317813"/>
            <a:ext cx="8702700" cy="3367718"/>
          </a:xfrm>
          <a:prstGeom prst="rect">
            <a:avLst/>
          </a:prstGeom>
        </p:spPr>
        <p:txBody>
          <a:bodyPr spcFirstLastPara="1" wrap="square" lIns="68575" tIns="34275" rIns="68575" bIns="34275" anchor="t" anchorCtr="0">
            <a:noAutofit/>
          </a:bodyPr>
          <a:lstStyle/>
          <a:p>
            <a:pPr lvl="0" algn="l" rtl="0">
              <a:spcBef>
                <a:spcPts val="0"/>
              </a:spcBef>
              <a:spcAft>
                <a:spcPts val="0"/>
              </a:spcAft>
              <a:buClr>
                <a:srgbClr val="E35D0B"/>
              </a:buClr>
              <a:buSzPts val="2400"/>
              <a:buBlip>
                <a:blip r:embed="rId2"/>
              </a:buBlip>
            </a:pPr>
            <a:r>
              <a:rPr lang="en-US" u="sng" dirty="0">
                <a:solidFill>
                  <a:srgbClr val="F46E1C"/>
                </a:solidFill>
                <a:latin typeface="Montserrat" panose="00000500000000000000" pitchFamily="2" charset="0"/>
                <a:ea typeface="Montserrat"/>
                <a:cs typeface="Montserrat"/>
                <a:sym typeface="Montserrat"/>
                <a:hlinkClick r:id="rId3">
                  <a:extLst>
                    <a:ext uri="{A12FA001-AC4F-418D-AE19-62706E023703}">
                      <ahyp:hlinkClr xmlns:ahyp="http://schemas.microsoft.com/office/drawing/2018/hyperlinkcolor" val="tx"/>
                    </a:ext>
                  </a:extLst>
                </a:hlinkClick>
              </a:rPr>
              <a:t>OK Edge</a:t>
            </a:r>
            <a:r>
              <a:rPr lang="en" b="0" dirty="0">
                <a:solidFill>
                  <a:srgbClr val="F46E1C"/>
                </a:solidFill>
                <a:latin typeface="Montserrat" panose="00000500000000000000" pitchFamily="2" charset="0"/>
                <a:ea typeface="Montserrat"/>
                <a:cs typeface="Montserrat"/>
                <a:sym typeface="Montserrat"/>
              </a:rPr>
              <a:t> </a:t>
            </a:r>
            <a:r>
              <a:rPr lang="en" b="0" dirty="0">
                <a:solidFill>
                  <a:schemeClr val="accent6"/>
                </a:solidFill>
                <a:latin typeface="Montserrat" panose="00000500000000000000" pitchFamily="2" charset="0"/>
                <a:ea typeface="Montserrat"/>
                <a:cs typeface="Montserrat"/>
                <a:sym typeface="Montserrat"/>
              </a:rPr>
              <a:t>website</a:t>
            </a:r>
            <a:endParaRPr u="sng" dirty="0">
              <a:solidFill>
                <a:srgbClr val="F46E1C"/>
              </a:solidFill>
              <a:latin typeface="Montserrat" panose="00000500000000000000" pitchFamily="2" charset="0"/>
              <a:ea typeface="Montserrat"/>
              <a:cs typeface="Montserrat"/>
              <a:sym typeface="Montserrat"/>
            </a:endParaRPr>
          </a:p>
          <a:p>
            <a:pPr lvl="0" algn="l" rtl="0">
              <a:spcBef>
                <a:spcPts val="0"/>
              </a:spcBef>
              <a:spcAft>
                <a:spcPts val="0"/>
              </a:spcAft>
              <a:buClr>
                <a:srgbClr val="E35D0B"/>
              </a:buClr>
              <a:buSzPts val="2400"/>
              <a:buBlip>
                <a:blip r:embed="rId2"/>
              </a:buBlip>
            </a:pPr>
            <a:r>
              <a:rPr lang="en" b="0" dirty="0">
                <a:solidFill>
                  <a:schemeClr val="accent6"/>
                </a:solidFill>
                <a:latin typeface="Montserrat" panose="00000500000000000000" pitchFamily="2" charset="0"/>
                <a:ea typeface="Montserrat"/>
                <a:cs typeface="Montserrat"/>
                <a:sym typeface="Montserrat"/>
              </a:rPr>
              <a:t>Follow us on </a:t>
            </a:r>
            <a:r>
              <a:rPr lang="en-US" u="sng" dirty="0">
                <a:solidFill>
                  <a:srgbClr val="F46E1C"/>
                </a:solidFill>
                <a:latin typeface="Montserrat" panose="00000500000000000000" pitchFamily="2" charset="0"/>
                <a:ea typeface="Montserrat"/>
                <a:cs typeface="Montserrat"/>
                <a:sym typeface="Montserrat"/>
                <a:hlinkClick r:id="rId4">
                  <a:extLst>
                    <a:ext uri="{A12FA001-AC4F-418D-AE19-62706E023703}">
                      <ahyp:hlinkClr xmlns:ahyp="http://schemas.microsoft.com/office/drawing/2018/hyperlinkcolor" val="tx"/>
                    </a:ext>
                  </a:extLst>
                </a:hlinkClick>
              </a:rPr>
              <a:t>Facebook</a:t>
            </a:r>
            <a:endParaRPr lang="en" u="sng" dirty="0">
              <a:solidFill>
                <a:srgbClr val="F46E1C"/>
              </a:solidFill>
              <a:latin typeface="Montserrat" panose="00000500000000000000" pitchFamily="2" charset="0"/>
              <a:ea typeface="Montserrat"/>
              <a:cs typeface="Montserrat"/>
              <a:sym typeface="Montserrat"/>
            </a:endParaRPr>
          </a:p>
          <a:p>
            <a:pPr lvl="0" algn="l" rtl="0">
              <a:spcBef>
                <a:spcPts val="0"/>
              </a:spcBef>
              <a:spcAft>
                <a:spcPts val="0"/>
              </a:spcAft>
              <a:buClr>
                <a:srgbClr val="E35D0B"/>
              </a:buClr>
              <a:buSzPts val="2400"/>
              <a:buBlip>
                <a:blip r:embed="rId2"/>
              </a:buBlip>
            </a:pPr>
            <a:r>
              <a:rPr lang="en-US" b="0" dirty="0">
                <a:solidFill>
                  <a:schemeClr val="accent6"/>
                </a:solidFill>
                <a:latin typeface="Montserrat" panose="00000500000000000000" pitchFamily="2" charset="0"/>
                <a:ea typeface="Montserrat"/>
                <a:cs typeface="Montserrat"/>
                <a:sym typeface="Montserrat"/>
              </a:rPr>
              <a:t>Request College &amp; Career Readiness</a:t>
            </a:r>
            <a:r>
              <a:rPr lang="en-US" b="0" dirty="0">
                <a:solidFill>
                  <a:schemeClr val="dk1"/>
                </a:solidFill>
                <a:latin typeface="Montserrat" panose="00000500000000000000" pitchFamily="2" charset="0"/>
                <a:ea typeface="Montserrat"/>
                <a:cs typeface="Montserrat"/>
                <a:sym typeface="Montserrat"/>
              </a:rPr>
              <a:t> </a:t>
            </a:r>
            <a:r>
              <a:rPr lang="en-US" u="sng" dirty="0">
                <a:solidFill>
                  <a:srgbClr val="F46E1C"/>
                </a:solidFill>
                <a:latin typeface="Montserrat" panose="00000500000000000000" pitchFamily="2" charset="0"/>
                <a:ea typeface="Montserrat"/>
                <a:cs typeface="Montserrat"/>
                <a:sym typeface="Montserrat"/>
                <a:hlinkClick r:id="rId5">
                  <a:extLst>
                    <a:ext uri="{A12FA001-AC4F-418D-AE19-62706E023703}">
                      <ahyp:hlinkClr xmlns:ahyp="http://schemas.microsoft.com/office/drawing/2018/hyperlinkcolor" val="tx"/>
                    </a:ext>
                  </a:extLst>
                </a:hlinkClick>
              </a:rPr>
              <a:t>Training</a:t>
            </a:r>
            <a:endParaRPr lang="en-US" u="sng" dirty="0">
              <a:solidFill>
                <a:srgbClr val="F46E1C"/>
              </a:solidFill>
              <a:latin typeface="Montserrat" panose="00000500000000000000" pitchFamily="2" charset="0"/>
              <a:ea typeface="Montserrat"/>
              <a:cs typeface="Montserrat"/>
              <a:sym typeface="Montserrat"/>
            </a:endParaRPr>
          </a:p>
          <a:p>
            <a:pPr lvl="0" algn="l" rtl="0">
              <a:spcBef>
                <a:spcPts val="0"/>
              </a:spcBef>
              <a:spcAft>
                <a:spcPts val="0"/>
              </a:spcAft>
              <a:buClr>
                <a:srgbClr val="E35D0B"/>
              </a:buClr>
              <a:buSzPts val="2400"/>
              <a:buBlip>
                <a:blip r:embed="rId2"/>
              </a:buBlip>
            </a:pPr>
            <a:r>
              <a:rPr lang="en-US" u="sng" dirty="0">
                <a:solidFill>
                  <a:srgbClr val="F46E1C"/>
                </a:solidFill>
                <a:latin typeface="Montserrat" panose="00000500000000000000" pitchFamily="2" charset="0"/>
                <a:ea typeface="Montserrat"/>
                <a:cs typeface="Montserrat"/>
                <a:sym typeface="Montserrat"/>
                <a:hlinkClick r:id="rId6">
                  <a:extLst>
                    <a:ext uri="{A12FA001-AC4F-418D-AE19-62706E023703}">
                      <ahyp:hlinkClr xmlns:ahyp="http://schemas.microsoft.com/office/drawing/2018/hyperlinkcolor" val="tx"/>
                    </a:ext>
                  </a:extLst>
                </a:hlinkClick>
              </a:rPr>
              <a:t>ICAP Toolkit</a:t>
            </a:r>
            <a:endParaRPr dirty="0">
              <a:solidFill>
                <a:srgbClr val="F46E1C"/>
              </a:solidFill>
              <a:latin typeface="Montserrat" panose="00000500000000000000" pitchFamily="2" charset="0"/>
              <a:ea typeface="Montserrat"/>
              <a:cs typeface="Montserrat"/>
              <a:sym typeface="Montserrat"/>
            </a:endParaRPr>
          </a:p>
          <a:p>
            <a:pPr lvl="0" algn="l" rtl="0">
              <a:spcBef>
                <a:spcPts val="0"/>
              </a:spcBef>
              <a:spcAft>
                <a:spcPts val="0"/>
              </a:spcAft>
              <a:buClr>
                <a:srgbClr val="E35D0B"/>
              </a:buClr>
              <a:buSzPts val="2400"/>
              <a:buBlip>
                <a:blip r:embed="rId2"/>
              </a:buBlip>
            </a:pPr>
            <a:r>
              <a:rPr lang="en-US" u="sng" dirty="0">
                <a:solidFill>
                  <a:srgbClr val="F46E1C"/>
                </a:solidFill>
                <a:latin typeface="Montserrat" panose="00000500000000000000" pitchFamily="2" charset="0"/>
                <a:ea typeface="Montserrat"/>
                <a:cs typeface="Montserrat"/>
                <a:sym typeface="Montserrat"/>
                <a:hlinkClick r:id="rId7">
                  <a:extLst>
                    <a:ext uri="{A12FA001-AC4F-418D-AE19-62706E023703}">
                      <ahyp:hlinkClr xmlns:ahyp="http://schemas.microsoft.com/office/drawing/2018/hyperlinkcolor" val="tx"/>
                    </a:ext>
                  </a:extLst>
                </a:hlinkClick>
              </a:rPr>
              <a:t>Sign up</a:t>
            </a:r>
            <a:r>
              <a:rPr lang="en" b="0" dirty="0">
                <a:solidFill>
                  <a:schemeClr val="accent6"/>
                </a:solidFill>
                <a:latin typeface="Montserrat" panose="00000500000000000000" pitchFamily="2" charset="0"/>
                <a:ea typeface="Montserrat"/>
                <a:cs typeface="Montserrat"/>
                <a:sym typeface="Montserrat"/>
              </a:rPr>
              <a:t> for the ICAP Newsletter</a:t>
            </a:r>
            <a:endParaRPr lang="en" b="0" dirty="0">
              <a:solidFill>
                <a:srgbClr val="072B62"/>
              </a:solidFill>
              <a:latin typeface="Montserrat" panose="00000500000000000000" pitchFamily="2" charset="0"/>
              <a:ea typeface="Montserrat"/>
              <a:cs typeface="Montserrat"/>
              <a:sym typeface="Montserrat"/>
            </a:endParaRPr>
          </a:p>
          <a:p>
            <a:pPr lvl="1">
              <a:spcBef>
                <a:spcPts val="0"/>
              </a:spcBef>
              <a:buClr>
                <a:srgbClr val="E35D0B"/>
              </a:buClr>
              <a:buBlip>
                <a:blip r:embed="rId2"/>
              </a:buBlip>
            </a:pPr>
            <a:r>
              <a:rPr lang="en" b="0" dirty="0">
                <a:solidFill>
                  <a:schemeClr val="accent6"/>
                </a:solidFill>
                <a:latin typeface="Montserrat" panose="00000500000000000000" pitchFamily="2" charset="0"/>
                <a:ea typeface="Montserrat"/>
                <a:cs typeface="Montserrat"/>
                <a:sym typeface="Montserrat"/>
              </a:rPr>
              <a:t>select “College &amp; Career Readiness”</a:t>
            </a:r>
          </a:p>
          <a:p>
            <a:pPr>
              <a:spcBef>
                <a:spcPts val="0"/>
              </a:spcBef>
              <a:buClr>
                <a:srgbClr val="E35D0B"/>
              </a:buClr>
              <a:buBlip>
                <a:blip r:embed="rId2"/>
              </a:buBlip>
            </a:pPr>
            <a:r>
              <a:rPr lang="en-US" u="sng" dirty="0">
                <a:solidFill>
                  <a:srgbClr val="F46E1C"/>
                </a:solidFill>
                <a:effectLst/>
                <a:latin typeface="Montserrat" panose="00000500000000000000" pitchFamily="2" charset="0"/>
                <a:ea typeface="Times New Roman" panose="02020603050405020304" pitchFamily="18" charset="0"/>
                <a:hlinkClick r:id="rId8">
                  <a:extLst>
                    <a:ext uri="{A12FA001-AC4F-418D-AE19-62706E023703}">
                      <ahyp:hlinkClr xmlns:ahyp="http://schemas.microsoft.com/office/drawing/2018/hyperlinkcolor" val="tx"/>
                    </a:ext>
                  </a:extLst>
                </a:hlinkClick>
              </a:rPr>
              <a:t>ICAP Assessment Guide</a:t>
            </a:r>
            <a:endParaRPr lang="en-US" u="sng" dirty="0">
              <a:solidFill>
                <a:srgbClr val="F46E1C"/>
              </a:solidFill>
              <a:effectLst/>
              <a:latin typeface="Montserrat" panose="00000500000000000000" pitchFamily="2" charset="0"/>
              <a:ea typeface="Times New Roman" panose="02020603050405020304" pitchFamily="18" charset="0"/>
            </a:endParaRPr>
          </a:p>
          <a:p>
            <a:pPr>
              <a:spcBef>
                <a:spcPts val="0"/>
              </a:spcBef>
              <a:buClr>
                <a:srgbClr val="E35D0B"/>
              </a:buClr>
              <a:buBlip>
                <a:blip r:embed="rId2"/>
              </a:buBlip>
            </a:pPr>
            <a:r>
              <a:rPr lang="en-US" u="sng" dirty="0">
                <a:solidFill>
                  <a:srgbClr val="F46E1C"/>
                </a:solidFill>
                <a:latin typeface="Montserrat" panose="00000500000000000000" pitchFamily="2" charset="0"/>
                <a:ea typeface="Montserrat"/>
                <a:cs typeface="Montserrat"/>
                <a:sym typeface="Montserrat"/>
                <a:hlinkClick r:id="rId9">
                  <a:extLst>
                    <a:ext uri="{A12FA001-AC4F-418D-AE19-62706E023703}">
                      <ahyp:hlinkClr xmlns:ahyp="http://schemas.microsoft.com/office/drawing/2018/hyperlinkcolor" val="tx"/>
                    </a:ext>
                  </a:extLst>
                </a:hlinkClick>
              </a:rPr>
              <a:t>ICAP Documentation Guide</a:t>
            </a:r>
            <a:endParaRPr lang="en-US" u="sng" dirty="0">
              <a:solidFill>
                <a:srgbClr val="F46E1C"/>
              </a:solidFill>
              <a:latin typeface="Montserrat" panose="00000500000000000000" pitchFamily="2" charset="0"/>
              <a:ea typeface="Montserrat"/>
              <a:cs typeface="Montserrat"/>
              <a:sym typeface="Montserrat"/>
            </a:endParaRPr>
          </a:p>
          <a:p>
            <a:pPr>
              <a:spcBef>
                <a:spcPts val="0"/>
              </a:spcBef>
              <a:buClr>
                <a:srgbClr val="E35D0B"/>
              </a:buClr>
              <a:buBlip>
                <a:blip r:embed="rId2"/>
              </a:buBlip>
            </a:pPr>
            <a:r>
              <a:rPr lang="en-US" b="0" dirty="0">
                <a:solidFill>
                  <a:schemeClr val="bg2">
                    <a:lumMod val="50000"/>
                    <a:lumOff val="50000"/>
                  </a:schemeClr>
                </a:solidFill>
                <a:latin typeface="Montserrat" panose="00000500000000000000" pitchFamily="2" charset="0"/>
                <a:ea typeface="Montserrat"/>
                <a:cs typeface="Montserrat"/>
                <a:sym typeface="Montserrat"/>
              </a:rPr>
              <a:t>Enroll in the </a:t>
            </a:r>
            <a:r>
              <a:rPr lang="en-US" u="sng" dirty="0">
                <a:solidFill>
                  <a:srgbClr val="F46E1C"/>
                </a:solidFill>
                <a:latin typeface="Montserrat" panose="00000500000000000000" pitchFamily="2" charset="0"/>
                <a:ea typeface="Montserrat"/>
                <a:cs typeface="Montserrat"/>
                <a:sym typeface="Montserrat"/>
                <a:hlinkClick r:id="rId10">
                  <a:extLst>
                    <a:ext uri="{A12FA001-AC4F-418D-AE19-62706E023703}">
                      <ahyp:hlinkClr xmlns:ahyp="http://schemas.microsoft.com/office/drawing/2018/hyperlinkcolor" val="tx"/>
                    </a:ext>
                  </a:extLst>
                </a:hlinkClick>
              </a:rPr>
              <a:t>ICAP course </a:t>
            </a:r>
            <a:r>
              <a:rPr lang="en-US" b="0" dirty="0">
                <a:solidFill>
                  <a:schemeClr val="bg2">
                    <a:lumMod val="50000"/>
                    <a:lumOff val="50000"/>
                  </a:schemeClr>
                </a:solidFill>
                <a:latin typeface="Montserrat" panose="00000500000000000000" pitchFamily="2" charset="0"/>
                <a:ea typeface="Montserrat"/>
                <a:cs typeface="Montserrat"/>
                <a:sym typeface="Montserrat"/>
              </a:rPr>
              <a:t>on OSDE Connect</a:t>
            </a:r>
          </a:p>
        </p:txBody>
      </p:sp>
    </p:spTree>
    <p:extLst>
      <p:ext uri="{BB962C8B-B14F-4D97-AF65-F5344CB8AC3E}">
        <p14:creationId xmlns:p14="http://schemas.microsoft.com/office/powerpoint/2010/main" val="3202286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5" name="Google Shape;85;p12"/>
          <p:cNvSpPr txBox="1"/>
          <p:nvPr/>
        </p:nvSpPr>
        <p:spPr>
          <a:xfrm>
            <a:off x="5759413" y="3365824"/>
            <a:ext cx="2998694" cy="1246473"/>
          </a:xfrm>
          <a:prstGeom prst="rect">
            <a:avLst/>
          </a:prstGeom>
          <a:noFill/>
          <a:ln>
            <a:noFill/>
          </a:ln>
        </p:spPr>
        <p:txBody>
          <a:bodyPr spcFirstLastPara="1" wrap="square" lIns="68569" tIns="68569" rIns="68569" bIns="68569" anchor="t" anchorCtr="0">
            <a:spAutoFit/>
          </a:bodyPr>
          <a:lstStyle/>
          <a:p>
            <a:pPr algn="ctr">
              <a:buSzPts val="2400"/>
            </a:pPr>
            <a:r>
              <a:rPr lang="en-US" sz="1200" b="1">
                <a:solidFill>
                  <a:schemeClr val="bg2"/>
                </a:solidFill>
                <a:latin typeface="Montserrat"/>
                <a:ea typeface="Montserrat"/>
                <a:cs typeface="Montserrat"/>
                <a:sym typeface="Montserrat"/>
              </a:rPr>
              <a:t>Jennifer Peters, M.S.</a:t>
            </a:r>
            <a:endParaRPr sz="1200" b="1">
              <a:solidFill>
                <a:schemeClr val="bg2"/>
              </a:solidFill>
              <a:latin typeface="Montserrat"/>
              <a:ea typeface="Montserrat"/>
              <a:cs typeface="Montserrat"/>
              <a:sym typeface="Montserrat"/>
            </a:endParaRPr>
          </a:p>
          <a:p>
            <a:pPr algn="ctr">
              <a:buSzPts val="2400"/>
            </a:pPr>
            <a:r>
              <a:rPr lang="en-US" sz="1200" b="1">
                <a:solidFill>
                  <a:srgbClr val="F46E1C"/>
                </a:solidFill>
                <a:latin typeface="Montserrat"/>
                <a:ea typeface="Montserrat"/>
                <a:cs typeface="Montserrat"/>
                <a:sym typeface="Montserrat"/>
              </a:rPr>
              <a:t>College and Career Readiness Specialist</a:t>
            </a:r>
          </a:p>
          <a:p>
            <a:pPr algn="ctr">
              <a:buSzPts val="2400"/>
            </a:pPr>
            <a:r>
              <a:rPr lang="en-US" sz="1200" u="sng" err="1">
                <a:solidFill>
                  <a:srgbClr val="0066A6"/>
                </a:solidFill>
                <a:latin typeface="Montserrat"/>
                <a:ea typeface="Montserrat"/>
                <a:cs typeface="Montserrat"/>
                <a:sym typeface="Montserrat"/>
              </a:rPr>
              <a:t>j</a:t>
            </a:r>
            <a:r>
              <a:rPr lang="en-US" sz="1200" u="sng" err="1">
                <a:solidFill>
                  <a:srgbClr val="0066A6"/>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ennifer.peters</a:t>
            </a:r>
            <a:r>
              <a:rPr lang="en-US" sz="1200" u="sng">
                <a:solidFill>
                  <a:srgbClr val="0066A6"/>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 @sde.ok.gov</a:t>
            </a:r>
            <a:endParaRPr sz="1200"/>
          </a:p>
          <a:p>
            <a:pPr algn="ctr">
              <a:buSzPts val="2400"/>
            </a:pPr>
            <a:r>
              <a:rPr lang="en-US" sz="1200">
                <a:solidFill>
                  <a:schemeClr val="dk2"/>
                </a:solidFill>
                <a:highlight>
                  <a:srgbClr val="FFFFFF"/>
                </a:highlight>
                <a:latin typeface="Montserrat"/>
                <a:ea typeface="Montserrat"/>
                <a:cs typeface="Montserrat"/>
                <a:sym typeface="Montserrat"/>
              </a:rPr>
              <a:t>O: (405) 522-9998</a:t>
            </a:r>
          </a:p>
          <a:p>
            <a:pPr algn="ctr">
              <a:buSzPts val="2400"/>
            </a:pPr>
            <a:r>
              <a:rPr lang="en-US" sz="1200">
                <a:solidFill>
                  <a:schemeClr val="dk2"/>
                </a:solidFill>
                <a:highlight>
                  <a:srgbClr val="FFFFFF"/>
                </a:highlight>
                <a:latin typeface="Montserrat"/>
                <a:ea typeface="Montserrat"/>
                <a:cs typeface="Montserrat"/>
                <a:sym typeface="Montserrat"/>
              </a:rPr>
              <a:t>C: (405)416-3656</a:t>
            </a:r>
            <a:endParaRPr sz="1200">
              <a:latin typeface="Montserrat"/>
              <a:ea typeface="Montserrat"/>
              <a:cs typeface="Montserrat"/>
              <a:sym typeface="Montserrat"/>
            </a:endParaRPr>
          </a:p>
        </p:txBody>
      </p:sp>
      <p:sp>
        <p:nvSpPr>
          <p:cNvPr id="7" name="Google Shape;106;p15">
            <a:extLst>
              <a:ext uri="{FF2B5EF4-FFF2-40B4-BE49-F238E27FC236}">
                <a16:creationId xmlns:a16="http://schemas.microsoft.com/office/drawing/2014/main" id="{5A6DA927-A3DB-43CC-A197-CDE8665B1700}"/>
              </a:ext>
            </a:extLst>
          </p:cNvPr>
          <p:cNvSpPr/>
          <p:nvPr/>
        </p:nvSpPr>
        <p:spPr>
          <a:xfrm>
            <a:off x="5873900" y="583328"/>
            <a:ext cx="2546550" cy="2565450"/>
          </a:xfrm>
          <a:prstGeom prst="ellipse">
            <a:avLst/>
          </a:prstGeom>
          <a:solidFill>
            <a:schemeClr val="dk1"/>
          </a:solidFill>
          <a:ln w="9525" cap="flat" cmpd="sng">
            <a:solidFill>
              <a:schemeClr val="dk1"/>
            </a:solidFill>
            <a:prstDash val="solid"/>
            <a:round/>
            <a:headEnd type="none" w="sm" len="sm"/>
            <a:tailEnd type="none" w="sm" len="sm"/>
          </a:ln>
          <a:effectLst>
            <a:outerShdw blurRad="228600" algn="bl" rotWithShape="0">
              <a:srgbClr val="0066A6">
                <a:alpha val="50000"/>
              </a:srgbClr>
            </a:outerShdw>
          </a:effectLst>
        </p:spPr>
        <p:txBody>
          <a:bodyPr spcFirstLastPara="1" wrap="square" lIns="68569" tIns="68569" rIns="68569" bIns="68569" anchor="ctr" anchorCtr="0">
            <a:noAutofit/>
          </a:bodyPr>
          <a:lstStyle/>
          <a:p>
            <a:endParaRPr sz="1050"/>
          </a:p>
        </p:txBody>
      </p:sp>
      <p:sp>
        <p:nvSpPr>
          <p:cNvPr id="8" name="Title 2">
            <a:extLst>
              <a:ext uri="{FF2B5EF4-FFF2-40B4-BE49-F238E27FC236}">
                <a16:creationId xmlns:a16="http://schemas.microsoft.com/office/drawing/2014/main" id="{3D171F78-B599-4B39-9FF6-80B9287B618A}"/>
              </a:ext>
            </a:extLst>
          </p:cNvPr>
          <p:cNvSpPr>
            <a:spLocks noGrp="1"/>
          </p:cNvSpPr>
          <p:nvPr>
            <p:ph type="title"/>
          </p:nvPr>
        </p:nvSpPr>
        <p:spPr>
          <a:xfrm>
            <a:off x="403412" y="0"/>
            <a:ext cx="8111938" cy="994275"/>
          </a:xfrm>
        </p:spPr>
        <p:txBody>
          <a:bodyPr/>
          <a:lstStyle/>
          <a:p>
            <a:r>
              <a:rPr lang="en-US" dirty="0"/>
              <a:t>Question Cards</a:t>
            </a:r>
          </a:p>
        </p:txBody>
      </p:sp>
      <p:pic>
        <p:nvPicPr>
          <p:cNvPr id="10" name="Picture 9" descr="A person smiling for the camera&#10;&#10;Description automatically generated with low confidence">
            <a:extLst>
              <a:ext uri="{FF2B5EF4-FFF2-40B4-BE49-F238E27FC236}">
                <a16:creationId xmlns:a16="http://schemas.microsoft.com/office/drawing/2014/main" id="{9742DB26-A82C-4FEF-86C6-EC47A22584DC}"/>
              </a:ext>
            </a:extLst>
          </p:cNvPr>
          <p:cNvPicPr>
            <a:picLocks noChangeAspect="1"/>
          </p:cNvPicPr>
          <p:nvPr/>
        </p:nvPicPr>
        <p:blipFill>
          <a:blip r:embed="rId4"/>
          <a:stretch>
            <a:fillRect/>
          </a:stretch>
        </p:blipFill>
        <p:spPr>
          <a:xfrm>
            <a:off x="5988706" y="704040"/>
            <a:ext cx="2331720" cy="2331720"/>
          </a:xfrm>
          <a:prstGeom prst="flowChartConnector">
            <a:avLst/>
          </a:prstGeom>
        </p:spPr>
      </p:pic>
      <p:grpSp>
        <p:nvGrpSpPr>
          <p:cNvPr id="12" name="Group 11">
            <a:extLst>
              <a:ext uri="{FF2B5EF4-FFF2-40B4-BE49-F238E27FC236}">
                <a16:creationId xmlns:a16="http://schemas.microsoft.com/office/drawing/2014/main" id="{B3DFB173-9E59-4CB6-B70E-B81E2621099D}"/>
              </a:ext>
            </a:extLst>
          </p:cNvPr>
          <p:cNvGrpSpPr/>
          <p:nvPr/>
        </p:nvGrpSpPr>
        <p:grpSpPr>
          <a:xfrm>
            <a:off x="1110672" y="2207741"/>
            <a:ext cx="2497501" cy="2466197"/>
            <a:chOff x="662731" y="1182848"/>
            <a:chExt cx="2011680" cy="2011680"/>
          </a:xfrm>
        </p:grpSpPr>
        <p:pic>
          <p:nvPicPr>
            <p:cNvPr id="9" name="Picture 8" descr="Qr code&#10;&#10;Description automatically generated">
              <a:extLst>
                <a:ext uri="{FF2B5EF4-FFF2-40B4-BE49-F238E27FC236}">
                  <a16:creationId xmlns:a16="http://schemas.microsoft.com/office/drawing/2014/main" id="{25739193-03CB-447A-8260-9C9F592042CF}"/>
                </a:ext>
              </a:extLst>
            </p:cNvPr>
            <p:cNvPicPr>
              <a:picLocks noChangeAspect="1"/>
            </p:cNvPicPr>
            <p:nvPr/>
          </p:nvPicPr>
          <p:blipFill>
            <a:blip r:embed="rId5"/>
            <a:stretch>
              <a:fillRect/>
            </a:stretch>
          </p:blipFill>
          <p:spPr>
            <a:xfrm>
              <a:off x="963323" y="1307228"/>
              <a:ext cx="1428949" cy="1438476"/>
            </a:xfrm>
            <a:prstGeom prst="rect">
              <a:avLst/>
            </a:prstGeom>
          </p:spPr>
        </p:pic>
        <p:sp>
          <p:nvSpPr>
            <p:cNvPr id="11" name="Rectangle: Rounded Corners 10">
              <a:extLst>
                <a:ext uri="{FF2B5EF4-FFF2-40B4-BE49-F238E27FC236}">
                  <a16:creationId xmlns:a16="http://schemas.microsoft.com/office/drawing/2014/main" id="{C3B9A741-6216-4F5C-A494-DBC222E40BCC}"/>
                </a:ext>
              </a:extLst>
            </p:cNvPr>
            <p:cNvSpPr/>
            <p:nvPr/>
          </p:nvSpPr>
          <p:spPr>
            <a:xfrm>
              <a:off x="662731" y="1182848"/>
              <a:ext cx="2011680" cy="2011680"/>
            </a:xfrm>
            <a:prstGeom prst="roundRect">
              <a:avLst/>
            </a:prstGeom>
            <a:noFill/>
            <a:ln w="76200">
              <a:solidFill>
                <a:srgbClr val="F46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4" name="Google Shape;85;p12">
              <a:extLst>
                <a:ext uri="{FF2B5EF4-FFF2-40B4-BE49-F238E27FC236}">
                  <a16:creationId xmlns:a16="http://schemas.microsoft.com/office/drawing/2014/main" id="{34EDD212-6E21-4276-B842-76EED0C5880E}"/>
                </a:ext>
              </a:extLst>
            </p:cNvPr>
            <p:cNvSpPr txBox="1"/>
            <p:nvPr/>
          </p:nvSpPr>
          <p:spPr>
            <a:xfrm>
              <a:off x="702253" y="2689410"/>
              <a:ext cx="1937857" cy="338904"/>
            </a:xfrm>
            <a:prstGeom prst="rect">
              <a:avLst/>
            </a:prstGeom>
            <a:noFill/>
            <a:ln>
              <a:noFill/>
            </a:ln>
          </p:spPr>
          <p:txBody>
            <a:bodyPr spcFirstLastPara="1" wrap="square" lIns="68569" tIns="68569" rIns="68569" bIns="68569" anchor="t" anchorCtr="0">
              <a:spAutoFit/>
            </a:bodyPr>
            <a:lstStyle/>
            <a:p>
              <a:pPr algn="ctr">
                <a:buSzPts val="2400"/>
              </a:pPr>
              <a:r>
                <a:rPr lang="en-US" sz="1800" b="1" dirty="0">
                  <a:solidFill>
                    <a:schemeClr val="bg2"/>
                  </a:solidFill>
                  <a:latin typeface="Montserrat"/>
                  <a:ea typeface="Montserrat"/>
                  <a:cs typeface="Montserrat"/>
                  <a:sym typeface="Montserrat"/>
                </a:rPr>
                <a:t>Let’s Connect!</a:t>
              </a:r>
              <a:endParaRPr sz="1800" b="1" dirty="0">
                <a:latin typeface="Montserrat"/>
                <a:ea typeface="Montserrat"/>
                <a:cs typeface="Montserrat"/>
                <a:sym typeface="Montserrat"/>
              </a:endParaRPr>
            </a:p>
          </p:txBody>
        </p:sp>
      </p:grpSp>
    </p:spTree>
    <p:extLst>
      <p:ext uri="{BB962C8B-B14F-4D97-AF65-F5344CB8AC3E}">
        <p14:creationId xmlns:p14="http://schemas.microsoft.com/office/powerpoint/2010/main" val="166279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275750" y="1282304"/>
            <a:ext cx="4108800" cy="2054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latin typeface="Montserrat Black" panose="00000A00000000000000" pitchFamily="2" charset="0"/>
              </a:rPr>
              <a:t>ICAP</a:t>
            </a:r>
            <a:endParaRPr>
              <a:latin typeface="Montserrat Black" panose="00000A00000000000000" pitchFamily="2" charset="0"/>
            </a:endParaRPr>
          </a:p>
        </p:txBody>
      </p:sp>
      <p:sp>
        <p:nvSpPr>
          <p:cNvPr id="146" name="Google Shape;146;p24"/>
          <p:cNvSpPr txBox="1">
            <a:spLocks noGrp="1"/>
          </p:cNvSpPr>
          <p:nvPr>
            <p:ph type="body" idx="1"/>
          </p:nvPr>
        </p:nvSpPr>
        <p:spPr>
          <a:xfrm>
            <a:off x="275750" y="3508375"/>
            <a:ext cx="8592600" cy="10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latin typeface="Montserrat" panose="00000500000000000000" pitchFamily="2" charset="0"/>
              </a:rPr>
              <a:t>Question Cards</a:t>
            </a:r>
            <a:endParaRPr>
              <a:latin typeface="Montserrat" panose="00000500000000000000" pitchFamily="2" charset="0"/>
            </a:endParaRPr>
          </a:p>
        </p:txBody>
      </p:sp>
      <p:sp>
        <p:nvSpPr>
          <p:cNvPr id="2" name="Rectangle 1">
            <a:extLst>
              <a:ext uri="{FF2B5EF4-FFF2-40B4-BE49-F238E27FC236}">
                <a16:creationId xmlns:a16="http://schemas.microsoft.com/office/drawing/2014/main" id="{97B7DFF9-09BB-4D7A-AF7D-FB11AF57C4F0}"/>
              </a:ext>
            </a:extLst>
          </p:cNvPr>
          <p:cNvSpPr/>
          <p:nvPr/>
        </p:nvSpPr>
        <p:spPr>
          <a:xfrm>
            <a:off x="242047" y="4746812"/>
            <a:ext cx="302559" cy="329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807F-883E-4544-B817-21D45362447E}"/>
              </a:ext>
            </a:extLst>
          </p:cNvPr>
          <p:cNvSpPr>
            <a:spLocks noGrp="1"/>
          </p:cNvSpPr>
          <p:nvPr>
            <p:ph type="title"/>
          </p:nvPr>
        </p:nvSpPr>
        <p:spPr>
          <a:xfrm>
            <a:off x="389965" y="0"/>
            <a:ext cx="8125385" cy="994275"/>
          </a:xfrm>
        </p:spPr>
        <p:txBody>
          <a:bodyPr/>
          <a:lstStyle/>
          <a:p>
            <a:r>
              <a:rPr lang="en-US" sz="3200"/>
              <a:t>Question Cards</a:t>
            </a:r>
            <a:endParaRPr lang="en-US"/>
          </a:p>
        </p:txBody>
      </p:sp>
      <p:sp>
        <p:nvSpPr>
          <p:cNvPr id="4" name="Google Shape;161;p26">
            <a:extLst>
              <a:ext uri="{FF2B5EF4-FFF2-40B4-BE49-F238E27FC236}">
                <a16:creationId xmlns:a16="http://schemas.microsoft.com/office/drawing/2014/main" id="{AFAD039A-6C7E-4A05-AAB6-46033A95CAE7}"/>
              </a:ext>
            </a:extLst>
          </p:cNvPr>
          <p:cNvSpPr txBox="1">
            <a:spLocks noGrp="1"/>
          </p:cNvSpPr>
          <p:nvPr>
            <p:ph type="body" idx="1"/>
          </p:nvPr>
        </p:nvSpPr>
        <p:spPr>
          <a:xfrm>
            <a:off x="417875" y="1374425"/>
            <a:ext cx="8047500" cy="3263400"/>
          </a:xfrm>
          <a:prstGeom prst="rect">
            <a:avLst/>
          </a:prstGeom>
        </p:spPr>
        <p:txBody>
          <a:bodyPr spcFirstLastPara="1" wrap="square" lIns="68575" tIns="34275" rIns="68575" bIns="34275" anchor="t" anchorCtr="0">
            <a:noAutofit/>
          </a:bodyPr>
          <a:lstStyle/>
          <a:p>
            <a:pPr marL="476250" lvl="0" indent="-457200" algn="l" rtl="0">
              <a:spcBef>
                <a:spcPts val="900"/>
              </a:spcBef>
              <a:spcAft>
                <a:spcPts val="0"/>
              </a:spcAft>
              <a:buClr>
                <a:schemeClr val="accent3"/>
              </a:buClr>
              <a:buSzPts val="3300"/>
              <a:buBlip>
                <a:blip r:embed="rId2"/>
              </a:buBlip>
            </a:pPr>
            <a:r>
              <a:rPr lang="en-US" sz="3100" b="0" dirty="0">
                <a:solidFill>
                  <a:schemeClr val="accent6"/>
                </a:solidFill>
                <a:latin typeface="Montserrat"/>
                <a:ea typeface="Montserrat"/>
                <a:cs typeface="Montserrat"/>
                <a:sym typeface="Montserrat"/>
              </a:rPr>
              <a:t>Fill out a card if you have a question during the session</a:t>
            </a:r>
          </a:p>
          <a:p>
            <a:pPr marL="476250" lvl="0" indent="-457200" algn="l" rtl="0">
              <a:spcBef>
                <a:spcPts val="900"/>
              </a:spcBef>
              <a:spcAft>
                <a:spcPts val="0"/>
              </a:spcAft>
              <a:buClr>
                <a:schemeClr val="accent3"/>
              </a:buClr>
              <a:buSzPts val="3300"/>
              <a:buBlip>
                <a:blip r:embed="rId2"/>
              </a:buBlip>
            </a:pPr>
            <a:r>
              <a:rPr lang="en-US" sz="3100" b="0" dirty="0">
                <a:solidFill>
                  <a:schemeClr val="accent6"/>
                </a:solidFill>
                <a:latin typeface="Montserrat"/>
                <a:ea typeface="Montserrat"/>
                <a:cs typeface="Montserrat"/>
                <a:sym typeface="Montserrat"/>
              </a:rPr>
              <a:t>I’ll answer as many as possible at the end of today’s presentation</a:t>
            </a:r>
          </a:p>
          <a:p>
            <a:pPr marL="476250" lvl="0" indent="-457200" algn="l" rtl="0">
              <a:spcBef>
                <a:spcPts val="900"/>
              </a:spcBef>
              <a:spcAft>
                <a:spcPts val="0"/>
              </a:spcAft>
              <a:buClr>
                <a:schemeClr val="accent3"/>
              </a:buClr>
              <a:buSzPts val="3300"/>
              <a:buBlip>
                <a:blip r:embed="rId2"/>
              </a:buBlip>
            </a:pPr>
            <a:r>
              <a:rPr lang="en-US" sz="3100" b="0" dirty="0">
                <a:solidFill>
                  <a:schemeClr val="accent6"/>
                </a:solidFill>
                <a:latin typeface="Montserrat"/>
                <a:ea typeface="Montserrat"/>
                <a:cs typeface="Montserrat"/>
                <a:sym typeface="Montserrat"/>
              </a:rPr>
              <a:t>Any we don’t have time for will be addressed one-on-one within the next week or so</a:t>
            </a:r>
            <a:endParaRPr sz="3100" b="0" dirty="0">
              <a:solidFill>
                <a:schemeClr val="accent6"/>
              </a:solidFill>
              <a:latin typeface="Montserrat"/>
              <a:ea typeface="Montserrat"/>
              <a:cs typeface="Montserrat"/>
              <a:sym typeface="Montserrat"/>
            </a:endParaRPr>
          </a:p>
        </p:txBody>
      </p:sp>
    </p:spTree>
    <p:extLst>
      <p:ext uri="{BB962C8B-B14F-4D97-AF65-F5344CB8AC3E}">
        <p14:creationId xmlns:p14="http://schemas.microsoft.com/office/powerpoint/2010/main" val="239888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275750" y="1282304"/>
            <a:ext cx="4108800" cy="2054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latin typeface="Montserrat Black" panose="00000A00000000000000" pitchFamily="2" charset="0"/>
              </a:rPr>
              <a:t>ICAP</a:t>
            </a:r>
            <a:endParaRPr>
              <a:latin typeface="Montserrat Black" panose="00000A00000000000000" pitchFamily="2" charset="0"/>
            </a:endParaRPr>
          </a:p>
        </p:txBody>
      </p:sp>
      <p:sp>
        <p:nvSpPr>
          <p:cNvPr id="146" name="Google Shape;146;p24"/>
          <p:cNvSpPr txBox="1">
            <a:spLocks noGrp="1"/>
          </p:cNvSpPr>
          <p:nvPr>
            <p:ph type="body" idx="1"/>
          </p:nvPr>
        </p:nvSpPr>
        <p:spPr>
          <a:xfrm>
            <a:off x="275750" y="3508375"/>
            <a:ext cx="8592600" cy="10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latin typeface="Montserrat" panose="00000500000000000000" pitchFamily="2" charset="0"/>
              </a:rPr>
              <a:t>ICAP Overview</a:t>
            </a:r>
            <a:endParaRPr>
              <a:latin typeface="Montserrat" panose="00000500000000000000" pitchFamily="2" charset="0"/>
            </a:endParaRPr>
          </a:p>
        </p:txBody>
      </p:sp>
      <p:sp>
        <p:nvSpPr>
          <p:cNvPr id="2" name="Rectangle 1">
            <a:extLst>
              <a:ext uri="{FF2B5EF4-FFF2-40B4-BE49-F238E27FC236}">
                <a16:creationId xmlns:a16="http://schemas.microsoft.com/office/drawing/2014/main" id="{97B7DFF9-09BB-4D7A-AF7D-FB11AF57C4F0}"/>
              </a:ext>
            </a:extLst>
          </p:cNvPr>
          <p:cNvSpPr/>
          <p:nvPr/>
        </p:nvSpPr>
        <p:spPr>
          <a:xfrm>
            <a:off x="242047" y="4746812"/>
            <a:ext cx="302559" cy="329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62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807F-883E-4544-B817-21D45362447E}"/>
              </a:ext>
            </a:extLst>
          </p:cNvPr>
          <p:cNvSpPr>
            <a:spLocks noGrp="1"/>
          </p:cNvSpPr>
          <p:nvPr>
            <p:ph type="title"/>
          </p:nvPr>
        </p:nvSpPr>
        <p:spPr>
          <a:xfrm>
            <a:off x="389965" y="0"/>
            <a:ext cx="8438029" cy="994275"/>
          </a:xfrm>
        </p:spPr>
        <p:txBody>
          <a:bodyPr>
            <a:normAutofit/>
          </a:bodyPr>
          <a:lstStyle/>
          <a:p>
            <a:r>
              <a:rPr lang="en-US"/>
              <a:t>College and Career Readiness Services</a:t>
            </a:r>
          </a:p>
        </p:txBody>
      </p:sp>
      <p:sp>
        <p:nvSpPr>
          <p:cNvPr id="4" name="Google Shape;161;p26">
            <a:extLst>
              <a:ext uri="{FF2B5EF4-FFF2-40B4-BE49-F238E27FC236}">
                <a16:creationId xmlns:a16="http://schemas.microsoft.com/office/drawing/2014/main" id="{AFAD039A-6C7E-4A05-AAB6-46033A95CAE7}"/>
              </a:ext>
            </a:extLst>
          </p:cNvPr>
          <p:cNvSpPr txBox="1">
            <a:spLocks noGrp="1"/>
          </p:cNvSpPr>
          <p:nvPr>
            <p:ph type="body" idx="1"/>
          </p:nvPr>
        </p:nvSpPr>
        <p:spPr>
          <a:xfrm>
            <a:off x="417875" y="1374425"/>
            <a:ext cx="8047500" cy="3263400"/>
          </a:xfrm>
          <a:prstGeom prst="rect">
            <a:avLst/>
          </a:prstGeom>
        </p:spPr>
        <p:txBody>
          <a:bodyPr spcFirstLastPara="1" wrap="square" lIns="68575" tIns="34275" rIns="68575" bIns="34275" anchor="t" anchorCtr="0">
            <a:noAutofit/>
          </a:bodyPr>
          <a:lstStyle/>
          <a:p>
            <a:pPr marL="476250" lvl="0" indent="-457200" algn="l" rtl="0">
              <a:spcBef>
                <a:spcPts val="900"/>
              </a:spcBef>
              <a:spcAft>
                <a:spcPts val="0"/>
              </a:spcAft>
              <a:buClr>
                <a:schemeClr val="accent3"/>
              </a:buClr>
              <a:buSzPts val="3300"/>
              <a:buBlip>
                <a:blip r:embed="rId2"/>
              </a:buBlip>
            </a:pPr>
            <a:r>
              <a:rPr lang="en" sz="3300" b="0">
                <a:solidFill>
                  <a:schemeClr val="accent6"/>
                </a:solidFill>
                <a:latin typeface="Montserrat"/>
                <a:ea typeface="Montserrat"/>
                <a:cs typeface="Montserrat"/>
                <a:sym typeface="Montserrat"/>
              </a:rPr>
              <a:t>College and Career Counseling </a:t>
            </a:r>
            <a:endParaRPr sz="3300" b="0">
              <a:solidFill>
                <a:schemeClr val="accent6"/>
              </a:solidFill>
              <a:latin typeface="Montserrat"/>
              <a:ea typeface="Montserrat"/>
              <a:cs typeface="Montserrat"/>
              <a:sym typeface="Montserrat"/>
            </a:endParaRPr>
          </a:p>
          <a:p>
            <a:pPr marL="476250" lvl="0" indent="-457200" algn="l" rtl="0">
              <a:spcBef>
                <a:spcPts val="0"/>
              </a:spcBef>
              <a:spcAft>
                <a:spcPts val="0"/>
              </a:spcAft>
              <a:buClr>
                <a:schemeClr val="accent3"/>
              </a:buClr>
              <a:buSzPts val="3300"/>
              <a:buBlip>
                <a:blip r:embed="rId2"/>
              </a:buBlip>
            </a:pPr>
            <a:r>
              <a:rPr lang="en" sz="3300" b="0">
                <a:solidFill>
                  <a:schemeClr val="accent6"/>
                </a:solidFill>
                <a:latin typeface="Montserrat"/>
                <a:ea typeface="Montserrat"/>
                <a:cs typeface="Montserrat"/>
                <a:sym typeface="Montserrat"/>
              </a:rPr>
              <a:t>Academic Counseling </a:t>
            </a:r>
            <a:endParaRPr sz="3300" b="0">
              <a:solidFill>
                <a:schemeClr val="accent6"/>
              </a:solidFill>
              <a:latin typeface="Montserrat"/>
              <a:ea typeface="Montserrat"/>
              <a:cs typeface="Montserrat"/>
              <a:sym typeface="Montserrat"/>
            </a:endParaRPr>
          </a:p>
          <a:p>
            <a:pPr marL="476250" lvl="0" indent="-457200" algn="l" rtl="0">
              <a:spcBef>
                <a:spcPts val="0"/>
              </a:spcBef>
              <a:spcAft>
                <a:spcPts val="0"/>
              </a:spcAft>
              <a:buClr>
                <a:schemeClr val="accent3"/>
              </a:buClr>
              <a:buSzPts val="3300"/>
              <a:buBlip>
                <a:blip r:embed="rId2"/>
              </a:buBlip>
            </a:pPr>
            <a:r>
              <a:rPr lang="en" sz="3300" b="0">
                <a:solidFill>
                  <a:schemeClr val="accent6"/>
                </a:solidFill>
                <a:latin typeface="Montserrat"/>
                <a:ea typeface="Montserrat"/>
                <a:cs typeface="Montserrat"/>
                <a:sym typeface="Montserrat"/>
              </a:rPr>
              <a:t>Work - Based Learning Planning </a:t>
            </a:r>
            <a:endParaRPr sz="3300" b="0">
              <a:solidFill>
                <a:schemeClr val="accent6"/>
              </a:solidFill>
              <a:latin typeface="Montserrat"/>
              <a:ea typeface="Montserrat"/>
              <a:cs typeface="Montserrat"/>
              <a:sym typeface="Montserrat"/>
            </a:endParaRPr>
          </a:p>
          <a:p>
            <a:pPr marL="476250" lvl="0" indent="-457200" algn="l" rtl="0">
              <a:spcBef>
                <a:spcPts val="0"/>
              </a:spcBef>
              <a:spcAft>
                <a:spcPts val="0"/>
              </a:spcAft>
              <a:buClr>
                <a:schemeClr val="accent3"/>
              </a:buClr>
              <a:buSzPts val="3300"/>
              <a:buBlip>
                <a:blip r:embed="rId2"/>
              </a:buBlip>
            </a:pPr>
            <a:r>
              <a:rPr lang="en" sz="3300" b="0">
                <a:solidFill>
                  <a:schemeClr val="accent6"/>
                </a:solidFill>
                <a:latin typeface="Montserrat"/>
                <a:ea typeface="Montserrat"/>
                <a:cs typeface="Montserrat"/>
                <a:sym typeface="Montserrat"/>
              </a:rPr>
              <a:t>Data Strategy </a:t>
            </a:r>
            <a:endParaRPr sz="3300" b="0">
              <a:solidFill>
                <a:schemeClr val="accent6"/>
              </a:solidFill>
              <a:latin typeface="Montserrat"/>
              <a:ea typeface="Montserrat"/>
              <a:cs typeface="Montserrat"/>
              <a:sym typeface="Montserrat"/>
            </a:endParaRPr>
          </a:p>
        </p:txBody>
      </p:sp>
    </p:spTree>
    <p:extLst>
      <p:ext uri="{BB962C8B-B14F-4D97-AF65-F5344CB8AC3E}">
        <p14:creationId xmlns:p14="http://schemas.microsoft.com/office/powerpoint/2010/main" val="283111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396688" y="70744"/>
            <a:ext cx="8619565" cy="707625"/>
          </a:xfrm>
          <a:prstGeom prst="rect">
            <a:avLst/>
          </a:prstGeom>
          <a:noFill/>
          <a:ln>
            <a:noFill/>
          </a:ln>
        </p:spPr>
        <p:txBody>
          <a:bodyPr spcFirstLastPara="1" wrap="square" lIns="68569" tIns="34275" rIns="68569" bIns="34275" anchor="ctr" anchorCtr="0">
            <a:noAutofit/>
          </a:bodyPr>
          <a:lstStyle/>
          <a:p>
            <a:pPr>
              <a:buSzPts val="1800"/>
            </a:pPr>
            <a:r>
              <a:rPr lang="en-US" sz="2850"/>
              <a:t>College and Career Ready (CCR) Graduates</a:t>
            </a:r>
            <a:endParaRPr sz="2850"/>
          </a:p>
        </p:txBody>
      </p:sp>
      <p:sp>
        <p:nvSpPr>
          <p:cNvPr id="132" name="Google Shape;132;p18"/>
          <p:cNvSpPr txBox="1">
            <a:spLocks noGrp="1"/>
          </p:cNvSpPr>
          <p:nvPr>
            <p:ph type="body" idx="1"/>
          </p:nvPr>
        </p:nvSpPr>
        <p:spPr>
          <a:xfrm>
            <a:off x="220650" y="1268119"/>
            <a:ext cx="5055075" cy="3263400"/>
          </a:xfrm>
          <a:prstGeom prst="rect">
            <a:avLst/>
          </a:prstGeom>
          <a:noFill/>
          <a:ln w="19050" cap="flat" cmpd="sng">
            <a:solidFill>
              <a:schemeClr val="accent1"/>
            </a:solidFill>
            <a:prstDash val="solid"/>
            <a:round/>
            <a:headEnd type="none" w="sm" len="sm"/>
            <a:tailEnd type="none" w="sm" len="sm"/>
          </a:ln>
        </p:spPr>
        <p:txBody>
          <a:bodyPr spcFirstLastPara="1" wrap="square" lIns="68569" tIns="34275" rIns="68569" bIns="34275" anchor="t" anchorCtr="0">
            <a:normAutofit fontScale="92500" lnSpcReduction="10000"/>
          </a:bodyPr>
          <a:lstStyle/>
          <a:p>
            <a:pPr marL="47983" indent="0">
              <a:lnSpc>
                <a:spcPct val="115000"/>
              </a:lnSpc>
              <a:spcBef>
                <a:spcPts val="0"/>
              </a:spcBef>
              <a:buClr>
                <a:srgbClr val="242424"/>
              </a:buClr>
              <a:buSzPct val="100000"/>
              <a:buNone/>
            </a:pPr>
            <a:r>
              <a:rPr lang="en-US" sz="2288" b="0" dirty="0">
                <a:solidFill>
                  <a:schemeClr val="accent6"/>
                </a:solidFill>
                <a:highlight>
                  <a:srgbClr val="FFFFFF"/>
                </a:highlight>
                <a:latin typeface="+mj-lt"/>
              </a:rPr>
              <a:t>possess the </a:t>
            </a:r>
            <a:r>
              <a:rPr lang="en-US" sz="2288" dirty="0">
                <a:solidFill>
                  <a:srgbClr val="F46E1C"/>
                </a:solidFill>
                <a:highlight>
                  <a:srgbClr val="FFFFFF"/>
                </a:highlight>
                <a:latin typeface="+mj-lt"/>
              </a:rPr>
              <a:t>knowledge and skills needed to </a:t>
            </a:r>
            <a:r>
              <a:rPr lang="en-US" sz="2288" b="0" dirty="0">
                <a:solidFill>
                  <a:schemeClr val="accent6"/>
                </a:solidFill>
                <a:highlight>
                  <a:srgbClr val="FFFFFF"/>
                </a:highlight>
                <a:latin typeface="+mj-lt"/>
              </a:rPr>
              <a:t>enroll and </a:t>
            </a:r>
            <a:r>
              <a:rPr lang="en-US" sz="2288" dirty="0">
                <a:solidFill>
                  <a:srgbClr val="F46E1C"/>
                </a:solidFill>
                <a:highlight>
                  <a:srgbClr val="FFFFFF"/>
                </a:highlight>
                <a:latin typeface="+mj-lt"/>
              </a:rPr>
              <a:t>succeed</a:t>
            </a:r>
            <a:r>
              <a:rPr lang="en-US" sz="2288" dirty="0">
                <a:solidFill>
                  <a:schemeClr val="accent3"/>
                </a:solidFill>
                <a:highlight>
                  <a:srgbClr val="FFFFFF"/>
                </a:highlight>
                <a:latin typeface="+mj-lt"/>
              </a:rPr>
              <a:t> </a:t>
            </a:r>
            <a:r>
              <a:rPr lang="en-US" sz="2288" b="0" dirty="0">
                <a:solidFill>
                  <a:schemeClr val="accent6"/>
                </a:solidFill>
                <a:highlight>
                  <a:srgbClr val="FFFFFF"/>
                </a:highlight>
                <a:latin typeface="+mj-lt"/>
              </a:rPr>
              <a:t>in a post-secondary program without the need for remediation and </a:t>
            </a:r>
            <a:endParaRPr sz="2288" b="0" dirty="0">
              <a:solidFill>
                <a:schemeClr val="accent6"/>
              </a:solidFill>
              <a:highlight>
                <a:srgbClr val="FFFFFF"/>
              </a:highlight>
              <a:latin typeface="+mj-lt"/>
            </a:endParaRPr>
          </a:p>
          <a:p>
            <a:pPr marL="47983" indent="0">
              <a:lnSpc>
                <a:spcPct val="115000"/>
              </a:lnSpc>
              <a:spcBef>
                <a:spcPts val="0"/>
              </a:spcBef>
              <a:buClr>
                <a:srgbClr val="242424"/>
              </a:buClr>
              <a:buSzPct val="100000"/>
              <a:buNone/>
            </a:pPr>
            <a:r>
              <a:rPr lang="en-US" sz="2288" b="0" dirty="0">
                <a:solidFill>
                  <a:schemeClr val="accent6"/>
                </a:solidFill>
                <a:highlight>
                  <a:srgbClr val="FFFFFF"/>
                </a:highlight>
                <a:latin typeface="+mj-lt"/>
              </a:rPr>
              <a:t>have the </a:t>
            </a:r>
            <a:r>
              <a:rPr lang="en-US" sz="2288" dirty="0">
                <a:solidFill>
                  <a:srgbClr val="F46E1C"/>
                </a:solidFill>
                <a:highlight>
                  <a:srgbClr val="FFFFFF"/>
                </a:highlight>
                <a:latin typeface="+mj-lt"/>
              </a:rPr>
              <a:t>ability to apply core academic skills </a:t>
            </a:r>
            <a:r>
              <a:rPr lang="en-US" sz="2288" b="0" dirty="0">
                <a:solidFill>
                  <a:schemeClr val="accent6"/>
                </a:solidFill>
                <a:highlight>
                  <a:srgbClr val="FFFFFF"/>
                </a:highlight>
                <a:latin typeface="+mj-lt"/>
              </a:rPr>
              <a:t>to real-world situations through collaboration with peers in problem-solving, and </a:t>
            </a:r>
            <a:r>
              <a:rPr lang="en-US" sz="2288" dirty="0">
                <a:solidFill>
                  <a:srgbClr val="F46E1C"/>
                </a:solidFill>
                <a:highlight>
                  <a:srgbClr val="FFFFFF"/>
                </a:highlight>
                <a:latin typeface="+mj-lt"/>
              </a:rPr>
              <a:t>life-long career development</a:t>
            </a:r>
            <a:r>
              <a:rPr lang="en-US" sz="2288" b="0" dirty="0">
                <a:solidFill>
                  <a:schemeClr val="accent6"/>
                </a:solidFill>
                <a:highlight>
                  <a:srgbClr val="FFFFFF"/>
                </a:highlight>
                <a:latin typeface="+mj-lt"/>
              </a:rPr>
              <a:t>.</a:t>
            </a:r>
            <a:endParaRPr b="0" dirty="0">
              <a:solidFill>
                <a:schemeClr val="accent6"/>
              </a:solidFill>
              <a:latin typeface="+mj-lt"/>
            </a:endParaRPr>
          </a:p>
        </p:txBody>
      </p:sp>
      <p:pic>
        <p:nvPicPr>
          <p:cNvPr id="133" name="Google Shape;133;p18"/>
          <p:cNvPicPr preferRelativeResize="0"/>
          <p:nvPr/>
        </p:nvPicPr>
        <p:blipFill rotWithShape="1">
          <a:blip r:embed="rId3">
            <a:alphaModFix/>
          </a:blip>
          <a:srcRect/>
          <a:stretch/>
        </p:blipFill>
        <p:spPr>
          <a:xfrm>
            <a:off x="5396550" y="1437375"/>
            <a:ext cx="3518850" cy="245393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2675</Words>
  <Application>Microsoft Office PowerPoint</Application>
  <PresentationFormat>On-screen Show (16:9)</PresentationFormat>
  <Paragraphs>261</Paragraphs>
  <Slides>46</Slides>
  <Notes>31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Montserrat</vt:lpstr>
      <vt:lpstr>Montserrat SemiBold</vt:lpstr>
      <vt:lpstr>Calibri</vt:lpstr>
      <vt:lpstr>Arial</vt:lpstr>
      <vt:lpstr>Montserrat Black</vt:lpstr>
      <vt:lpstr>Office Theme</vt:lpstr>
      <vt:lpstr>ICAP Overview </vt:lpstr>
      <vt:lpstr>Jennifer Peters</vt:lpstr>
      <vt:lpstr>Marissa Lightsey</vt:lpstr>
      <vt:lpstr>Agenda</vt:lpstr>
      <vt:lpstr>ICAP</vt:lpstr>
      <vt:lpstr>Question Cards</vt:lpstr>
      <vt:lpstr>ICAP</vt:lpstr>
      <vt:lpstr>College and Career Readiness Services</vt:lpstr>
      <vt:lpstr>College and Career Ready (CCR) Graduates</vt:lpstr>
      <vt:lpstr>CCR Success Indicators</vt:lpstr>
      <vt:lpstr>Individual Career Academic Planning</vt:lpstr>
      <vt:lpstr>Why is ICAP Valuable?</vt:lpstr>
      <vt:lpstr>PowerPoint Presentation</vt:lpstr>
      <vt:lpstr>ICAP</vt:lpstr>
      <vt:lpstr>Career Interest Assessments </vt:lpstr>
      <vt:lpstr>Documenting Interest Assessments</vt:lpstr>
      <vt:lpstr>Postsecondary Goals</vt:lpstr>
      <vt:lpstr>Documenting Postsecondary Goals</vt:lpstr>
      <vt:lpstr>College and Career Readiness Assessments</vt:lpstr>
      <vt:lpstr>Documenting CCR Assessments</vt:lpstr>
      <vt:lpstr>Work – Based / Service Learning (WBL / SL) </vt:lpstr>
      <vt:lpstr>Documenting WBL / SL</vt:lpstr>
      <vt:lpstr>Academic Planning / Progress</vt:lpstr>
      <vt:lpstr>Documenting Academic Planning / Progress</vt:lpstr>
      <vt:lpstr>Academic Advisement and ICAP</vt:lpstr>
      <vt:lpstr>Academic Advisement and ICAP</vt:lpstr>
      <vt:lpstr>ICAP Progress Monitoring</vt:lpstr>
      <vt:lpstr>ICAP Reporting and Documentation</vt:lpstr>
      <vt:lpstr>ICAP Online Tools</vt:lpstr>
      <vt:lpstr>OK Career Guide Customizing ICAP</vt:lpstr>
      <vt:lpstr>OK College Start Customizing ICAP</vt:lpstr>
      <vt:lpstr>ICAP Transcript Statement</vt:lpstr>
      <vt:lpstr>ICAP</vt:lpstr>
      <vt:lpstr>School – wide ICAP Approach</vt:lpstr>
      <vt:lpstr>ICAP Outcomes</vt:lpstr>
      <vt:lpstr>ICAP Outcomes </vt:lpstr>
      <vt:lpstr>ICAP</vt:lpstr>
      <vt:lpstr>ICAP Implementation</vt:lpstr>
      <vt:lpstr>ICAP Implementation</vt:lpstr>
      <vt:lpstr>ICAP FAQs &amp; Promo Video</vt:lpstr>
      <vt:lpstr>Specialty Guides</vt:lpstr>
      <vt:lpstr>Upcoming webinars</vt:lpstr>
      <vt:lpstr>Request free CCR PD</vt:lpstr>
      <vt:lpstr>OSDE Connect</vt:lpstr>
      <vt:lpstr>ICAP Resources</vt:lpstr>
      <vt:lpstr>Question Cards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ICAP Overview</dc:title>
  <dc:creator>Marissa Lightsey</dc:creator>
  <cp:lastModifiedBy>Cynthia Vick</cp:lastModifiedBy>
  <cp:revision>3</cp:revision>
  <dcterms:modified xsi:type="dcterms:W3CDTF">2023-03-17T16:37:42Z</dcterms:modified>
</cp:coreProperties>
</file>