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2"/>
  </p:handoutMasterIdLst>
  <p:sldIdLst>
    <p:sldId id="270" r:id="rId5"/>
    <p:sldId id="271" r:id="rId6"/>
    <p:sldId id="264" r:id="rId7"/>
    <p:sldId id="292" r:id="rId8"/>
    <p:sldId id="296" r:id="rId9"/>
    <p:sldId id="291" r:id="rId10"/>
    <p:sldId id="297" r:id="rId11"/>
    <p:sldId id="295" r:id="rId12"/>
    <p:sldId id="290" r:id="rId13"/>
    <p:sldId id="293" r:id="rId14"/>
    <p:sldId id="299" r:id="rId15"/>
    <p:sldId id="298" r:id="rId16"/>
    <p:sldId id="286" r:id="rId17"/>
    <p:sldId id="300" r:id="rId18"/>
    <p:sldId id="294" r:id="rId19"/>
    <p:sldId id="28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8"/>
    <a:srgbClr val="1AA6DF"/>
    <a:srgbClr val="AA6728"/>
    <a:srgbClr val="924115"/>
    <a:srgbClr val="D15520"/>
    <a:srgbClr val="DE9028"/>
    <a:srgbClr val="679B41"/>
    <a:srgbClr val="316821"/>
    <a:srgbClr val="679BA5"/>
    <a:srgbClr val="004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77BD0B-4281-43F7-9E92-BB5ABE7CC0A0}" v="47" dt="2026-03-09T20:28:44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240C3-4A34-4640-B6F6-00E8B4744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259A8-74EB-440B-8DD8-76C996661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6472-7FC8-4193-82A0-C65DC4EA1699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532CF-3B20-4A6D-91BE-AC7470A4D0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5DEA9-B4BB-460F-B81F-34804A14C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F80E-613E-4926-9675-E763F36FAB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1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E20A82-3756-4DBE-969B-2BAFCB84C32E}"/>
              </a:ext>
            </a:extLst>
          </p:cNvPr>
          <p:cNvSpPr/>
          <p:nvPr userDrawn="1"/>
        </p:nvSpPr>
        <p:spPr>
          <a:xfrm>
            <a:off x="0" y="0"/>
            <a:ext cx="12192000" cy="881064"/>
          </a:xfrm>
          <a:prstGeom prst="rect">
            <a:avLst/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9053A-30A4-439C-83FB-897660F8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11BA9-0CDB-4FCB-8749-CAB20B09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995D-35D3-412E-A0EB-229F6F3D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2E6D-2EDE-4638-B5F3-EAE7A8E6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DB45E-31B2-498D-A38C-941A2533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A3A30BE-D9CE-4652-8176-E064AE10B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41057"/>
            <a:ext cx="3531010" cy="1211334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09F019-1EF3-41D2-9798-EC95EA3F7F8B}"/>
              </a:ext>
            </a:extLst>
          </p:cNvPr>
          <p:cNvSpPr/>
          <p:nvPr userDrawn="1"/>
        </p:nvSpPr>
        <p:spPr>
          <a:xfrm rot="10800000">
            <a:off x="9525" y="0"/>
            <a:ext cx="1143000" cy="881064"/>
          </a:xfrm>
          <a:prstGeom prst="triangle">
            <a:avLst>
              <a:gd name="adj" fmla="val 51399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8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0EB1B1-0323-498C-B113-BBEB11D8AEEF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F40BAB-710E-472B-AAE5-3512347DF4B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5B4C6-ADD2-420C-B166-25CBF223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BCFD-6323-4244-9481-889D1722C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007D6-FA56-442D-AAAE-E794C8D69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043F-31C9-4DD9-9AC9-79C43869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E4BE9-DE9B-47EC-90DB-D8B8BCB2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F56D-BA5A-454B-8E46-FE1FD593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BCDD844-4BDB-4BB4-94FC-46F11F57E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F83565-AC13-4689-87CD-5359AF5396B8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305CF96-0131-4FE3-842F-1382CD4EE40E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A614A-F2DE-4C29-B2EA-759C095C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63314-E9A2-4123-872D-9A870F79A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094FA-4650-4D2A-A572-EB7B644E3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9DEAA-849E-4F36-9213-80063747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6D784-90F8-44E6-BA08-3AD085DB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2FC4-41B0-4AFD-9CF7-7471FF39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B8D95B-DFBC-4F18-972B-DCB01FF37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C62D-8ED6-4D1A-A863-4F92915A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6371-8C9F-4C89-B781-79BC7135D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07D8-8370-4A52-B0C7-7C816564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50E87-CDFF-460F-B317-4D0A1B6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C431C-85A5-4B9F-B314-B79C045E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0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0D2DF-4D7B-46EB-BA00-3B430FB4E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2E2C1-B9EB-479B-AACF-DF9B31AB0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917B-7D9E-49AA-A4A2-74BF61C8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4D3D-1B39-4B00-8592-76A2AA73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54B4-AB1A-4184-BFA6-7348BEBE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6A8"/>
              </a:buClr>
              <a:buFont typeface="Arial" panose="020B0604020202020204" pitchFamily="34" charset="0"/>
              <a:buChar char="&gt;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66A8"/>
              </a:buClr>
              <a:buSzPct val="12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0066A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57350" indent="-285750">
              <a:buClr>
                <a:srgbClr val="0066A8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66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A22C6E59-57E0-4A54-B601-54BCABB13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A3DEC58-DD0D-489E-89D7-48B520FAF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502"/>
            <a:ext cx="1790700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A77D3D-EB6C-470B-88D7-E88D973FCE77}"/>
              </a:ext>
            </a:extLst>
          </p:cNvPr>
          <p:cNvSpPr/>
          <p:nvPr userDrawn="1"/>
        </p:nvSpPr>
        <p:spPr>
          <a:xfrm>
            <a:off x="-3" y="6176964"/>
            <a:ext cx="12192003" cy="681036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0E5B01-C69C-4201-9620-A4CEFAA25C48}"/>
              </a:ext>
            </a:extLst>
          </p:cNvPr>
          <p:cNvSpPr/>
          <p:nvPr userDrawn="1"/>
        </p:nvSpPr>
        <p:spPr>
          <a:xfrm rot="5400000">
            <a:off x="-75805" y="6262289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7498D-2B4F-4638-B21E-552379A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4562-3CFF-4DA9-953B-BCB9B4F9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1328-93AD-49F4-86EA-07525CB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50BD-7963-4709-B4FF-1D902620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6590D-FD28-4F1A-B2F9-188C172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64E26A8A-3861-44FA-9F25-5209F3A55E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8BE7-7E0D-4FE6-9A09-A01974DE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860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7E38-21AB-44A5-933E-BBDB29530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190048"/>
            <a:ext cx="10515600" cy="105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98DB-E2E2-4621-86F0-491A910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FFA3-C11C-4784-B241-ED40C584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06F7-64FC-4E16-A6F2-A838E8CF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D9758-F717-40A5-A5A2-7DB12EC6A1C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76BB167-5223-4787-9D40-C427FEF4A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9" y="0"/>
            <a:ext cx="3338561" cy="136856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8853A46-355B-43D4-AC0B-EC581D054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0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0AE6B6-E4D9-430F-A1A6-2FD90BB2AEA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FE54030-734F-4867-A425-FD781025C88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D910D-BE99-49D0-8285-41FF41AE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C7A0-022A-4F99-A0C2-33276644F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EB2EE-35C0-4F6A-9A88-19585A48B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444E-BC3C-48DD-B0EE-5AD82E9E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1A159-06B3-45AE-B20D-1B94E9EA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C28A2-40C2-45AC-8284-24CC7B83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7921164-5862-485A-98FF-85D0E3155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9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63FAD79-29E3-4606-991C-B67D06E2C72D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1A0194A-5D0E-40C4-AB4F-F7E74CABE9F2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554EA-2EC4-4F72-973B-F9628F6B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874CF-1970-4A3C-8FE6-7A04D221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78CE7-604B-4F86-9B5D-3FAA07816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7FC8D-397D-4F30-A188-8C060553C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399E2-8ED9-413C-8F81-E15355195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79164-105F-4A8D-9C1C-9C575EFE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85673-20F2-4420-9492-E849EF41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3BC90F-0DC6-446A-A477-E6BFD97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2359358-A04A-41A6-BB3E-72D0DCDBD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9351E6-0B77-487D-AF4C-37DD96BAC2D9}"/>
              </a:ext>
            </a:extLst>
          </p:cNvPr>
          <p:cNvSpPr/>
          <p:nvPr userDrawn="1"/>
        </p:nvSpPr>
        <p:spPr>
          <a:xfrm>
            <a:off x="-3" y="6176964"/>
            <a:ext cx="12192003" cy="675480"/>
          </a:xfrm>
          <a:prstGeom prst="rect">
            <a:avLst/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7CFE111-BCB3-481A-85D0-0F57E88EBC2C}"/>
              </a:ext>
            </a:extLst>
          </p:cNvPr>
          <p:cNvSpPr/>
          <p:nvPr userDrawn="1"/>
        </p:nvSpPr>
        <p:spPr>
          <a:xfrm rot="5400000">
            <a:off x="-75805" y="6252764"/>
            <a:ext cx="675481" cy="523877"/>
          </a:xfrm>
          <a:prstGeom prst="triangle">
            <a:avLst>
              <a:gd name="adj" fmla="val 51399"/>
            </a:avLst>
          </a:prstGeom>
          <a:solidFill>
            <a:srgbClr val="006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BE492-D277-4B57-B7FD-702527F0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B0850-9FFE-4966-BD90-DB06F785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53334D-C731-4501-A5C8-C610FB6C1AE8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9B77C-9C12-494F-A87E-7517CBD7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AC97F-B8D0-4433-B69C-3E0C162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A5EAC9B-387B-4DD3-9C4A-E3BF2B9AA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B933FC99-1097-4018-8B3C-56B4DCF03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06" y="0"/>
            <a:ext cx="19447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560B2B0-E84F-48DB-B6CA-EE6B1DD34A63}"/>
              </a:ext>
            </a:extLst>
          </p:cNvPr>
          <p:cNvSpPr/>
          <p:nvPr userDrawn="1"/>
        </p:nvSpPr>
        <p:spPr>
          <a:xfrm rot="16200000">
            <a:off x="7790603" y="2456602"/>
            <a:ext cx="6857999" cy="1944792"/>
          </a:xfrm>
          <a:prstGeom prst="triangle">
            <a:avLst>
              <a:gd name="adj" fmla="val 49722"/>
            </a:avLst>
          </a:prstGeom>
          <a:solidFill>
            <a:srgbClr val="1A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A5EE-B82D-44A7-AAA9-E2BF97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334D-C731-4501-A5C8-C610FB6C1AE8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ACC1-2306-4000-94CA-63A16D17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6BF2-43C3-46FE-9124-1F7CE686C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5D9758-F717-40A5-A5A2-7DB12EC6A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91BBBBF-C7E9-446C-9E28-AD70279937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6707"/>
            <a:ext cx="1828800" cy="6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8E82A-DEDB-4F57-9C56-785DF1FE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2110C-DA35-4E5E-AB88-5914338FC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F4E9-9671-423F-B6BB-F2C0642CF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334D-C731-4501-A5C8-C610FB6C1AE8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9415B-A953-4A00-BD68-FCEAD64E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57A3-55CA-430A-9473-9543328AA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9758-F717-40A5-A5A2-7DB12EC6A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7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A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8"/>
        </a:buClr>
        <a:buFont typeface="Arial" panose="020B0604020202020204" pitchFamily="34" charset="0"/>
        <a:buChar char="&gt;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ü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mailto:amy.warner@careertech.ok.gov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youtu.be/LokP___01nI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okhosa.com/camp-ignit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scienceconsortium.org/work-based-learning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scienceconsortium.org/wp-content/uploads/2021/10/NCHSE-Work-Based-Learning-Guide-Table-of-Contents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Lara.morris@careertech.ok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oha.com/Common/Uploaded%20files/ohadocs/Workforce/Healthcare%20Career%20Expo/Explore%20Healthcare%20Oklahoma%20Virtual%20Career%20Expo%20-%20Classroom%20Resources.pdf" TargetMode="External"/><Relationship Id="rId2" Type="http://schemas.openxmlformats.org/officeDocument/2006/relationships/hyperlink" Target="https://www.youtube.com/playlist?list=PLUesn6jXe7Hah-SSyhEqmujY87bCF_o7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koha.com/Common/Uploaded%20files/ohadocs/Workforce/Healthcare%20Career%20Expo/Explore%20Healthcare%20Oklahoma%20Virtual%20Career%20Expo%20-%20Classroom%20Resources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Science Professions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50165"/>
            <a:ext cx="9144000" cy="1655762"/>
          </a:xfrm>
        </p:spPr>
        <p:txBody>
          <a:bodyPr/>
          <a:lstStyle/>
          <a:p>
            <a:r>
              <a:rPr lang="en-US" dirty="0"/>
              <a:t>Easy Ways to Involve Students in Exploration</a:t>
            </a:r>
          </a:p>
          <a:p>
            <a:r>
              <a:rPr lang="en-US" dirty="0"/>
              <a:t>March 10, 2026</a:t>
            </a:r>
          </a:p>
        </p:txBody>
      </p:sp>
    </p:spTree>
    <p:extLst>
      <p:ext uri="{BB962C8B-B14F-4D97-AF65-F5344CB8AC3E}">
        <p14:creationId xmlns:p14="http://schemas.microsoft.com/office/powerpoint/2010/main" val="50265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97C99-4FA8-FDE8-C62D-421C0204E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FD37-5993-B670-75EA-EEF83B2C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HOSA: Future Health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8A85-6F6D-373B-A8EC-DA7DFC0CA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353"/>
            <a:ext cx="10515600" cy="3963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Major Activities:</a:t>
            </a:r>
          </a:p>
          <a:p>
            <a:r>
              <a:rPr lang="en-US" sz="3200" dirty="0"/>
              <a:t>Fall Leadership Conference (MS and HS) and PEAK (PS)</a:t>
            </a:r>
          </a:p>
          <a:p>
            <a:r>
              <a:rPr lang="en-US" sz="3200" dirty="0"/>
              <a:t>Day with the Thunder</a:t>
            </a:r>
          </a:p>
          <a:p>
            <a:r>
              <a:rPr lang="en-US" sz="3200" dirty="0"/>
              <a:t>Health Science Day at the Capitol</a:t>
            </a:r>
          </a:p>
          <a:p>
            <a:r>
              <a:rPr lang="en-US" sz="3200" dirty="0"/>
              <a:t>State Leadership Conference</a:t>
            </a:r>
          </a:p>
          <a:p>
            <a:r>
              <a:rPr lang="en-US" sz="3200" dirty="0"/>
              <a:t>Camp IGNITE (High School Students)</a:t>
            </a:r>
          </a:p>
          <a:p>
            <a:r>
              <a:rPr lang="en-US" sz="3200" dirty="0"/>
              <a:t>International HOSA Conference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360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41780-A36F-FDD9-5875-3A34C31D1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CF06-B0B1-3F20-8873-EA5C2EEB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HOSA: Future Health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D8C6-13C1-E157-1837-22D21E05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353"/>
            <a:ext cx="10515600" cy="3963035"/>
          </a:xfrm>
        </p:spPr>
        <p:txBody>
          <a:bodyPr>
            <a:normAutofit/>
          </a:bodyPr>
          <a:lstStyle/>
          <a:p>
            <a:r>
              <a:rPr lang="en-US" sz="3200" dirty="0"/>
              <a:t>Requirements for a chapter: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	</a:t>
            </a:r>
            <a:r>
              <a:rPr lang="en-US" sz="2800" dirty="0"/>
              <a:t>An Advisor and Five Paid HOSA Members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/>
              <a:t>	Costs $25/affiliated member</a:t>
            </a:r>
          </a:p>
          <a:p>
            <a:r>
              <a:rPr lang="en-US" sz="3200" dirty="0"/>
              <a:t>Chapter Advisor Resource Guide Available</a:t>
            </a:r>
          </a:p>
          <a:p>
            <a:r>
              <a:rPr lang="en-US" sz="3200" dirty="0"/>
              <a:t>Can use Competitive Event Guidelines for Classroom projects</a:t>
            </a:r>
          </a:p>
          <a:p>
            <a:r>
              <a:rPr lang="en-US" sz="3200" dirty="0"/>
              <a:t>Over 300,000 International Members</a:t>
            </a:r>
          </a:p>
          <a:p>
            <a:r>
              <a:rPr lang="en-US" sz="3200" dirty="0"/>
              <a:t>Current OK Affiliation Count—9512!</a:t>
            </a:r>
          </a:p>
        </p:txBody>
      </p:sp>
    </p:spTree>
    <p:extLst>
      <p:ext uri="{BB962C8B-B14F-4D97-AF65-F5344CB8AC3E}">
        <p14:creationId xmlns:p14="http://schemas.microsoft.com/office/powerpoint/2010/main" val="36372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5D3F5-5D39-B506-24F0-0CE04D6E6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0D217-D49E-6287-5F18-9558A5F4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2" y="327263"/>
            <a:ext cx="5507290" cy="260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95A278-4653-44F3-67D8-27703E1F9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906" y="1405826"/>
            <a:ext cx="3419952" cy="2572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BABFE-ADF4-85CC-3D84-E42419864579}"/>
              </a:ext>
            </a:extLst>
          </p:cNvPr>
          <p:cNvSpPr txBox="1"/>
          <p:nvPr/>
        </p:nvSpPr>
        <p:spPr>
          <a:xfrm>
            <a:off x="6315270" y="472172"/>
            <a:ext cx="2659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Camp Ignite Video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C791A-2488-FED5-72F2-5B928AD0E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142" y="3429000"/>
            <a:ext cx="4896533" cy="27721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99ED0C-3F53-3EB5-7972-797E1456EEF1}"/>
              </a:ext>
            </a:extLst>
          </p:cNvPr>
          <p:cNvSpPr txBox="1"/>
          <p:nvPr/>
        </p:nvSpPr>
        <p:spPr>
          <a:xfrm>
            <a:off x="8229601" y="4432041"/>
            <a:ext cx="1278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6"/>
              </a:rPr>
              <a:t>What Is</a:t>
            </a:r>
          </a:p>
          <a:p>
            <a:pPr algn="ctr"/>
            <a:r>
              <a:rPr lang="en-US" sz="2800" dirty="0">
                <a:hlinkClick r:id="rId6"/>
              </a:rPr>
              <a:t>HOSA?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9C361-89C5-ABAC-66C3-67BA559E037D}"/>
              </a:ext>
            </a:extLst>
          </p:cNvPr>
          <p:cNvSpPr txBox="1"/>
          <p:nvPr/>
        </p:nvSpPr>
        <p:spPr>
          <a:xfrm>
            <a:off x="284282" y="3050385"/>
            <a:ext cx="2552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Information, contact Amy Warner: </a:t>
            </a:r>
            <a:r>
              <a:rPr lang="en-US" sz="2400" dirty="0">
                <a:hlinkClick r:id="rId7"/>
              </a:rPr>
              <a:t>amy.warner@careertech.ok.gov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21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3C921-8C9F-9C42-071B-FEACF7C8E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30DD-F503-ADF7-76E6-F1C25BD1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760"/>
          </a:xfrm>
        </p:spPr>
        <p:txBody>
          <a:bodyPr>
            <a:normAutofit/>
          </a:bodyPr>
          <a:lstStyle/>
          <a:p>
            <a:r>
              <a:rPr lang="en-US" dirty="0"/>
              <a:t>Local Workforce Job-Shadowing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E61A7-C63A-D543-AE16-761A2281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781"/>
            <a:ext cx="10515600" cy="46933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Identify healthcare resources within community or Tech Center district</a:t>
            </a:r>
          </a:p>
          <a:p>
            <a:pPr marL="514350" indent="-514350">
              <a:buAutoNum type="arabicPeriod"/>
            </a:pPr>
            <a:r>
              <a:rPr lang="en-US" dirty="0"/>
              <a:t>Communicate with healthcare personnel; Could start with Chamber of Commerce meeting; Visiting with hospital CEO/marketing/workforce coordinator</a:t>
            </a:r>
          </a:p>
          <a:p>
            <a:pPr marL="514350" indent="-514350">
              <a:buAutoNum type="arabicPeriod"/>
            </a:pPr>
            <a:r>
              <a:rPr lang="en-US" dirty="0"/>
              <a:t>Prepare students by having them take safety and HIPAA course and get suggested background knowledge</a:t>
            </a:r>
          </a:p>
          <a:p>
            <a:pPr marL="514350" indent="-514350">
              <a:buAutoNum type="arabicPeriod"/>
            </a:pPr>
            <a:r>
              <a:rPr lang="en-US" dirty="0"/>
              <a:t>Use a resource like Work-based Learning Guide 4.0 from National Consortium for Health Science Education: </a:t>
            </a:r>
            <a:r>
              <a:rPr lang="en-US" dirty="0">
                <a:hlinkClick r:id="rId2"/>
              </a:rPr>
              <a:t>Work Based Learning - National Consortium for Health Science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6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1DBB-0043-C1E1-81BC-0B4C9BA4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Workforce Job-Shadowing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1AA1-8E8B-FF0A-277A-4B960C912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474"/>
            <a:ext cx="10515600" cy="4728489"/>
          </a:xfrm>
        </p:spPr>
        <p:txBody>
          <a:bodyPr/>
          <a:lstStyle/>
          <a:p>
            <a:r>
              <a:rPr lang="en-US" dirty="0">
                <a:hlinkClick r:id="rId2"/>
              </a:rPr>
              <a:t>National Consortium for Health Science Education</a:t>
            </a:r>
            <a:endParaRPr lang="en-US" dirty="0"/>
          </a:p>
          <a:p>
            <a:r>
              <a:rPr lang="en-US" dirty="0"/>
              <a:t>Forms—consent, emergency contact, health questionnaire, student confidentiality, requirements checklist, affiliation agreement, staff and student evaluations of rotation</a:t>
            </a:r>
          </a:p>
          <a:p>
            <a:r>
              <a:rPr lang="en-US" dirty="0"/>
              <a:t>Rotations include HR, ICU, LTC, Plant Operations, Outpatient Surgery, Nutrition, Pharmaceutical Services, Non-Invasive Cardiology, RT, Rehab, Post-Op, Bone Marrow Transplant, Central Supply, Clinical Lab, Dental, Veterinary, Volunteer, Diagnostic Imaging, ER, </a:t>
            </a:r>
            <a:r>
              <a:rPr lang="en-US" dirty="0" err="1"/>
              <a:t>Electroneurodiagnostics</a:t>
            </a:r>
            <a:r>
              <a:rPr lang="en-US" dirty="0"/>
              <a:t>, Environmental Services, and more.</a:t>
            </a:r>
          </a:p>
        </p:txBody>
      </p:sp>
    </p:spTree>
    <p:extLst>
      <p:ext uri="{BB962C8B-B14F-4D97-AF65-F5344CB8AC3E}">
        <p14:creationId xmlns:p14="http://schemas.microsoft.com/office/powerpoint/2010/main" val="419379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6CD52-A4CB-8287-06B3-67D1A1E29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678D-21FC-D8D2-DD23-66A868C31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Center Program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3089-9937-A17A-1AD0-DA28AD94C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353"/>
            <a:ext cx="10515600" cy="4742610"/>
          </a:xfrm>
        </p:spPr>
        <p:txBody>
          <a:bodyPr/>
          <a:lstStyle/>
          <a:p>
            <a:r>
              <a:rPr lang="en-US" sz="3600" dirty="0"/>
              <a:t>Teddy Bear Clinic</a:t>
            </a:r>
          </a:p>
          <a:p>
            <a:r>
              <a:rPr lang="en-US" sz="3600" dirty="0"/>
              <a:t>Mass Casualty Event</a:t>
            </a:r>
          </a:p>
          <a:p>
            <a:r>
              <a:rPr lang="en-US" sz="3600" dirty="0"/>
              <a:t>Scratch and Patch Hospital</a:t>
            </a:r>
          </a:p>
          <a:p>
            <a:r>
              <a:rPr lang="en-US" sz="3600" dirty="0"/>
              <a:t>Summer Camps for Youth</a:t>
            </a:r>
          </a:p>
          <a:p>
            <a:r>
              <a:rPr lang="en-US" sz="3600" dirty="0"/>
              <a:t>Tours/Shadowing Program Areas</a:t>
            </a:r>
          </a:p>
          <a:p>
            <a:r>
              <a:rPr lang="en-US" sz="3600" dirty="0"/>
              <a:t>TAP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781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C2A6A0-B0F8-BA52-83BE-5BBE5AE2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392"/>
          </a:xfrm>
        </p:spPr>
        <p:txBody>
          <a:bodyPr/>
          <a:lstStyle/>
          <a:p>
            <a:r>
              <a:rPr lang="en-US" dirty="0"/>
              <a:t>Virtual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09D9FD-9B4B-BEE3-381A-F0DC7A34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989"/>
            <a:ext cx="10515600" cy="4946974"/>
          </a:xfrm>
        </p:spPr>
        <p:txBody>
          <a:bodyPr>
            <a:normAutofit/>
          </a:bodyPr>
          <a:lstStyle/>
          <a:p>
            <a:r>
              <a:rPr lang="en-US" sz="2400" dirty="0"/>
              <a:t>Print and review the </a:t>
            </a:r>
            <a:r>
              <a:rPr lang="en-US" sz="2400" dirty="0">
                <a:solidFill>
                  <a:schemeClr val="accent1"/>
                </a:solidFill>
              </a:rPr>
              <a:t>Healthcare and Human Services Sub-Clusters Chart </a:t>
            </a:r>
          </a:p>
          <a:p>
            <a:r>
              <a:rPr lang="en-US" sz="2400" dirty="0"/>
              <a:t>Students can visit </a:t>
            </a:r>
            <a:r>
              <a:rPr lang="en-US" sz="2400" dirty="0">
                <a:solidFill>
                  <a:schemeClr val="accent1"/>
                </a:solidFill>
              </a:rPr>
              <a:t>The Career Project site</a:t>
            </a:r>
            <a:r>
              <a:rPr lang="en-US" sz="2400" dirty="0"/>
              <a:t>. The Career Project site offers a free personality test, explains some of the most famous options and offers a free career matching test. </a:t>
            </a:r>
          </a:p>
          <a:p>
            <a:r>
              <a:rPr lang="en-US" sz="2400" dirty="0"/>
              <a:t>Review the </a:t>
            </a:r>
            <a:r>
              <a:rPr lang="en-US" sz="2400" dirty="0">
                <a:solidFill>
                  <a:schemeClr val="accent1"/>
                </a:solidFill>
              </a:rPr>
              <a:t>Hidden Careers in Healthcare Handbook </a:t>
            </a:r>
            <a:r>
              <a:rPr lang="en-US" sz="2400" dirty="0"/>
              <a:t>for additional information and resources. </a:t>
            </a:r>
          </a:p>
          <a:p>
            <a:r>
              <a:rPr lang="en-US" sz="2400" dirty="0"/>
              <a:t>Review </a:t>
            </a:r>
            <a:r>
              <a:rPr lang="en-US" sz="2400" dirty="0">
                <a:solidFill>
                  <a:schemeClr val="accent1"/>
                </a:solidFill>
              </a:rPr>
              <a:t>When I Grow Up: Career Lessons and Activities for 9-12 </a:t>
            </a:r>
            <a:r>
              <a:rPr lang="en-US" sz="2400" dirty="0"/>
              <a:t>to find various career exploration activities. </a:t>
            </a:r>
          </a:p>
          <a:p>
            <a:r>
              <a:rPr lang="en-US" sz="2400" dirty="0"/>
              <a:t>Watch </a:t>
            </a:r>
            <a:r>
              <a:rPr lang="en-US" sz="2400" dirty="0">
                <a:solidFill>
                  <a:schemeClr val="accent1"/>
                </a:solidFill>
              </a:rPr>
              <a:t>Igniting the Spark in Career Exploration</a:t>
            </a:r>
            <a:r>
              <a:rPr lang="en-US" sz="2400" dirty="0"/>
              <a:t>, a webinar from the National Consortium for Health Science Education.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8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8BD6FFBD-11DF-459D-84F1-038CBBCD3D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/>
              <a:t>Questions?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0884BB4E-7721-4935-B3C2-43620F88BD9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999874"/>
            <a:ext cx="9144000" cy="225792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404040"/>
                </a:solidFill>
              </a:rPr>
              <a:t>Call or Email Lara Morris at </a:t>
            </a:r>
          </a:p>
          <a:p>
            <a:pPr eaLnBrk="1" hangingPunct="1"/>
            <a:r>
              <a:rPr lang="en-US" altLang="en-US" b="1" dirty="0">
                <a:solidFill>
                  <a:srgbClr val="404040"/>
                </a:solidFill>
              </a:rPr>
              <a:t>405.743.5106</a:t>
            </a:r>
          </a:p>
          <a:p>
            <a:pPr eaLnBrk="1" hangingPunct="1"/>
            <a:r>
              <a:rPr lang="en-US" altLang="en-US" dirty="0">
                <a:solidFill>
                  <a:srgbClr val="404040"/>
                </a:solidFill>
                <a:hlinkClick r:id="rId2"/>
              </a:rPr>
              <a:t>Lara.morris@careertech.ok.gov</a:t>
            </a:r>
            <a:r>
              <a:rPr lang="en-US" altLang="en-US" dirty="0">
                <a:solidFill>
                  <a:srgbClr val="404040"/>
                </a:solidFill>
              </a:rPr>
              <a:t> </a:t>
            </a:r>
          </a:p>
          <a:p>
            <a:pPr eaLnBrk="1" hangingPunct="1"/>
            <a:endParaRPr lang="en-US" altLang="en-US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1200"/>
          </a:xfrm>
        </p:spPr>
        <p:txBody>
          <a:bodyPr/>
          <a:lstStyle/>
          <a:p>
            <a:pPr algn="ctr"/>
            <a:r>
              <a:rPr lang="en-US" dirty="0"/>
              <a:t>Student Involvement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97027"/>
            <a:ext cx="10515600" cy="467993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Partnership with OHA: Virtual Health Career Day</a:t>
            </a:r>
          </a:p>
          <a:p>
            <a:r>
              <a:rPr lang="en-US" dirty="0">
                <a:solidFill>
                  <a:srgbClr val="0070C0"/>
                </a:solidFill>
              </a:rPr>
              <a:t>Governor’s Council on Healthcare Workforce: Health Science Program, College and Career Fair</a:t>
            </a:r>
          </a:p>
          <a:p>
            <a:r>
              <a:rPr lang="en-US" dirty="0">
                <a:solidFill>
                  <a:srgbClr val="0070C0"/>
                </a:solidFill>
              </a:rPr>
              <a:t>Apprenticeships</a:t>
            </a:r>
          </a:p>
          <a:p>
            <a:r>
              <a:rPr lang="en-US" dirty="0">
                <a:solidFill>
                  <a:srgbClr val="0070C0"/>
                </a:solidFill>
              </a:rPr>
              <a:t>HOSA-Future Health Professionals</a:t>
            </a:r>
          </a:p>
          <a:p>
            <a:r>
              <a:rPr lang="en-US" dirty="0">
                <a:solidFill>
                  <a:srgbClr val="0070C0"/>
                </a:solidFill>
              </a:rPr>
              <a:t>Local Workforce Job-Shadowing</a:t>
            </a:r>
          </a:p>
          <a:p>
            <a:r>
              <a:rPr lang="en-US" dirty="0">
                <a:solidFill>
                  <a:srgbClr val="0070C0"/>
                </a:solidFill>
              </a:rPr>
              <a:t>Tech Center Involvement: Teddy Bear Clinic, Mass Casualty Event, 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2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6" name="Rectangle 17425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428" name="Rectangle 17427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66C1C15-7C59-4FDD-B03F-D1ECDB2FD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Partnership with Oklahoma Hospital Assn: Virtual Health Career Day</a:t>
            </a:r>
            <a:br>
              <a:rPr lang="en-US" sz="2700" dirty="0"/>
            </a:br>
            <a:endParaRPr lang="en-US" altLang="en-US" sz="2700" dirty="0"/>
          </a:p>
        </p:txBody>
      </p:sp>
      <p:sp>
        <p:nvSpPr>
          <p:cNvPr id="17430" name="Rectangle 17429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432" name="Rectangle 17431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423" name="Content Placeholder 17422">
            <a:extLst>
              <a:ext uri="{FF2B5EF4-FFF2-40B4-BE49-F238E27FC236}">
                <a16:creationId xmlns:a16="http://schemas.microsoft.com/office/drawing/2014/main" id="{14314D4C-664D-C9A8-B745-3D8507C6A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716" y="365125"/>
            <a:ext cx="6002636" cy="2089317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800" dirty="0"/>
              <a:t>Middle, High School or Post-Secondary Adults</a:t>
            </a:r>
          </a:p>
          <a:p>
            <a:r>
              <a:rPr lang="en-US" sz="1800" dirty="0"/>
              <a:t>10 Careers at 10 Partner Hospitals; Featured in 5-10 min. video</a:t>
            </a:r>
          </a:p>
          <a:p>
            <a:r>
              <a:rPr lang="en-US" sz="1800" dirty="0"/>
              <a:t>Followed by live Q &amp; A sessions.  </a:t>
            </a:r>
          </a:p>
          <a:p>
            <a:r>
              <a:rPr lang="en-US" sz="1800" dirty="0"/>
              <a:t>Last year’s Recordings: </a:t>
            </a:r>
            <a:r>
              <a:rPr lang="en-US" sz="1800" dirty="0">
                <a:hlinkClick r:id="rId2"/>
              </a:rPr>
              <a:t>Explore Healthcare: Oklahoma Virtual Career Expo – YouTube</a:t>
            </a:r>
            <a:endParaRPr lang="en-US" sz="1800" dirty="0"/>
          </a:p>
          <a:p>
            <a:r>
              <a:rPr lang="en-US" sz="1800" dirty="0"/>
              <a:t>Features Curriculum for Each Career as Pre-or Post-Session Work: </a:t>
            </a:r>
            <a:r>
              <a:rPr lang="en-US" sz="1800" dirty="0">
                <a:hlinkClick r:id="rId3"/>
              </a:rPr>
              <a:t>Explore Healthcare Oklahoma Virtual Career Expo - Classroom Resources.pdf</a:t>
            </a:r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C8D23B-BAFF-9C22-5D91-E450EACD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4" y="3136209"/>
            <a:ext cx="11164824" cy="26795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971D5-033B-27D8-0928-A65639395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4E75-C7F9-B222-166E-EF847822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Occupations Featured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12217-14BC-4B67-F091-4ED77F56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353"/>
            <a:ext cx="10515600" cy="3437052"/>
          </a:xfrm>
        </p:spPr>
        <p:txBody>
          <a:bodyPr/>
          <a:lstStyle/>
          <a:p>
            <a:r>
              <a:rPr lang="en-US" dirty="0"/>
              <a:t>Radiologic Technologist—Fairfax</a:t>
            </a:r>
          </a:p>
          <a:p>
            <a:r>
              <a:rPr lang="en-US" dirty="0"/>
              <a:t>Respiratory Therapists—Ascension St. John, Tulsa</a:t>
            </a:r>
          </a:p>
          <a:p>
            <a:r>
              <a:rPr lang="en-US" dirty="0"/>
              <a:t>Occupational and Physical Therapist/Assistant and Speech Pathologist—St. Mary’s Enid</a:t>
            </a:r>
          </a:p>
          <a:p>
            <a:r>
              <a:rPr lang="en-US" dirty="0"/>
              <a:t>EMS Paramedic and EMT—Beaver County Memorial Hospital</a:t>
            </a:r>
          </a:p>
          <a:p>
            <a:r>
              <a:rPr lang="en-US" dirty="0"/>
              <a:t>Pharmacist and Pharm Tech- INTEGRIS Health, OKC</a:t>
            </a:r>
          </a:p>
        </p:txBody>
      </p:sp>
    </p:spTree>
    <p:extLst>
      <p:ext uri="{BB962C8B-B14F-4D97-AF65-F5344CB8AC3E}">
        <p14:creationId xmlns:p14="http://schemas.microsoft.com/office/powerpoint/2010/main" val="80856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373D3-5B11-B7F4-F11B-C6D83A8E1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6FA1-CC5F-66B3-7AE8-93E29A9A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Occupations Featured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4534-1FEE-4E16-2421-DE4FEF331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353"/>
            <a:ext cx="10515600" cy="4742610"/>
          </a:xfrm>
        </p:spPr>
        <p:txBody>
          <a:bodyPr/>
          <a:lstStyle/>
          <a:p>
            <a:r>
              <a:rPr lang="en-US" sz="2400" dirty="0"/>
              <a:t>Pediatric Nursing and Direct Care Specialist—JD McCarty Center for Children, Norman OK</a:t>
            </a:r>
          </a:p>
          <a:p>
            <a:r>
              <a:rPr lang="en-US" sz="2400" dirty="0"/>
              <a:t>Surgical Technologist and OR Nurse—St. Francis Hospital, Tulsa</a:t>
            </a:r>
          </a:p>
          <a:p>
            <a:r>
              <a:rPr lang="en-US" sz="2400" dirty="0"/>
              <a:t>Cardiac Catheterization Lab—Nursing and Imaging—Hillcrest Medical, Tulsa</a:t>
            </a:r>
          </a:p>
          <a:p>
            <a:r>
              <a:rPr lang="en-US" sz="2400" dirty="0"/>
              <a:t>Nursing Scholarship Program—SSM Health/St. Anthony OKC</a:t>
            </a:r>
          </a:p>
          <a:p>
            <a:r>
              <a:rPr lang="en-US" sz="2400" dirty="0"/>
              <a:t>Also featured on YouTube Channel is the Entire Expo, lasting  four hours and five minutes!</a:t>
            </a:r>
          </a:p>
          <a:p>
            <a:r>
              <a:rPr lang="en-US" sz="2400" dirty="0"/>
              <a:t>Classroom Activities: </a:t>
            </a:r>
            <a:r>
              <a:rPr lang="en-US" sz="2400" dirty="0">
                <a:hlinkClick r:id="rId2"/>
              </a:rPr>
              <a:t>Explore Healthcare Oklahoma Virtual Career Expo - Classroom Resources.pdf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7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63CD-CA0D-3D54-55DF-3F38D145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Governor’s Council on Healthcare Workforce Health Science Program, College and Career Fair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EA1D-FF1D-81A0-4A53-66A0DF19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247"/>
            <a:ext cx="10515600" cy="4715716"/>
          </a:xfrm>
        </p:spPr>
        <p:txBody>
          <a:bodyPr/>
          <a:lstStyle/>
          <a:p>
            <a:r>
              <a:rPr lang="en-US" dirty="0"/>
              <a:t>2025-2026 Featured OKC and Tulsa Area Fairs</a:t>
            </a:r>
          </a:p>
          <a:p>
            <a:r>
              <a:rPr lang="en-US" dirty="0"/>
              <a:t>Available to Middle School, High School and Post-Secondary/Adults</a:t>
            </a:r>
          </a:p>
          <a:p>
            <a:r>
              <a:rPr lang="en-US" dirty="0"/>
              <a:t>Career Tech Program Areas, College and University Programs/Majors, and Healthcare Employers including Hospitals, Staffing Companies and Tribal Entities</a:t>
            </a:r>
          </a:p>
          <a:p>
            <a:r>
              <a:rPr lang="en-US" dirty="0"/>
              <a:t>Featured State Organizations like Healthcare Workforce Training Commission, Office of Rural Health, Oklahoma Center for Nursing and HOSA-Future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82290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ADE527-3675-176E-4CB0-7C8F8AB6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9" y="141450"/>
            <a:ext cx="3038899" cy="22863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9ED1622-9B0D-8AC3-AF36-305F0036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83" y="648575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B2E06B0-D539-F6E6-2AF4-2C345467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8" y="2841269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86A752B-259B-110E-4636-7D794D20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2" y="16985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3BDCF6D-CE0E-1738-612B-DC2445EE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7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20F5BE9-95BA-F5C1-F3AE-4221BF06E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33" y="352240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C655FFB4-9CE2-3036-3138-47AEA7CB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2402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46FE0-FC2D-F378-A9C7-AEE09E0FF501}"/>
              </a:ext>
            </a:extLst>
          </p:cNvPr>
          <p:cNvSpPr txBox="1"/>
          <p:nvPr/>
        </p:nvSpPr>
        <p:spPr>
          <a:xfrm>
            <a:off x="2080727" y="6193816"/>
            <a:ext cx="37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Health Science Career Fair</a:t>
            </a:r>
          </a:p>
        </p:txBody>
      </p:sp>
    </p:spTree>
    <p:extLst>
      <p:ext uri="{BB962C8B-B14F-4D97-AF65-F5344CB8AC3E}">
        <p14:creationId xmlns:p14="http://schemas.microsoft.com/office/powerpoint/2010/main" val="187105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A05D2-F30E-A111-7F3D-E40E33CC2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0442-4052-CE40-D10A-A70E9A3A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Apprenticeships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31AA-628E-F993-19A4-1CE552E2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353"/>
            <a:ext cx="10515600" cy="4742610"/>
          </a:xfrm>
        </p:spPr>
        <p:txBody>
          <a:bodyPr/>
          <a:lstStyle/>
          <a:p>
            <a:r>
              <a:rPr lang="en-US" dirty="0"/>
              <a:t>Started with SSM Health (St. Anthony’s and Multiple other facilities in OKC area)</a:t>
            </a:r>
          </a:p>
          <a:p>
            <a:r>
              <a:rPr lang="en-US" dirty="0"/>
              <a:t>Sr. in high school—must have completed Long Term Care Nurse Aide in Junior year of CareerTech experience.</a:t>
            </a:r>
          </a:p>
          <a:p>
            <a:r>
              <a:rPr lang="en-US" dirty="0"/>
              <a:t>Apply and Interview for posted positions of Youth Apprenticeships after confirmed Sr. year enrollment in AUA, Phlebotomy or Medical Assisting.</a:t>
            </a:r>
          </a:p>
          <a:p>
            <a:r>
              <a:rPr lang="en-US" dirty="0"/>
              <a:t>Selected students are part time employees of SSM and have access to pick up additional shifts, qualify for scholarships like all employees.</a:t>
            </a:r>
          </a:p>
        </p:txBody>
      </p:sp>
    </p:spTree>
    <p:extLst>
      <p:ext uri="{BB962C8B-B14F-4D97-AF65-F5344CB8AC3E}">
        <p14:creationId xmlns:p14="http://schemas.microsoft.com/office/powerpoint/2010/main" val="378394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9A35E-63FB-3BA6-221D-9EBC1E0A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HOSA: Future Health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1B6A-6F37-3C60-665A-D8C1E13EB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738"/>
            <a:ext cx="10515600" cy="4793225"/>
          </a:xfrm>
        </p:spPr>
        <p:txBody>
          <a:bodyPr/>
          <a:lstStyle/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year of HOSA Chartered Organization in Oklahoma</a:t>
            </a:r>
          </a:p>
          <a:p>
            <a:r>
              <a:rPr lang="en-US" dirty="0"/>
              <a:t>Available for middle school, high school, and post-secondary/collegiate students with different events for each level.</a:t>
            </a:r>
          </a:p>
          <a:p>
            <a:r>
              <a:rPr lang="en-US" dirty="0"/>
              <a:t>CareerTech Student Organization—Can have a chapter without having a funded program.  Should take the place of any “medical” or “healthcare” club for students</a:t>
            </a:r>
          </a:p>
          <a:p>
            <a:r>
              <a:rPr lang="en-US" dirty="0"/>
              <a:t>Offers opportunities for Leadership, Professional Development, Social Activities, Community Service and Competitive Events</a:t>
            </a:r>
          </a:p>
          <a:p>
            <a:r>
              <a:rPr lang="en-US" dirty="0"/>
              <a:t>This is the “WHY” the classroom curriculum matters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9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2DA609EF2B2419E824A52CE151980" ma:contentTypeVersion="15" ma:contentTypeDescription="Create a new document." ma:contentTypeScope="" ma:versionID="7b189e7a09eadadfb78bca24937e8814">
  <xsd:schema xmlns:xsd="http://www.w3.org/2001/XMLSchema" xmlns:xs="http://www.w3.org/2001/XMLSchema" xmlns:p="http://schemas.microsoft.com/office/2006/metadata/properties" xmlns:ns1="http://schemas.microsoft.com/sharepoint/v3" xmlns:ns3="c0175d40-5756-4482-923d-4f81b4f61f8e" xmlns:ns4="bdc32801-864b-493b-96db-7ea36ca23694" targetNamespace="http://schemas.microsoft.com/office/2006/metadata/properties" ma:root="true" ma:fieldsID="814c58da11c22db5919bd728249d97fd" ns1:_="" ns3:_="" ns4:_="">
    <xsd:import namespace="http://schemas.microsoft.com/sharepoint/v3"/>
    <xsd:import namespace="c0175d40-5756-4482-923d-4f81b4f61f8e"/>
    <xsd:import namespace="bdc32801-864b-493b-96db-7ea36ca23694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75d40-5756-4482-923d-4f81b4f61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32801-864b-493b-96db-7ea36ca23694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302047-4B36-4AF0-9AB2-FD22DCAA63A4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c0175d40-5756-4482-923d-4f81b4f61f8e"/>
    <ds:schemaRef ds:uri="http://purl.org/dc/terms/"/>
    <ds:schemaRef ds:uri="bdc32801-864b-493b-96db-7ea36ca23694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BC5C5F-AFD7-45F0-9713-D662577BFD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B59DBC-8948-424B-991B-8AF1D0E796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175d40-5756-4482-923d-4f81b4f61f8e"/>
    <ds:schemaRef ds:uri="bdc32801-864b-493b-96db-7ea36ca23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938</Words>
  <Application>Microsoft Office PowerPoint</Application>
  <PresentationFormat>Widescreen</PresentationFormat>
  <Paragraphs>92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Health Science Professions</vt:lpstr>
      <vt:lpstr>Student Involvement Works</vt:lpstr>
      <vt:lpstr>Partnership with Oklahoma Hospital Assn: Virtual Health Career Day </vt:lpstr>
      <vt:lpstr>Health Occupations Featured</vt:lpstr>
      <vt:lpstr>Health Occupations Featured</vt:lpstr>
      <vt:lpstr>Governor’s Council on Healthcare Workforce Health Science Program, College and Career Fair </vt:lpstr>
      <vt:lpstr>PowerPoint Presentation</vt:lpstr>
      <vt:lpstr>Youth Apprenticeships</vt:lpstr>
      <vt:lpstr>HOSA: Future Health Professionals</vt:lpstr>
      <vt:lpstr>HOSA: Future Health Professionals</vt:lpstr>
      <vt:lpstr>HOSA: Future Health Professionals</vt:lpstr>
      <vt:lpstr>PowerPoint Presentation</vt:lpstr>
      <vt:lpstr>Local Workforce Job-Shadowing</vt:lpstr>
      <vt:lpstr>Local Workforce Job-Shadowing</vt:lpstr>
      <vt:lpstr>Tech Center Program Outreach</vt:lpstr>
      <vt:lpstr>Virtual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 Cooper</dc:creator>
  <cp:lastModifiedBy>Lara Morris</cp:lastModifiedBy>
  <cp:revision>95</cp:revision>
  <dcterms:created xsi:type="dcterms:W3CDTF">2020-07-06T17:50:26Z</dcterms:created>
  <dcterms:modified xsi:type="dcterms:W3CDTF">2026-03-09T20:31:17Z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0x01010070C2DA609EF2B2419E824A52CE151980</vt:lpwstr>
  </property>
</Properties>
</file>