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75" r:id="rId2"/>
    <p:sldId id="276" r:id="rId3"/>
    <p:sldId id="277" r:id="rId4"/>
    <p:sldId id="278" r:id="rId5"/>
    <p:sldId id="279" r:id="rId6"/>
    <p:sldId id="28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4367B4-7ED6-4E41-BECD-3A1ACA661901}" v="1" dt="2022-12-05T19:55:58.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5116" autoAdjust="0"/>
  </p:normalViewPr>
  <p:slideViewPr>
    <p:cSldViewPr snapToGrid="0">
      <p:cViewPr varScale="1">
        <p:scale>
          <a:sx n="47" d="100"/>
          <a:sy n="47" d="100"/>
        </p:scale>
        <p:origin x="2016"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BA366-7AC8-4160-89D0-C8A0958B61B0}"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6CCC5-B558-4A8B-B322-A1A3E9D211AD}" type="slidenum">
              <a:rPr lang="en-US" smtClean="0"/>
              <a:t>‹#›</a:t>
            </a:fld>
            <a:endParaRPr lang="en-US"/>
          </a:p>
        </p:txBody>
      </p:sp>
    </p:spTree>
    <p:extLst>
      <p:ext uri="{BB962C8B-B14F-4D97-AF65-F5344CB8AC3E}">
        <p14:creationId xmlns:p14="http://schemas.microsoft.com/office/powerpoint/2010/main" val="270917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tyou.org/pluginfile.php/522283/mod_folder/content/0/K%20lesson%20plan%20occupations%20and%20planet%20info.pptx?forcedownload=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tyou.org/pluginfile.php/522283/mod_folder/content/0/K%20Vocabulary.docx?forcedownload=1"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tyou.org/pluginfile.php/522283/mod_folder/content/0/K%20Questions%20and%20I%20statements%20for%20K.docx?forcedownload=1" TargetMode="External"/><Relationship Id="rId4" Type="http://schemas.openxmlformats.org/officeDocument/2006/relationships/hyperlink" Target="https://ctyou.org/pluginfile.php/522283/mod_folder/content/0/Kindergraten%20Games.docx?forcedownload=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tyou.org/pluginfile.php/522283/mod_folder/content/0/Oklahoma%20Academic%20Standards%20for%20Kindergarten.docx?forcedownload=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tyou.org/pluginfile.php/522282/mod_folder/content/0/What%20are%2021st%20century%20skills.docx?forcedownload=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tyou.org/pluginfile.php/522283/mod_folder/content/0/Kindergarten%20Mission%20Patches.pdf?forcedownload=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tyou.org/pluginfile.php/522282/mod_folder/content/0/Galaxy%20Student%20Login%20Card.pdf?forcedownload=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tyou.org/pluginfile.php/522282/mod_folder/content/0/RIASEC%20%28Holland%29%20Poster.pdf?forcedownload=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tyou.org/pluginfile.php/522287/mod_folder/content/0/4th%20How%20to%20Prepare%20for%20Work%20Poster.pdf?forcedownload=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tyou.org/pluginfile.php/522287/mod_folder/content/0/4th%20Start%20or%20End%20Worksheet.pdf?forcedownload=1" TargetMode="External"/><Relationship Id="rId4" Type="http://schemas.openxmlformats.org/officeDocument/2006/relationships/hyperlink" Target="https://ctyou.org/pluginfile.php/522287/mod_folder/content/0/How%20to%20Prepare%20for%20Work.pptx?forcedownload=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tyou.org/pluginfile.php/522287/mod_folder/content/0/Lesson%20Plans/Kuder%20Pre%20and%20Post%20Lesson%20Plans/Grade%204_Planet%20E_Pre%20Launch.pdf?forcedownload=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tyou.org/pluginfile.php/522287/mod_folder/content/0/Lesson%20Plans/Grade%204%20planet%20E%20Lesson%20Plan%20Template.docx?forcedownload=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tyou.org/course/modedit.php?update=401144&amp;return=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tyou.org/pluginfile.php/522288/mod_folder/content/0/Lesson%20Plans/Pre-K-5%20Books.docx?forcedownload=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tyou.org/pluginfile.php/522287/mod_folder/content/0/4th%20Planet%20Badge%20Worksheet.pdf?forcedownload=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tyou.org/pluginfile.php/522287/mod_folder/content/0/4th%20Grade%20occupation%20cards%20to%20print.pdf?forcedownload=1"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ctyou.org/pluginfile.php/522287/mod_folder/content/0/Grade%204%20Lesson%20plan%20Occupations%20and%20planet%20info.pptx?forcedownload=1" TargetMode="External"/><Relationship Id="rId4" Type="http://schemas.openxmlformats.org/officeDocument/2006/relationships/hyperlink" Target="https://ctyou.org/pluginfile.php/522287/mod_folder/content/0/4th%20Grade%20occupations.pptx?forcedownload=1"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tyou.org/pluginfile.php/522287/mod_folder/content/0/Grade%204%20Vocabulary.docx?forcedownload=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tyou.org/pluginfile.php/522287/mod_folder/content/0/Grade%204%20Questions%20and%20I%20statements.docx?forcedownload=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tyou.org/pluginfile.php/522288/mod_folder/content/0/Oklahoma%20Academic%20Standards%20for%205th%20Grade.docx?forcedownload=1"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tyou.org/pluginfile.php/522288/mod_folder/content/0/5th%20Grade%20Mission%20Patches.pdf?forcedownload=1" TargetMode="External"/><Relationship Id="rId4" Type="http://schemas.openxmlformats.org/officeDocument/2006/relationships/hyperlink" Target="https://ctyou.org/pluginfile.php/522288/mod_folder/content/0/What%20are%2021st%20century%20skills.docx?forcedownload=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tyou.org/pluginfile.php/522288/mod_folder/content/0/Galaxy%20Student%20Login%20Card.pdf?forcedownload=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tyou.org/pluginfile.php/522287/mod_folder/content/0/RIASEC%20Poster.pdf?forcedownload=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tyou.org/pluginfile.php/522287/mod_folder/content/0/Lesson%20Plans/Kuder%20Pre%20and%20Post%20Lesson%20Plans/Grade%204_Planet%20E_Post%20Launch.pdf?forcedownload=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tyou.org/pluginfile.php/522283/mod_folder/content/0/K%20What%20Do%20People%20Do%20at%20Work.pptx?forcedownload=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tyou.org/pluginfile.php/522282/mod_folder/content/0/What%20is%20Work%EF%80%A5Poster.pdf?forcedownload=1"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tyou.org/pluginfile.php/522282/mod_folder/content/0/What%20is%20Work%EF%80%A5%20PP.pptx?forcedownload=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tyou.org/pluginfile.php/522282/mod_folder/content/0/Pre-K%20Start%20or%20End%20Worksheet.pdf?forcedownload=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tyou.org/pluginfile.php/522282/mod_folder/content/0/PreK%20Planet%20Badge%20Worksheets.pdf?forcedownload=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tyou.org/pluginfile.php/522282/mod_folder/content/0/PreK_occupation%20cards%20to%20print.pdf?forcedownload=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tyou.org/pluginfile.php/522282/mod_folder/content/0/Pre-K%20occupations.pptx?forcedownload=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tyou.org/pluginfile.php/522282/mod_folder/content/0/Pre-K%20lesson%20plan%20occupations%20and%20planet%20info.pptx?forcedownload=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tyou.org/pluginfile.php/522282/mod_folder/content/0/Pre-K%20Vocabulary.docx?forcedownload=1"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ctyou.org/pluginfile.php/522282/mod_folder/content/0/Pre-K%20Questions%20and%20I%20statements%20for%20PK.docx?forcedownload=1" TargetMode="External"/><Relationship Id="rId4" Type="http://schemas.openxmlformats.org/officeDocument/2006/relationships/hyperlink" Target="https://ctyou.org/pluginfile.php/522282/mod_folder/content/0/Pre%20Kindergarten%20Games.docx?forcedownload=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tyou.org/pluginfile.php/522283/mod_folder/content/0/Kindergarten%20Start%20or%20End%20Worksheet.pdf?forcedownload=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tyou.org/pluginfile.php/522282/mod_folder/content/0/Oklahoma%20Academic%20Standards%20for%20Pre%20Kindergarten.docx?forcedownload=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tyou.org/pluginfile.php/522282/mod_folder/content/0/What%20are%2021st%20century%20skills.docx?forcedownload=1"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tyou.org/pluginfile.php/522282/mod_folder/content/0/PreK%20Mission%20Patches.pdf?forcedownload=1"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tyou.org/pluginfile.php/522282/mod_folder/content/0/Galaxy%20Student%20Login%20Card.pdf?forcedownload=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ctyou.org/pluginfile.php/522282/mod_folder/content/0/RIASEC%20%28Holland%29%20Poster.pdf?forcedownload=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tyou.org/pluginfile.php/522283/mod_folder/content/0/Kindergarten%20Badge%20Worksheets.pdf?forcedownload=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tyou.org/pluginfile.php/522283/mod_folder/content/0/Kindergarten%20occupation%20cards%20to%20print.pdf?forcedownload=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tyou.org/pluginfile.php/522283/mod_folder/content/0/Kindergarten%20occupations.pptx?forcedownload=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Take participants to ctyou.org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live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Will send instructions to get to </a:t>
            </a:r>
            <a:r>
              <a:rPr lang="en-US" sz="1200" dirty="0" err="1">
                <a:effectLst/>
                <a:latin typeface="Open Sans" panose="020B0606030504020204" pitchFamily="34" charset="0"/>
                <a:ea typeface="Calibri" panose="020F0502020204030204" pitchFamily="34" charset="0"/>
                <a:cs typeface="Times New Roman" panose="02020603050405020304" pitchFamily="18" charset="0"/>
              </a:rPr>
              <a:t>ctyou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everything on page and let them know we will look at everything and discuss its possible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 lesson plan occupations and planet info.pptx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K Lesson Plan Occupation and planet info Power 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is a combination of both PowerPoints that allow you to use the pre-lesson material as part of the total group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 Vocabulary.docx</a:t>
            </a:r>
            <a:endParaRPr lang="en-US" dirty="0"/>
          </a:p>
          <a:p>
            <a:r>
              <a:rPr lang="en-US" dirty="0">
                <a:hlinkClick r:id="rId4"/>
              </a:rPr>
              <a:t>Kindergarten Games.docx</a:t>
            </a:r>
            <a:endParaRPr lang="en-US" dirty="0"/>
          </a:p>
          <a:p>
            <a:r>
              <a:rPr lang="en-US" dirty="0">
                <a:hlinkClick r:id="rId5"/>
              </a:rPr>
              <a:t>K Questions and I statements for K.docx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support info Vocabulary, Games, questions, and I statement.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how these are there to help support the lesson for the teacher and better facilitate the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Oklahoma Academic Standards for Kindergarten.docx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 Show Oklahoma Academic Standards for 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if students have done all 6 planets and the lesson material then they will have covered these standards for PK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are 21st century skills.docx</a:t>
            </a:r>
            <a:endParaRPr lang="en-US" dirty="0"/>
          </a:p>
          <a:p>
            <a:r>
              <a:rPr lang="en-US" dirty="0">
                <a:hlinkClick r:id="rId4"/>
              </a:rPr>
              <a:t>Kindergarten Mission Patches.pdf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21</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st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Century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Skills needed for an information world.  Info that also goes along with standards. The hotlinks will take you to more information and short videos</a:t>
            </a:r>
          </a:p>
          <a:p>
            <a:pPr marL="742950" marR="0" lvl="1" indent="-285750">
              <a:lnSpc>
                <a:spcPct val="150000"/>
              </a:lnSpc>
              <a:spcBef>
                <a:spcPts val="0"/>
              </a:spcBef>
              <a:spcAft>
                <a:spcPts val="800"/>
              </a:spcAft>
              <a:buFont typeface="+mj-lt"/>
              <a:buAutoNum type="alphaLcPeriod"/>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K Mission Patches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printing on sticker paper and giving out after finishing all 6 planets also about using a button cutter to quick cut out in circles.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Galaxy Student Login Card.pdf</a:t>
            </a:r>
            <a:endParaRPr lang="en-US" dirty="0"/>
          </a:p>
          <a:p>
            <a:r>
              <a:rPr lang="en-US" dirty="0">
                <a:hlinkClick r:id="rId4"/>
              </a:rPr>
              <a:t>RIASEC (Holland) Poster.pdf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with Student login Cards / option of using clever</a:t>
            </a:r>
          </a:p>
          <a:p>
            <a:pPr marL="342900" marR="0" lvl="0" indent="-342900">
              <a:lnSpc>
                <a:spcPct val="150000"/>
              </a:lnSpc>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material the Holland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request an 18x24 poster mailed 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Not available to students at this level at the end of exploring planets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live and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button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it is all yours to use or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5400" dirty="0">
                <a:effectLst/>
                <a:latin typeface="Open Sans" panose="020B0606030504020204" pitchFamily="34" charset="0"/>
                <a:ea typeface="Calibri" panose="020F0502020204030204" pitchFamily="34" charset="0"/>
                <a:cs typeface="Times New Roman" panose="02020603050405020304" pitchFamily="18" charset="0"/>
              </a:rPr>
              <a:t>Go back to ctyou.org / Galaxy home page.</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5400" dirty="0">
                <a:effectLst/>
                <a:latin typeface="Open Sans" panose="020B0606030504020204" pitchFamily="34" charset="0"/>
                <a:ea typeface="Calibri" panose="020F0502020204030204" pitchFamily="34" charset="0"/>
                <a:cs typeface="Times New Roman" panose="02020603050405020304" pitchFamily="18" charset="0"/>
              </a:rPr>
              <a:t>Show how to use the breadcrumb trail to move about the page.</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5400" dirty="0">
                <a:effectLst/>
                <a:latin typeface="Open Sans" panose="020B0606030504020204" pitchFamily="34" charset="0"/>
                <a:ea typeface="Calibri" panose="020F0502020204030204" pitchFamily="34" charset="0"/>
                <a:cs typeface="Times New Roman" panose="02020603050405020304" pitchFamily="18" charset="0"/>
              </a:rPr>
              <a:t>Then go to the 5</a:t>
            </a:r>
            <a:r>
              <a:rPr lang="en-US" sz="54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5400" dirty="0">
                <a:effectLst/>
                <a:latin typeface="Open Sans" panose="020B0606030504020204" pitchFamily="34" charset="0"/>
                <a:ea typeface="Calibri" panose="020F0502020204030204" pitchFamily="34" charset="0"/>
                <a:cs typeface="Times New Roman" panose="02020603050405020304" pitchFamily="18" charset="0"/>
              </a:rPr>
              <a:t> grade folder</a:t>
            </a:r>
          </a:p>
          <a:p>
            <a:pPr marL="742950" marR="0" lvl="1" indent="-285750">
              <a:lnSpc>
                <a:spcPct val="150000"/>
              </a:lnSpc>
              <a:spcBef>
                <a:spcPts val="0"/>
              </a:spcBef>
              <a:spcAft>
                <a:spcPts val="800"/>
              </a:spcAft>
              <a:buFont typeface="+mj-lt"/>
              <a:buAutoNum type="alphaLcPeriod"/>
            </a:pPr>
            <a:r>
              <a:rPr lang="en-US" sz="5400" dirty="0">
                <a:effectLst/>
                <a:latin typeface="Open Sans" panose="020B0606030504020204" pitchFamily="34" charset="0"/>
                <a:ea typeface="Calibri" panose="020F0502020204030204" pitchFamily="34" charset="0"/>
                <a:cs typeface="Times New Roman" panose="02020603050405020304" pitchFamily="18" charset="0"/>
              </a:rPr>
              <a:t>Make sure to open all the sub folders</a:t>
            </a:r>
          </a:p>
          <a:p>
            <a:pPr marL="742950" marR="0" lvl="1" indent="-285750">
              <a:lnSpc>
                <a:spcPct val="150000"/>
              </a:lnSpc>
              <a:spcBef>
                <a:spcPts val="0"/>
              </a:spcBef>
              <a:spcAft>
                <a:spcPts val="800"/>
              </a:spcAft>
              <a:buFont typeface="+mj-lt"/>
              <a:buAutoNum type="alphaLcPeriod"/>
            </a:pP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a:hlinkClick r:id="rId3"/>
              </a:rPr>
              <a:t>4th How to Prepare for Work Poster.pdf</a:t>
            </a:r>
            <a:endParaRPr lang="en-US" dirty="0"/>
          </a:p>
          <a:p>
            <a:pPr marL="0" marR="0" lvl="0" indent="0">
              <a:lnSpc>
                <a:spcPct val="150000"/>
              </a:lnSpc>
              <a:spcBef>
                <a:spcPts val="0"/>
              </a:spcBef>
              <a:spcAft>
                <a:spcPts val="0"/>
              </a:spcAft>
              <a:buFont typeface="+mj-lt"/>
              <a:buNone/>
            </a:pPr>
            <a:r>
              <a:rPr lang="en-US" dirty="0">
                <a:hlinkClick r:id="rId4"/>
              </a:rPr>
              <a:t>How to Prepare for Work.pptx</a:t>
            </a:r>
            <a:endParaRPr lang="en-US" dirty="0"/>
          </a:p>
          <a:p>
            <a:pPr marL="0" marR="0" lvl="0" indent="0">
              <a:lnSpc>
                <a:spcPct val="150000"/>
              </a:lnSpc>
              <a:spcBef>
                <a:spcPts val="0"/>
              </a:spcBef>
              <a:spcAft>
                <a:spcPts val="0"/>
              </a:spcAft>
              <a:buFont typeface="+mj-lt"/>
              <a:buNone/>
            </a:pPr>
            <a:r>
              <a:rPr lang="en-US" dirty="0">
                <a:hlinkClick r:id="rId5"/>
              </a:rPr>
              <a:t>4th Start or End Worksheet.pdf</a:t>
            </a:r>
            <a:endParaRPr lang="en-US"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Pre lesson materials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t>
            </a:r>
            <a:r>
              <a:rPr lang="en-US" sz="1200" u="sng" dirty="0">
                <a:effectLst/>
                <a:latin typeface="Open Sans" panose="020B0606030504020204" pitchFamily="34" charset="0"/>
                <a:ea typeface="Calibri" panose="020F0502020204030204" pitchFamily="34" charset="0"/>
                <a:cs typeface="Times New Roman" panose="02020603050405020304" pitchFamily="18" charset="0"/>
              </a:rPr>
              <a:t>How To Learn About Occupations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Poster 11x17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t>
            </a:r>
            <a:r>
              <a:rPr lang="en-US" sz="1200" u="sng" dirty="0">
                <a:effectLst/>
                <a:latin typeface="Open Sans" panose="020B0606030504020204" pitchFamily="34" charset="0"/>
                <a:ea typeface="Calibri" panose="020F0502020204030204" pitchFamily="34" charset="0"/>
                <a:cs typeface="Times New Roman" panose="02020603050405020304" pitchFamily="18" charset="0"/>
              </a:rPr>
              <a:t>How To Learn About Occupations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PowerPoint that goes with the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the start or end worksheet talk about how it can be used at the beginning or at the end of all lessons or not at all. Talk about info on the back. This can also be used at a parent info night to show used with students.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4_Planet </a:t>
            </a:r>
            <a:r>
              <a:rPr lang="en-US" dirty="0" err="1">
                <a:hlinkClick r:id="rId3"/>
              </a:rPr>
              <a:t>E_Pre</a:t>
            </a:r>
            <a:r>
              <a:rPr lang="en-US" dirty="0">
                <a:hlinkClick r:id="rId3"/>
              </a:rPr>
              <a:t> Launch.pdf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Pre-Launch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At this level each planet has a Pre-Launch lesson. They are classroom lessons that get them ready to understand what they will encounter on each planet. These lessons are 12- 20 minutes in length depending on the size of the class and teacher.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fr-FR" dirty="0">
                <a:hlinkClick r:id="rId3"/>
              </a:rPr>
              <a:t>Grade 4 </a:t>
            </a:r>
            <a:r>
              <a:rPr lang="fr-FR" dirty="0" err="1">
                <a:hlinkClick r:id="rId3"/>
              </a:rPr>
              <a:t>planet</a:t>
            </a:r>
            <a:r>
              <a:rPr lang="fr-FR" dirty="0">
                <a:hlinkClick r:id="rId3"/>
              </a:rPr>
              <a:t> E Lesson Plan Template.docx</a:t>
            </a:r>
            <a:endParaRPr lang="fr-FR"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Planet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6E lesson plans and format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in word format so they can be easily adjusted to meet personal teaching style.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There are 3 options to follow. The additional option at this age it to use Galaxy as a center.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 What Do People Do at Work Poster.pdf </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Pre lesson materials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What is work Poster 11x17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Pre-K-5 Books.docx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Reading list support materials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Same list as before but a larger section for 4</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and beyond. There are several titles that could be added to a reading center in the room.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4th Planet Badge Worksheet.pdf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4</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Planet badge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the front and the back of worksheet and that the worksheets go along with each planet online.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4th Grade occupation cards to print.pdf</a:t>
            </a:r>
            <a:endParaRPr lang="en-US" dirty="0"/>
          </a:p>
          <a:p>
            <a:r>
              <a:rPr lang="en-US" dirty="0">
                <a:hlinkClick r:id="rId4"/>
              </a:rPr>
              <a:t>4th Grade occupations.pptx</a:t>
            </a:r>
            <a:endParaRPr lang="en-US" dirty="0"/>
          </a:p>
          <a:p>
            <a:r>
              <a:rPr lang="en-US" dirty="0">
                <a:hlinkClick r:id="rId5"/>
              </a:rPr>
              <a:t>Grade 4 Lesson plan Occupations and planet info.pptx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4</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Occupation cards to print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be used with a small group or small class. At this level they work best with centers and the worksheet.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50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4</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Occupation card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this can be used with the lesson as a group activity and can be used with the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pre and post launch lessons.</a:t>
            </a:r>
          </a:p>
          <a:p>
            <a:pPr marL="457200" marR="0" lvl="1" indent="0">
              <a:lnSpc>
                <a:spcPct val="150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4</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Lesson Plan Occupation and planet info Power 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is a combination of both PowerPoints that allow you to use the pre-lesson material as part of the total group lesson or just an option before or after each planet.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4 Vocabulary.docx</a:t>
            </a:r>
            <a:endParaRPr lang="en-US" dirty="0"/>
          </a:p>
          <a:p>
            <a:r>
              <a:rPr lang="en-US" dirty="0">
                <a:hlinkClick r:id="rId3"/>
              </a:rPr>
              <a:t>Grade 4 Vocabulary.docx</a:t>
            </a:r>
            <a:endParaRPr lang="en-US" dirty="0"/>
          </a:p>
          <a:p>
            <a:r>
              <a:rPr lang="en-US" dirty="0">
                <a:hlinkClick r:id="rId4"/>
              </a:rPr>
              <a:t>Grade 4 Questions and I statements.docx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Additional support info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Vocabulary, Games, questions, and I statement</a:t>
            </a:r>
            <a:r>
              <a:rPr lang="en-US" sz="1200" dirty="0">
                <a:effectLst/>
                <a:latin typeface="Open Sans" panose="020B060603050402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how these are there to help support the lesson for the teacher and better facilitate the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Oklahoma Academic Standards for 5th Grade.docx</a:t>
            </a:r>
            <a:endParaRPr lang="en-US" dirty="0"/>
          </a:p>
          <a:p>
            <a:r>
              <a:rPr lang="en-US" dirty="0">
                <a:hlinkClick r:id="rId4"/>
              </a:rPr>
              <a:t>What are 21st century skills.docx</a:t>
            </a:r>
            <a:endParaRPr lang="en-US" dirty="0"/>
          </a:p>
          <a:p>
            <a:r>
              <a:rPr lang="en-US" dirty="0">
                <a:hlinkClick r:id="rId5"/>
              </a:rPr>
              <a:t>5th Grade Mission Patches.pdf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Oklahoma Academic Standards for 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if students have done all 6 planets and the lesson material then they will have covered these standards for 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a:t>
            </a:r>
          </a:p>
          <a:p>
            <a:pPr marL="457200" marR="0" lvl="1" indent="0">
              <a:lnSpc>
                <a:spcPct val="150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21</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st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Century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At all grade levels 21</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st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Century skill are a set of skill students will need to develop to be successful in the information age.  Each skill area is a hot link that takes teachers to more information and short videos.</a:t>
            </a:r>
          </a:p>
          <a:p>
            <a:pPr marL="457200" marR="0" lvl="1" indent="0">
              <a:lnSpc>
                <a:spcPct val="150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Mission Patches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printing on sticker paper and giving out after finishing all 6 planets also about using a button cutter to quick cut out in circles.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Galaxy Student Login Card.pdf</a:t>
            </a:r>
            <a:endParaRPr lang="en-US" dirty="0"/>
          </a:p>
          <a:p>
            <a:r>
              <a:rPr lang="en-US" dirty="0">
                <a:hlinkClick r:id="rId4"/>
              </a:rPr>
              <a:t>RIASEC Poster.pdf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with Student login Cards, however, at this grade level they should not need the cards but might still be helpful.</a:t>
            </a:r>
          </a:p>
          <a:p>
            <a:pPr marL="342900" marR="0" lvl="0" indent="-342900">
              <a:lnSpc>
                <a:spcPct val="150000"/>
              </a:lnSpc>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material the Holland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request an 18x24 poster mailed 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At this level the Holland information is available to students when they complete a planet 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4_Planet </a:t>
            </a:r>
            <a:r>
              <a:rPr lang="en-US" dirty="0" err="1">
                <a:hlinkClick r:id="rId3"/>
              </a:rPr>
              <a:t>E_Post</a:t>
            </a:r>
            <a:r>
              <a:rPr lang="en-US" dirty="0">
                <a:hlinkClick r:id="rId3"/>
              </a:rPr>
              <a:t> Launch.pdf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Post-Launch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post launch lesson plans are 12–20-minute activities and discussion that is a good wrap up for each planet.  Most have some sort of worksheet to reinforce what they just covered online.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880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going to </a:t>
            </a:r>
            <a:r>
              <a:rPr lang="en-US" dirty="0" err="1"/>
              <a:t>Ctyou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 What Do People Do at Work.pptx</a:t>
            </a:r>
            <a:endParaRPr lang="en-US" dirty="0"/>
          </a:p>
          <a:p>
            <a:endParaRPr lang="en-US" dirty="0"/>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What is work PowerPoint that goes with the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is WorkPoster.pdf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is Work PP.pptx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Start or End Worksheet.pdf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lesson plans and format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in word format so they can be easily adjusted to meet personal teaching style.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There are 2 options to follow. One if all students have a computer, one if the teacher has the only computer with a projector or whiteboard.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the PK -5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reading list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the picture books are also listed on back of the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Planet Badge Worksheets.pdf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Planet badge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the front and the back of worksheet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err="1">
                <a:hlinkClick r:id="rId3"/>
              </a:rPr>
              <a:t>PreK_occupation</a:t>
            </a:r>
            <a:r>
              <a:rPr lang="en-US" dirty="0">
                <a:hlinkClick r:id="rId3"/>
              </a:rPr>
              <a:t> cards to print.pdf</a:t>
            </a:r>
            <a:endParaRPr lang="en-US"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PK Occupation cards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be used with a small group or small 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occupations.pptx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Occupation card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this can be used with the lesson as a group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lesson plan occupations and planet info.pptx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Lesson Plan Occupation and planet info Power 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is a combination of both PowerPoints that allow you to use the pre-lesson material as part of the total group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Vocabulary.docx</a:t>
            </a:r>
            <a:endParaRPr lang="en-US" dirty="0"/>
          </a:p>
          <a:p>
            <a:r>
              <a:rPr lang="en-US" dirty="0">
                <a:hlinkClick r:id="rId4"/>
              </a:rPr>
              <a:t>Pre Kindergarten Games.docx</a:t>
            </a:r>
            <a:endParaRPr lang="en-US" dirty="0"/>
          </a:p>
          <a:p>
            <a:r>
              <a:rPr lang="en-US" dirty="0">
                <a:hlinkClick r:id="rId5"/>
              </a:rPr>
              <a:t>Pre-K Questions and I statements for PK.docx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support info Vocabulary, Games, questions, and I statement.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how these are there to help support the lesson for the teacher and better facilitate the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Kindergarten Start or End Worksheet.pdf</a:t>
            </a:r>
            <a:endParaRPr lang="en-US" dirty="0"/>
          </a:p>
          <a:p>
            <a:pPr marL="742950" marR="0" lvl="1" indent="-285750">
              <a:lnSpc>
                <a:spcPct val="150000"/>
              </a:lnSpc>
              <a:spcBef>
                <a:spcPts val="0"/>
              </a:spcBef>
              <a:spcAft>
                <a:spcPts val="800"/>
              </a:spcAft>
              <a:buFont typeface="+mj-lt"/>
              <a:buAutoNum type="alphaLcPeriod"/>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the start or end worksheet talk about how it can be used at the beginning or at the end of all lessons or not at all. Talk about info on the 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Oklahoma Academic Standards for Pre Kindergarten.docx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 Show Oklahoma Academic Standards for PK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if students have done all 6 planets and the lesson material then they will have covered these standards for PK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are 21st century skills.docx</a:t>
            </a:r>
            <a:endParaRPr lang="en-US" dirty="0"/>
          </a:p>
          <a:p>
            <a:r>
              <a:rPr lang="en-US" dirty="0">
                <a:hlinkClick r:id="rId4"/>
              </a:rPr>
              <a:t>PreK Mission Patches.pdf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21</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st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Century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Skills needed for an information world.  Info that also goes along with standards. The hotlinks will take you to more information and short videos</a:t>
            </a:r>
          </a:p>
          <a:p>
            <a:pPr marL="742950" marR="0" lvl="1" indent="-285750">
              <a:lnSpc>
                <a:spcPct val="150000"/>
              </a:lnSpc>
              <a:spcBef>
                <a:spcPts val="0"/>
              </a:spcBef>
              <a:spcAft>
                <a:spcPts val="800"/>
              </a:spcAft>
              <a:buFont typeface="+mj-lt"/>
              <a:buAutoNum type="alphaLcPeriod"/>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Mission Patches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printing on sticker paper and giving out after finishing all 6 planets also about using a button cutter to quick cut out in circles.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Galaxy Student Login Card.pdf</a:t>
            </a:r>
            <a:endParaRPr lang="en-US" dirty="0"/>
          </a:p>
          <a:p>
            <a:r>
              <a:rPr lang="en-US" dirty="0">
                <a:hlinkClick r:id="rId4"/>
              </a:rPr>
              <a:t>RIASEC (Holland) Poster.pdf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with Student login Cards / option of using clever</a:t>
            </a:r>
          </a:p>
          <a:p>
            <a:pPr marL="342900" marR="0" lvl="0" indent="-342900">
              <a:lnSpc>
                <a:spcPct val="150000"/>
              </a:lnSpc>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material the Holland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request an 18x24 poster mailed 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Not available to students at this level at the end of exploring planets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live and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button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it is all yours to use or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5 E lesson plans and format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in word format so they can be easily adjusted to meet personal teaching style.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There are 2 options to follow. One if all students have a computer, one if the teacher has the only computer with a projector or whiteboard.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the K -5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reading list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the picture books are also listed on back of the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Kindergarten Badge Worksheets.pdf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K Planet badge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the front and the back of worksheet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a:hlinkClick r:id="rId3"/>
              </a:rPr>
              <a:t>Kindergarten occupation cards to print.pdf</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PK Occupation cards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be used with a small group or small 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Kindergarten occupations.pptx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K Occupation card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this can be used with the lesson as a group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19B-FD9F-4822-96E0-8B6B58B43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4ED2A-AF9C-4840-84EE-EC1CF8FB7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5E7DF-1DF9-4FA2-BC03-8CC523E175A2}"/>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5" name="Footer Placeholder 4">
            <a:extLst>
              <a:ext uri="{FF2B5EF4-FFF2-40B4-BE49-F238E27FC236}">
                <a16:creationId xmlns:a16="http://schemas.microsoft.com/office/drawing/2014/main" id="{175A6BEA-AC6E-4944-A324-8686FE29A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919B3-5AFD-45A4-AF8B-1F4A16F4E60F}"/>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45162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5CB1-9000-446A-BFA5-E2F3188D4D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FE284F-B310-4C03-9669-DE10AA8BD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F2735-EC91-4135-AA2D-A8FA4C5EAE6C}"/>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5" name="Footer Placeholder 4">
            <a:extLst>
              <a:ext uri="{FF2B5EF4-FFF2-40B4-BE49-F238E27FC236}">
                <a16:creationId xmlns:a16="http://schemas.microsoft.com/office/drawing/2014/main" id="{F079CB47-5553-4103-9624-279AF14C5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864FE-D240-447E-BDD5-81FFED8C1C1C}"/>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131578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75A00-B38C-4E36-A97E-316F431C6A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8E6F4B-744B-4554-981B-EBB5CED31F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05AA6-B1F8-4F21-926F-5532B162CDA2}"/>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5" name="Footer Placeholder 4">
            <a:extLst>
              <a:ext uri="{FF2B5EF4-FFF2-40B4-BE49-F238E27FC236}">
                <a16:creationId xmlns:a16="http://schemas.microsoft.com/office/drawing/2014/main" id="{519DAF30-1E3E-4597-BAF4-30F7052D6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3DE8A-930E-41E8-8321-255B38CD3ACB}"/>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116536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47CB-2E81-4F2C-AFA4-49B31933A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26812-9E48-460F-B196-63E04290DC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E270F-E926-4666-9A48-C15C4DFBCCFE}"/>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5" name="Footer Placeholder 4">
            <a:extLst>
              <a:ext uri="{FF2B5EF4-FFF2-40B4-BE49-F238E27FC236}">
                <a16:creationId xmlns:a16="http://schemas.microsoft.com/office/drawing/2014/main" id="{C758E4A4-2A23-49E3-BABE-9E358F68B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18F54-CE4C-4EE3-BA31-6FB1B28CCD5E}"/>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319351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CBB3-0525-4CFE-8929-1CB784065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E57A53-0295-4956-95E9-72BF480B3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6D857-BEFC-421F-A364-3E663945FC93}"/>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5" name="Footer Placeholder 4">
            <a:extLst>
              <a:ext uri="{FF2B5EF4-FFF2-40B4-BE49-F238E27FC236}">
                <a16:creationId xmlns:a16="http://schemas.microsoft.com/office/drawing/2014/main" id="{6194D6A8-05C8-401C-BFA2-702B86B69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9DA78-BEBB-4E95-BFF0-929FFAE519D5}"/>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177741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6E27-28DA-470A-8718-FC1A3E7E0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755A2-8A9C-4835-A469-0E28B8312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F4110-FDA1-454B-A3C5-593EC07BD7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CA347E-F009-488F-9157-20C11275F2F9}"/>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6" name="Footer Placeholder 5">
            <a:extLst>
              <a:ext uri="{FF2B5EF4-FFF2-40B4-BE49-F238E27FC236}">
                <a16:creationId xmlns:a16="http://schemas.microsoft.com/office/drawing/2014/main" id="{51944EF9-A842-43C6-99D6-F524C3846B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EDCD7-F766-4685-B3C8-1BF8300D3C89}"/>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3348123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48F5-00DC-4EA6-AE45-4E8085171D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0061AE-D9ED-4564-BAA4-53BDA8A2F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EF61E9-0F11-4318-8DCC-A58758C43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82C85E-811E-4557-A369-272BC9C48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C25239-36DA-43DB-86D2-7D0CB617E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3E5CC-EE30-4EC2-B86C-56F82567728E}"/>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8" name="Footer Placeholder 7">
            <a:extLst>
              <a:ext uri="{FF2B5EF4-FFF2-40B4-BE49-F238E27FC236}">
                <a16:creationId xmlns:a16="http://schemas.microsoft.com/office/drawing/2014/main" id="{28E5C0D2-A27A-4146-A4B8-C8F8685023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FD4B89-5F06-49DE-8CC8-FC4775008341}"/>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140121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0974-6E71-4C7B-8356-0897A2529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8F2A90-7493-4B1C-9A28-0DE26FC74F23}"/>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4" name="Footer Placeholder 3">
            <a:extLst>
              <a:ext uri="{FF2B5EF4-FFF2-40B4-BE49-F238E27FC236}">
                <a16:creationId xmlns:a16="http://schemas.microsoft.com/office/drawing/2014/main" id="{A11717B6-1418-4897-94D8-052FE76D4B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CC351D-A4C0-4D32-9937-39B3AB9819FD}"/>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267455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74F1A-740D-44CB-A5EC-F0D07CD26999}"/>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3" name="Footer Placeholder 2">
            <a:extLst>
              <a:ext uri="{FF2B5EF4-FFF2-40B4-BE49-F238E27FC236}">
                <a16:creationId xmlns:a16="http://schemas.microsoft.com/office/drawing/2014/main" id="{A88E0454-24C7-4D6F-B909-3613EBB070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422E21-C6A9-45FC-A09F-16644D156556}"/>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33502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B9EA-9C32-4BF4-8EBF-1A0B9D40D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22C2C-4AE9-4060-996C-6B3102C59F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1CC4B-144F-4709-956B-E24232172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022283-ED2D-47C1-B6C0-4A326B11E829}"/>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6" name="Footer Placeholder 5">
            <a:extLst>
              <a:ext uri="{FF2B5EF4-FFF2-40B4-BE49-F238E27FC236}">
                <a16:creationId xmlns:a16="http://schemas.microsoft.com/office/drawing/2014/main" id="{867117EB-8764-4A4A-9D06-1CB8320F7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B7DA1-A7D8-450D-A2C1-960E85C8CA44}"/>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274849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DBC8-FA76-44E4-9988-64D24AFD8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C9620-5166-493A-A020-5A1424F81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643B3-6826-43EC-91FD-3CC3B4EC3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D2FC8-7FF5-42CA-9163-675D87FB8842}"/>
              </a:ext>
            </a:extLst>
          </p:cNvPr>
          <p:cNvSpPr>
            <a:spLocks noGrp="1"/>
          </p:cNvSpPr>
          <p:nvPr>
            <p:ph type="dt" sz="half" idx="10"/>
          </p:nvPr>
        </p:nvSpPr>
        <p:spPr/>
        <p:txBody>
          <a:bodyPr/>
          <a:lstStyle/>
          <a:p>
            <a:fld id="{9B3EADAF-A159-48B5-BA56-3B39D3D036B4}" type="datetimeFigureOut">
              <a:rPr lang="en-US" smtClean="0"/>
              <a:t>3/16/2023</a:t>
            </a:fld>
            <a:endParaRPr lang="en-US"/>
          </a:p>
        </p:txBody>
      </p:sp>
      <p:sp>
        <p:nvSpPr>
          <p:cNvPr id="6" name="Footer Placeholder 5">
            <a:extLst>
              <a:ext uri="{FF2B5EF4-FFF2-40B4-BE49-F238E27FC236}">
                <a16:creationId xmlns:a16="http://schemas.microsoft.com/office/drawing/2014/main" id="{BA1FCDB8-47EE-4C3F-900D-5D48DB6B9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33B09-C83F-4E4E-B41A-7AD6165BB5AC}"/>
              </a:ext>
            </a:extLst>
          </p:cNvPr>
          <p:cNvSpPr>
            <a:spLocks noGrp="1"/>
          </p:cNvSpPr>
          <p:nvPr>
            <p:ph type="sldNum" sz="quarter" idx="12"/>
          </p:nvPr>
        </p:nvSpPr>
        <p:spPr/>
        <p:txBody>
          <a:bodyPr/>
          <a:lstStyle/>
          <a:p>
            <a:fld id="{2D1819EC-06ED-481A-9D1E-C69FB8EDFECC}" type="slidenum">
              <a:rPr lang="en-US" smtClean="0"/>
              <a:t>‹#›</a:t>
            </a:fld>
            <a:endParaRPr lang="en-US"/>
          </a:p>
        </p:txBody>
      </p:sp>
    </p:spTree>
    <p:extLst>
      <p:ext uri="{BB962C8B-B14F-4D97-AF65-F5344CB8AC3E}">
        <p14:creationId xmlns:p14="http://schemas.microsoft.com/office/powerpoint/2010/main" val="402648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DF04C-BE22-42A1-8626-657044EDA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487FD9-5D39-4691-8DF4-19B7EE09F5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1C766-3414-4737-A15E-37B79B9F6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EADAF-A159-48B5-BA56-3B39D3D036B4}" type="datetimeFigureOut">
              <a:rPr lang="en-US" smtClean="0"/>
              <a:t>3/16/2023</a:t>
            </a:fld>
            <a:endParaRPr lang="en-US"/>
          </a:p>
        </p:txBody>
      </p:sp>
      <p:sp>
        <p:nvSpPr>
          <p:cNvPr id="5" name="Footer Placeholder 4">
            <a:extLst>
              <a:ext uri="{FF2B5EF4-FFF2-40B4-BE49-F238E27FC236}">
                <a16:creationId xmlns:a16="http://schemas.microsoft.com/office/drawing/2014/main" id="{AC3485FB-C010-47D8-B10A-7C9D2C78B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C386FC-8406-497B-AC92-D357AAD1E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819EC-06ED-481A-9D1E-C69FB8EDFECC}" type="slidenum">
              <a:rPr lang="en-US" smtClean="0"/>
              <a:t>‹#›</a:t>
            </a:fld>
            <a:endParaRPr lang="en-US"/>
          </a:p>
        </p:txBody>
      </p:sp>
    </p:spTree>
    <p:extLst>
      <p:ext uri="{BB962C8B-B14F-4D97-AF65-F5344CB8AC3E}">
        <p14:creationId xmlns:p14="http://schemas.microsoft.com/office/powerpoint/2010/main" val="346768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81F4F-44C5-4784-92D8-6DD0BFE0C083}"/>
              </a:ext>
            </a:extLst>
          </p:cNvPr>
          <p:cNvSpPr>
            <a:spLocks noGrp="1"/>
          </p:cNvSpPr>
          <p:nvPr>
            <p:ph type="ctrTitle"/>
          </p:nvPr>
        </p:nvSpPr>
        <p:spPr>
          <a:xfrm>
            <a:off x="1524000" y="473725"/>
            <a:ext cx="9144000" cy="876423"/>
          </a:xfrm>
        </p:spPr>
        <p:txBody>
          <a:bodyPr>
            <a:normAutofit fontScale="90000"/>
          </a:bodyPr>
          <a:lstStyle/>
          <a:p>
            <a:br>
              <a:rPr lang="en-US" b="1" dirty="0"/>
            </a:br>
            <a:r>
              <a:rPr lang="en-US" b="1" dirty="0"/>
              <a:t>CURRICULUM</a:t>
            </a:r>
          </a:p>
        </p:txBody>
      </p:sp>
      <p:pic>
        <p:nvPicPr>
          <p:cNvPr id="5" name="Picture 4" descr="Logo, company name&#10;&#10;Description automatically generated">
            <a:extLst>
              <a:ext uri="{FF2B5EF4-FFF2-40B4-BE49-F238E27FC236}">
                <a16:creationId xmlns:a16="http://schemas.microsoft.com/office/drawing/2014/main" id="{E52AB0E5-1570-4C55-836A-77D452563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34" y="1607803"/>
            <a:ext cx="4802919" cy="4352997"/>
          </a:xfrm>
          <a:prstGeom prst="rect">
            <a:avLst/>
          </a:prstGeom>
        </p:spPr>
      </p:pic>
      <p:pic>
        <p:nvPicPr>
          <p:cNvPr id="7" name="Picture 6">
            <a:extLst>
              <a:ext uri="{FF2B5EF4-FFF2-40B4-BE49-F238E27FC236}">
                <a16:creationId xmlns:a16="http://schemas.microsoft.com/office/drawing/2014/main" id="{931FFD7A-2BF8-44A8-AF98-37C175D5F8C7}"/>
              </a:ext>
            </a:extLst>
          </p:cNvPr>
          <p:cNvPicPr>
            <a:picLocks noChangeAspect="1"/>
          </p:cNvPicPr>
          <p:nvPr/>
        </p:nvPicPr>
        <p:blipFill rotWithShape="1">
          <a:blip r:embed="rId5"/>
          <a:srcRect l="2488" t="19425" r="5609" b="26909"/>
          <a:stretch/>
        </p:blipFill>
        <p:spPr>
          <a:xfrm>
            <a:off x="6997780" y="1472001"/>
            <a:ext cx="4104238" cy="742386"/>
          </a:xfrm>
          <a:prstGeom prst="rect">
            <a:avLst/>
          </a:prstGeom>
        </p:spPr>
      </p:pic>
      <p:sp>
        <p:nvSpPr>
          <p:cNvPr id="8" name="TextBox 7">
            <a:extLst>
              <a:ext uri="{FF2B5EF4-FFF2-40B4-BE49-F238E27FC236}">
                <a16:creationId xmlns:a16="http://schemas.microsoft.com/office/drawing/2014/main" id="{1B9BE398-3BBE-48D8-BF6A-C3A07720DEDA}"/>
              </a:ext>
            </a:extLst>
          </p:cNvPr>
          <p:cNvSpPr txBox="1"/>
          <p:nvPr/>
        </p:nvSpPr>
        <p:spPr>
          <a:xfrm>
            <a:off x="7227733" y="3213934"/>
            <a:ext cx="3644331" cy="2308324"/>
          </a:xfrm>
          <a:prstGeom prst="rect">
            <a:avLst/>
          </a:prstGeom>
          <a:noFill/>
        </p:spPr>
        <p:txBody>
          <a:bodyPr wrap="none" rtlCol="0">
            <a:spAutoFit/>
          </a:bodyPr>
          <a:lstStyle/>
          <a:p>
            <a:pPr algn="ctr"/>
            <a:r>
              <a:rPr lang="en-US" sz="4800" b="1" dirty="0"/>
              <a:t>Kindergarten </a:t>
            </a:r>
          </a:p>
          <a:p>
            <a:pPr algn="ctr"/>
            <a:r>
              <a:rPr lang="en-US" sz="4800" b="1" dirty="0"/>
              <a:t>and </a:t>
            </a:r>
          </a:p>
          <a:p>
            <a:pPr algn="ctr"/>
            <a:r>
              <a:rPr lang="en-US" sz="4800" b="1" dirty="0"/>
              <a:t>4</a:t>
            </a:r>
            <a:r>
              <a:rPr lang="en-US" sz="4800" b="1" baseline="30000" dirty="0"/>
              <a:t>th</a:t>
            </a:r>
            <a:r>
              <a:rPr lang="en-US" sz="4800" b="1" dirty="0"/>
              <a:t> Grade</a:t>
            </a:r>
          </a:p>
        </p:txBody>
      </p:sp>
    </p:spTree>
    <p:extLst>
      <p:ext uri="{BB962C8B-B14F-4D97-AF65-F5344CB8AC3E}">
        <p14:creationId xmlns:p14="http://schemas.microsoft.com/office/powerpoint/2010/main" val="75990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C223-CB41-4FA0-AABC-1F72E66A4498}"/>
              </a:ext>
            </a:extLst>
          </p:cNvPr>
          <p:cNvSpPr>
            <a:spLocks noGrp="1"/>
          </p:cNvSpPr>
          <p:nvPr>
            <p:ph type="title"/>
          </p:nvPr>
        </p:nvSpPr>
        <p:spPr>
          <a:xfrm>
            <a:off x="8727312" y="3287210"/>
            <a:ext cx="2811683" cy="2152891"/>
          </a:xfrm>
        </p:spPr>
        <p:txBody>
          <a:bodyPr>
            <a:normAutofit/>
          </a:bodyPr>
          <a:lstStyle/>
          <a:p>
            <a:pPr algn="ctr"/>
            <a:r>
              <a:rPr lang="en-US" b="1" dirty="0"/>
              <a:t>Combined PowerPoint option</a:t>
            </a:r>
          </a:p>
        </p:txBody>
      </p:sp>
      <p:pic>
        <p:nvPicPr>
          <p:cNvPr id="6" name="Picture 5">
            <a:extLst>
              <a:ext uri="{FF2B5EF4-FFF2-40B4-BE49-F238E27FC236}">
                <a16:creationId xmlns:a16="http://schemas.microsoft.com/office/drawing/2014/main" id="{F4B9144F-F1DF-411B-A57A-35855C93E96A}"/>
              </a:ext>
            </a:extLst>
          </p:cNvPr>
          <p:cNvPicPr>
            <a:picLocks noChangeAspect="1"/>
          </p:cNvPicPr>
          <p:nvPr/>
        </p:nvPicPr>
        <p:blipFill>
          <a:blip r:embed="rId4"/>
          <a:stretch>
            <a:fillRect/>
          </a:stretch>
        </p:blipFill>
        <p:spPr>
          <a:xfrm>
            <a:off x="862149" y="676114"/>
            <a:ext cx="8739051" cy="5589562"/>
          </a:xfrm>
          <a:prstGeom prst="rect">
            <a:avLst/>
          </a:prstGeom>
        </p:spPr>
      </p:pic>
      <p:pic>
        <p:nvPicPr>
          <p:cNvPr id="10" name="Picture 9">
            <a:extLst>
              <a:ext uri="{FF2B5EF4-FFF2-40B4-BE49-F238E27FC236}">
                <a16:creationId xmlns:a16="http://schemas.microsoft.com/office/drawing/2014/main" id="{18DB44D6-39A3-43CE-9920-8D2BFADBA4DF}"/>
              </a:ext>
            </a:extLst>
          </p:cNvPr>
          <p:cNvPicPr>
            <a:picLocks noChangeAspect="1"/>
          </p:cNvPicPr>
          <p:nvPr/>
        </p:nvPicPr>
        <p:blipFill>
          <a:blip r:embed="rId5"/>
          <a:stretch>
            <a:fillRect/>
          </a:stretch>
        </p:blipFill>
        <p:spPr>
          <a:xfrm>
            <a:off x="1815737" y="575682"/>
            <a:ext cx="8307977" cy="5885546"/>
          </a:xfrm>
          <a:prstGeom prst="rect">
            <a:avLst/>
          </a:prstGeom>
        </p:spPr>
      </p:pic>
      <p:pic>
        <p:nvPicPr>
          <p:cNvPr id="12" name="Picture 11">
            <a:extLst>
              <a:ext uri="{FF2B5EF4-FFF2-40B4-BE49-F238E27FC236}">
                <a16:creationId xmlns:a16="http://schemas.microsoft.com/office/drawing/2014/main" id="{D8D238B3-A997-470E-B7CA-F0E2AC2DE52D}"/>
              </a:ext>
            </a:extLst>
          </p:cNvPr>
          <p:cNvPicPr>
            <a:picLocks noChangeAspect="1"/>
          </p:cNvPicPr>
          <p:nvPr/>
        </p:nvPicPr>
        <p:blipFill>
          <a:blip r:embed="rId6"/>
          <a:stretch>
            <a:fillRect/>
          </a:stretch>
        </p:blipFill>
        <p:spPr>
          <a:xfrm>
            <a:off x="2532184" y="969037"/>
            <a:ext cx="8545118" cy="5296639"/>
          </a:xfrm>
          <a:prstGeom prst="rect">
            <a:avLst/>
          </a:prstGeom>
        </p:spPr>
      </p:pic>
      <p:pic>
        <p:nvPicPr>
          <p:cNvPr id="14" name="Picture 13">
            <a:extLst>
              <a:ext uri="{FF2B5EF4-FFF2-40B4-BE49-F238E27FC236}">
                <a16:creationId xmlns:a16="http://schemas.microsoft.com/office/drawing/2014/main" id="{4E954A9C-EE09-456D-8D4F-94BB793BC7BE}"/>
              </a:ext>
            </a:extLst>
          </p:cNvPr>
          <p:cNvPicPr>
            <a:picLocks noChangeAspect="1"/>
          </p:cNvPicPr>
          <p:nvPr/>
        </p:nvPicPr>
        <p:blipFill>
          <a:blip r:embed="rId7"/>
          <a:stretch>
            <a:fillRect/>
          </a:stretch>
        </p:blipFill>
        <p:spPr>
          <a:xfrm>
            <a:off x="4044322" y="1919109"/>
            <a:ext cx="7382951" cy="4444343"/>
          </a:xfrm>
          <a:prstGeom prst="rect">
            <a:avLst/>
          </a:prstGeom>
        </p:spPr>
      </p:pic>
    </p:spTree>
    <p:extLst>
      <p:ext uri="{BB962C8B-B14F-4D97-AF65-F5344CB8AC3E}">
        <p14:creationId xmlns:p14="http://schemas.microsoft.com/office/powerpoint/2010/main" val="15500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pPr algn="ctr"/>
            <a:r>
              <a:rPr lang="en-US" b="1" dirty="0"/>
              <a:t>Additional support for Lesson Plan</a:t>
            </a:r>
          </a:p>
        </p:txBody>
      </p:sp>
      <p:sp>
        <p:nvSpPr>
          <p:cNvPr id="6" name="TextBox 5">
            <a:extLst>
              <a:ext uri="{FF2B5EF4-FFF2-40B4-BE49-F238E27FC236}">
                <a16:creationId xmlns:a16="http://schemas.microsoft.com/office/drawing/2014/main" id="{2EE5F127-472D-46B3-84EF-9E6E0E30E5A5}"/>
              </a:ext>
            </a:extLst>
          </p:cNvPr>
          <p:cNvSpPr txBox="1"/>
          <p:nvPr/>
        </p:nvSpPr>
        <p:spPr>
          <a:xfrm>
            <a:off x="5308467" y="3609071"/>
            <a:ext cx="2325060" cy="646331"/>
          </a:xfrm>
          <a:prstGeom prst="rect">
            <a:avLst/>
          </a:prstGeom>
          <a:noFill/>
        </p:spPr>
        <p:txBody>
          <a:bodyPr wrap="none" rtlCol="0">
            <a:spAutoFit/>
          </a:bodyPr>
          <a:lstStyle/>
          <a:p>
            <a:r>
              <a:rPr lang="en-US" sz="3600" b="1" dirty="0"/>
              <a:t>Vocabulary</a:t>
            </a:r>
          </a:p>
        </p:txBody>
      </p:sp>
      <p:sp>
        <p:nvSpPr>
          <p:cNvPr id="9" name="TextBox 8">
            <a:extLst>
              <a:ext uri="{FF2B5EF4-FFF2-40B4-BE49-F238E27FC236}">
                <a16:creationId xmlns:a16="http://schemas.microsoft.com/office/drawing/2014/main" id="{557468BF-5240-4553-BAD0-4EEA6ADE9AC1}"/>
              </a:ext>
            </a:extLst>
          </p:cNvPr>
          <p:cNvSpPr txBox="1"/>
          <p:nvPr/>
        </p:nvSpPr>
        <p:spPr>
          <a:xfrm>
            <a:off x="8944421" y="2129407"/>
            <a:ext cx="2166106" cy="646331"/>
          </a:xfrm>
          <a:prstGeom prst="rect">
            <a:avLst/>
          </a:prstGeom>
          <a:noFill/>
        </p:spPr>
        <p:txBody>
          <a:bodyPr wrap="none" rtlCol="0">
            <a:spAutoFit/>
          </a:bodyPr>
          <a:lstStyle/>
          <a:p>
            <a:r>
              <a:rPr lang="en-US" sz="3600" b="1" dirty="0"/>
              <a:t>Game info</a:t>
            </a:r>
          </a:p>
        </p:txBody>
      </p:sp>
      <p:sp>
        <p:nvSpPr>
          <p:cNvPr id="14" name="TextBox 13">
            <a:extLst>
              <a:ext uri="{FF2B5EF4-FFF2-40B4-BE49-F238E27FC236}">
                <a16:creationId xmlns:a16="http://schemas.microsoft.com/office/drawing/2014/main" id="{1E2F7110-B7AC-4520-A036-01C145345CEC}"/>
              </a:ext>
            </a:extLst>
          </p:cNvPr>
          <p:cNvSpPr txBox="1"/>
          <p:nvPr/>
        </p:nvSpPr>
        <p:spPr>
          <a:xfrm>
            <a:off x="8938817" y="3443557"/>
            <a:ext cx="3050450" cy="1200329"/>
          </a:xfrm>
          <a:prstGeom prst="rect">
            <a:avLst/>
          </a:prstGeom>
          <a:noFill/>
        </p:spPr>
        <p:txBody>
          <a:bodyPr wrap="none" rtlCol="0">
            <a:spAutoFit/>
          </a:bodyPr>
          <a:lstStyle/>
          <a:p>
            <a:r>
              <a:rPr lang="en-US" sz="3600" b="1" dirty="0"/>
              <a:t>Questions and </a:t>
            </a:r>
          </a:p>
          <a:p>
            <a:r>
              <a:rPr lang="en-US" sz="3600" b="1" dirty="0"/>
              <a:t>“I” Statements</a:t>
            </a:r>
          </a:p>
        </p:txBody>
      </p:sp>
      <p:pic>
        <p:nvPicPr>
          <p:cNvPr id="4" name="Picture 3">
            <a:extLst>
              <a:ext uri="{FF2B5EF4-FFF2-40B4-BE49-F238E27FC236}">
                <a16:creationId xmlns:a16="http://schemas.microsoft.com/office/drawing/2014/main" id="{3400A285-F6F9-41E2-8C3E-8420267481D9}"/>
              </a:ext>
            </a:extLst>
          </p:cNvPr>
          <p:cNvPicPr>
            <a:picLocks noChangeAspect="1"/>
          </p:cNvPicPr>
          <p:nvPr/>
        </p:nvPicPr>
        <p:blipFill>
          <a:blip r:embed="rId4"/>
          <a:stretch>
            <a:fillRect/>
          </a:stretch>
        </p:blipFill>
        <p:spPr>
          <a:xfrm>
            <a:off x="294466" y="1863524"/>
            <a:ext cx="5037842" cy="4533231"/>
          </a:xfrm>
          <a:prstGeom prst="rect">
            <a:avLst/>
          </a:prstGeom>
        </p:spPr>
      </p:pic>
      <p:pic>
        <p:nvPicPr>
          <p:cNvPr id="10" name="Picture 9">
            <a:extLst>
              <a:ext uri="{FF2B5EF4-FFF2-40B4-BE49-F238E27FC236}">
                <a16:creationId xmlns:a16="http://schemas.microsoft.com/office/drawing/2014/main" id="{DD9E8C0F-DB4C-4B0B-816A-C97FD6A968CE}"/>
              </a:ext>
            </a:extLst>
          </p:cNvPr>
          <p:cNvPicPr>
            <a:picLocks noChangeAspect="1"/>
          </p:cNvPicPr>
          <p:nvPr/>
        </p:nvPicPr>
        <p:blipFill>
          <a:blip r:embed="rId5"/>
          <a:stretch>
            <a:fillRect/>
          </a:stretch>
        </p:blipFill>
        <p:spPr>
          <a:xfrm>
            <a:off x="2813387" y="509477"/>
            <a:ext cx="6125430" cy="5287113"/>
          </a:xfrm>
          <a:prstGeom prst="rect">
            <a:avLst/>
          </a:prstGeom>
        </p:spPr>
      </p:pic>
      <p:pic>
        <p:nvPicPr>
          <p:cNvPr id="15" name="Picture 14">
            <a:extLst>
              <a:ext uri="{FF2B5EF4-FFF2-40B4-BE49-F238E27FC236}">
                <a16:creationId xmlns:a16="http://schemas.microsoft.com/office/drawing/2014/main" id="{DDFE1FC2-798D-415E-809F-A77505B5AD47}"/>
              </a:ext>
            </a:extLst>
          </p:cNvPr>
          <p:cNvPicPr>
            <a:picLocks noChangeAspect="1"/>
          </p:cNvPicPr>
          <p:nvPr/>
        </p:nvPicPr>
        <p:blipFill>
          <a:blip r:embed="rId6"/>
          <a:stretch>
            <a:fillRect/>
          </a:stretch>
        </p:blipFill>
        <p:spPr>
          <a:xfrm>
            <a:off x="650033" y="706509"/>
            <a:ext cx="4486901" cy="3886742"/>
          </a:xfrm>
          <a:prstGeom prst="rect">
            <a:avLst/>
          </a:prstGeom>
        </p:spPr>
      </p:pic>
      <p:pic>
        <p:nvPicPr>
          <p:cNvPr id="17" name="Picture 16">
            <a:extLst>
              <a:ext uri="{FF2B5EF4-FFF2-40B4-BE49-F238E27FC236}">
                <a16:creationId xmlns:a16="http://schemas.microsoft.com/office/drawing/2014/main" id="{33023E61-98EA-4F83-9100-5E3A1B500138}"/>
              </a:ext>
            </a:extLst>
          </p:cNvPr>
          <p:cNvPicPr>
            <a:picLocks noChangeAspect="1"/>
          </p:cNvPicPr>
          <p:nvPr/>
        </p:nvPicPr>
        <p:blipFill>
          <a:blip r:embed="rId7"/>
          <a:stretch>
            <a:fillRect/>
          </a:stretch>
        </p:blipFill>
        <p:spPr>
          <a:xfrm>
            <a:off x="3185706" y="1832410"/>
            <a:ext cx="5820587" cy="3553321"/>
          </a:xfrm>
          <a:prstGeom prst="rect">
            <a:avLst/>
          </a:prstGeom>
        </p:spPr>
      </p:pic>
    </p:spTree>
    <p:extLst>
      <p:ext uri="{BB962C8B-B14F-4D97-AF65-F5344CB8AC3E}">
        <p14:creationId xmlns:p14="http://schemas.microsoft.com/office/powerpoint/2010/main" val="36928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9D29CB-CB30-4692-9295-9FD7C931782C}"/>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sp>
        <p:nvSpPr>
          <p:cNvPr id="11" name="TextBox 10">
            <a:extLst>
              <a:ext uri="{FF2B5EF4-FFF2-40B4-BE49-F238E27FC236}">
                <a16:creationId xmlns:a16="http://schemas.microsoft.com/office/drawing/2014/main" id="{0AD62CC9-8B1B-42C1-952F-E23D386BA87C}"/>
              </a:ext>
            </a:extLst>
          </p:cNvPr>
          <p:cNvSpPr txBox="1"/>
          <p:nvPr/>
        </p:nvSpPr>
        <p:spPr>
          <a:xfrm>
            <a:off x="1507520" y="1981090"/>
            <a:ext cx="3527468" cy="2585323"/>
          </a:xfrm>
          <a:prstGeom prst="rect">
            <a:avLst/>
          </a:prstGeom>
          <a:noFill/>
        </p:spPr>
        <p:txBody>
          <a:bodyPr wrap="square" rtlCol="0">
            <a:spAutoFit/>
          </a:bodyPr>
          <a:lstStyle/>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Oklahoma Academic Standards for Kindergarten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0D4E3CE2-D838-4BFF-822E-AF1D5393C67A}"/>
              </a:ext>
            </a:extLst>
          </p:cNvPr>
          <p:cNvPicPr>
            <a:picLocks noChangeAspect="1"/>
          </p:cNvPicPr>
          <p:nvPr/>
        </p:nvPicPr>
        <p:blipFill>
          <a:blip r:embed="rId4"/>
          <a:stretch>
            <a:fillRect/>
          </a:stretch>
        </p:blipFill>
        <p:spPr>
          <a:xfrm>
            <a:off x="5321278" y="0"/>
            <a:ext cx="5363202" cy="6858000"/>
          </a:xfrm>
          <a:prstGeom prst="rect">
            <a:avLst/>
          </a:prstGeom>
        </p:spPr>
      </p:pic>
    </p:spTree>
    <p:extLst>
      <p:ext uri="{BB962C8B-B14F-4D97-AF65-F5344CB8AC3E}">
        <p14:creationId xmlns:p14="http://schemas.microsoft.com/office/powerpoint/2010/main" val="62353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3CBC9-F2FB-44F5-8FF3-F4ABCA8162F3}"/>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A092DE55-BB05-4303-86A0-5A1287BAF0EB}"/>
              </a:ext>
            </a:extLst>
          </p:cNvPr>
          <p:cNvPicPr>
            <a:picLocks noChangeAspect="1"/>
          </p:cNvPicPr>
          <p:nvPr/>
        </p:nvPicPr>
        <p:blipFill>
          <a:blip r:embed="rId4"/>
          <a:stretch>
            <a:fillRect/>
          </a:stretch>
        </p:blipFill>
        <p:spPr>
          <a:xfrm>
            <a:off x="1028184" y="1587247"/>
            <a:ext cx="7392432" cy="4258269"/>
          </a:xfrm>
          <a:prstGeom prst="rect">
            <a:avLst/>
          </a:prstGeom>
        </p:spPr>
      </p:pic>
      <p:pic>
        <p:nvPicPr>
          <p:cNvPr id="3" name="Picture 2">
            <a:extLst>
              <a:ext uri="{FF2B5EF4-FFF2-40B4-BE49-F238E27FC236}">
                <a16:creationId xmlns:a16="http://schemas.microsoft.com/office/drawing/2014/main" id="{45B0AF07-2748-4A4E-84AE-D79D70F9FDA1}"/>
              </a:ext>
            </a:extLst>
          </p:cNvPr>
          <p:cNvPicPr>
            <a:picLocks noChangeAspect="1"/>
          </p:cNvPicPr>
          <p:nvPr/>
        </p:nvPicPr>
        <p:blipFill>
          <a:blip r:embed="rId5"/>
          <a:stretch>
            <a:fillRect/>
          </a:stretch>
        </p:blipFill>
        <p:spPr>
          <a:xfrm>
            <a:off x="3321433" y="365125"/>
            <a:ext cx="8222351" cy="6179009"/>
          </a:xfrm>
          <a:prstGeom prst="rect">
            <a:avLst/>
          </a:prstGeom>
        </p:spPr>
      </p:pic>
    </p:spTree>
    <p:extLst>
      <p:ext uri="{BB962C8B-B14F-4D97-AF65-F5344CB8AC3E}">
        <p14:creationId xmlns:p14="http://schemas.microsoft.com/office/powerpoint/2010/main" val="268813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2E9D67-B7D7-4BE2-BC38-89C52D4EA28D}"/>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CB4F073C-E1BE-482A-B83E-C296F4F9B54E}"/>
              </a:ext>
            </a:extLst>
          </p:cNvPr>
          <p:cNvPicPr>
            <a:picLocks noChangeAspect="1"/>
          </p:cNvPicPr>
          <p:nvPr/>
        </p:nvPicPr>
        <p:blipFill>
          <a:blip r:embed="rId4"/>
          <a:stretch>
            <a:fillRect/>
          </a:stretch>
        </p:blipFill>
        <p:spPr>
          <a:xfrm>
            <a:off x="838200" y="1475022"/>
            <a:ext cx="9519994" cy="5115779"/>
          </a:xfrm>
          <a:prstGeom prst="rect">
            <a:avLst/>
          </a:prstGeom>
        </p:spPr>
      </p:pic>
      <p:pic>
        <p:nvPicPr>
          <p:cNvPr id="8" name="Picture 7">
            <a:extLst>
              <a:ext uri="{FF2B5EF4-FFF2-40B4-BE49-F238E27FC236}">
                <a16:creationId xmlns:a16="http://schemas.microsoft.com/office/drawing/2014/main" id="{F64278DB-59DE-411C-BAF9-0A84226E7649}"/>
              </a:ext>
            </a:extLst>
          </p:cNvPr>
          <p:cNvPicPr>
            <a:picLocks noChangeAspect="1"/>
          </p:cNvPicPr>
          <p:nvPr/>
        </p:nvPicPr>
        <p:blipFill>
          <a:blip r:embed="rId5"/>
          <a:stretch>
            <a:fillRect/>
          </a:stretch>
        </p:blipFill>
        <p:spPr>
          <a:xfrm>
            <a:off x="2927342" y="0"/>
            <a:ext cx="8426458" cy="6858000"/>
          </a:xfrm>
          <a:prstGeom prst="rect">
            <a:avLst/>
          </a:prstGeom>
        </p:spPr>
      </p:pic>
    </p:spTree>
    <p:extLst>
      <p:ext uri="{BB962C8B-B14F-4D97-AF65-F5344CB8AC3E}">
        <p14:creationId xmlns:p14="http://schemas.microsoft.com/office/powerpoint/2010/main" val="246626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p:txBody>
          <a:bodyPr>
            <a:normAutofit fontScale="90000"/>
          </a:bodyPr>
          <a:lstStyle/>
          <a:p>
            <a:r>
              <a:rPr lang="en-US" dirty="0"/>
              <a:t>Questions thus far ????????????????????????????</a:t>
            </a:r>
          </a:p>
        </p:txBody>
      </p:sp>
    </p:spTree>
    <p:extLst>
      <p:ext uri="{BB962C8B-B14F-4D97-AF65-F5344CB8AC3E}">
        <p14:creationId xmlns:p14="http://schemas.microsoft.com/office/powerpoint/2010/main" val="219632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E3ABD7EC-B2FA-49ED-BD54-084E6F398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34" y="1607803"/>
            <a:ext cx="4802919" cy="4352997"/>
          </a:xfrm>
          <a:prstGeom prst="rect">
            <a:avLst/>
          </a:prstGeom>
        </p:spPr>
      </p:pic>
      <p:pic>
        <p:nvPicPr>
          <p:cNvPr id="5" name="Picture 4">
            <a:extLst>
              <a:ext uri="{FF2B5EF4-FFF2-40B4-BE49-F238E27FC236}">
                <a16:creationId xmlns:a16="http://schemas.microsoft.com/office/drawing/2014/main" id="{0CEAB7A5-4FA1-4416-B832-40645C531F5D}"/>
              </a:ext>
            </a:extLst>
          </p:cNvPr>
          <p:cNvPicPr>
            <a:picLocks noChangeAspect="1"/>
          </p:cNvPicPr>
          <p:nvPr/>
        </p:nvPicPr>
        <p:blipFill rotWithShape="1">
          <a:blip r:embed="rId5"/>
          <a:srcRect l="2488" t="19425" r="5609" b="26909"/>
          <a:stretch/>
        </p:blipFill>
        <p:spPr>
          <a:xfrm>
            <a:off x="6997780" y="1472001"/>
            <a:ext cx="4104238" cy="742386"/>
          </a:xfrm>
          <a:prstGeom prst="rect">
            <a:avLst/>
          </a:prstGeom>
        </p:spPr>
      </p:pic>
      <p:sp>
        <p:nvSpPr>
          <p:cNvPr id="6" name="TextBox 5">
            <a:extLst>
              <a:ext uri="{FF2B5EF4-FFF2-40B4-BE49-F238E27FC236}">
                <a16:creationId xmlns:a16="http://schemas.microsoft.com/office/drawing/2014/main" id="{BAD4A161-E3B5-4CC4-B2D7-883F93C9672D}"/>
              </a:ext>
            </a:extLst>
          </p:cNvPr>
          <p:cNvSpPr txBox="1"/>
          <p:nvPr/>
        </p:nvSpPr>
        <p:spPr>
          <a:xfrm>
            <a:off x="6797904" y="3213934"/>
            <a:ext cx="4503990" cy="1446550"/>
          </a:xfrm>
          <a:prstGeom prst="rect">
            <a:avLst/>
          </a:prstGeom>
          <a:noFill/>
        </p:spPr>
        <p:txBody>
          <a:bodyPr wrap="none" rtlCol="0">
            <a:spAutoFit/>
          </a:bodyPr>
          <a:lstStyle/>
          <a:p>
            <a:pPr algn="ctr"/>
            <a:r>
              <a:rPr lang="en-US" sz="8800" b="1" dirty="0"/>
              <a:t>4</a:t>
            </a:r>
            <a:r>
              <a:rPr lang="en-US" sz="8800" b="1" baseline="30000" dirty="0"/>
              <a:t>th</a:t>
            </a:r>
            <a:r>
              <a:rPr lang="en-US" sz="8800" b="1" dirty="0"/>
              <a:t> Grade</a:t>
            </a:r>
          </a:p>
        </p:txBody>
      </p:sp>
    </p:spTree>
    <p:extLst>
      <p:ext uri="{BB962C8B-B14F-4D97-AF65-F5344CB8AC3E}">
        <p14:creationId xmlns:p14="http://schemas.microsoft.com/office/powerpoint/2010/main" val="108890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30AD5A3A-2C56-47D8-AFA7-2792C11E6310}"/>
              </a:ext>
            </a:extLst>
          </p:cNvPr>
          <p:cNvSpPr>
            <a:spLocks noGrp="1"/>
          </p:cNvSpPr>
          <p:nvPr>
            <p:ph type="title"/>
          </p:nvPr>
        </p:nvSpPr>
        <p:spPr>
          <a:xfrm>
            <a:off x="838200" y="365125"/>
            <a:ext cx="10515600" cy="887173"/>
          </a:xfrm>
        </p:spPr>
        <p:txBody>
          <a:bodyPr/>
          <a:lstStyle/>
          <a:p>
            <a:r>
              <a:rPr lang="en-US" b="1" dirty="0"/>
              <a:t>Pre Lesson-Materials. 	11X17 Poster, PP, WS</a:t>
            </a:r>
          </a:p>
        </p:txBody>
      </p:sp>
      <p:pic>
        <p:nvPicPr>
          <p:cNvPr id="3" name="Picture 2">
            <a:extLst>
              <a:ext uri="{FF2B5EF4-FFF2-40B4-BE49-F238E27FC236}">
                <a16:creationId xmlns:a16="http://schemas.microsoft.com/office/drawing/2014/main" id="{E6A68AC8-F3A1-4A47-8C76-1C1078B451D0}"/>
              </a:ext>
            </a:extLst>
          </p:cNvPr>
          <p:cNvPicPr>
            <a:picLocks noChangeAspect="1"/>
          </p:cNvPicPr>
          <p:nvPr/>
        </p:nvPicPr>
        <p:blipFill>
          <a:blip r:embed="rId4"/>
          <a:stretch>
            <a:fillRect/>
          </a:stretch>
        </p:blipFill>
        <p:spPr>
          <a:xfrm>
            <a:off x="1018903" y="1115021"/>
            <a:ext cx="8543107" cy="5377854"/>
          </a:xfrm>
          <a:prstGeom prst="rect">
            <a:avLst/>
          </a:prstGeom>
        </p:spPr>
      </p:pic>
      <p:pic>
        <p:nvPicPr>
          <p:cNvPr id="7" name="Picture 6">
            <a:extLst>
              <a:ext uri="{FF2B5EF4-FFF2-40B4-BE49-F238E27FC236}">
                <a16:creationId xmlns:a16="http://schemas.microsoft.com/office/drawing/2014/main" id="{2B490F82-65C8-4F46-85E3-F0E932DC0D96}"/>
              </a:ext>
            </a:extLst>
          </p:cNvPr>
          <p:cNvPicPr>
            <a:picLocks noChangeAspect="1"/>
          </p:cNvPicPr>
          <p:nvPr/>
        </p:nvPicPr>
        <p:blipFill>
          <a:blip r:embed="rId5"/>
          <a:stretch>
            <a:fillRect/>
          </a:stretch>
        </p:blipFill>
        <p:spPr>
          <a:xfrm>
            <a:off x="2288373" y="1115021"/>
            <a:ext cx="9131017" cy="5377854"/>
          </a:xfrm>
          <a:prstGeom prst="rect">
            <a:avLst/>
          </a:prstGeom>
        </p:spPr>
      </p:pic>
      <p:pic>
        <p:nvPicPr>
          <p:cNvPr id="11" name="Picture 10">
            <a:extLst>
              <a:ext uri="{FF2B5EF4-FFF2-40B4-BE49-F238E27FC236}">
                <a16:creationId xmlns:a16="http://schemas.microsoft.com/office/drawing/2014/main" id="{63408D02-6209-4E03-A5DC-05B76B33C79E}"/>
              </a:ext>
            </a:extLst>
          </p:cNvPr>
          <p:cNvPicPr>
            <a:picLocks noChangeAspect="1"/>
          </p:cNvPicPr>
          <p:nvPr/>
        </p:nvPicPr>
        <p:blipFill>
          <a:blip r:embed="rId6"/>
          <a:stretch>
            <a:fillRect/>
          </a:stretch>
        </p:blipFill>
        <p:spPr>
          <a:xfrm>
            <a:off x="360480" y="1375499"/>
            <a:ext cx="5994957" cy="4580063"/>
          </a:xfrm>
          <a:prstGeom prst="rect">
            <a:avLst/>
          </a:prstGeom>
        </p:spPr>
      </p:pic>
      <p:pic>
        <p:nvPicPr>
          <p:cNvPr id="14" name="Picture 13">
            <a:extLst>
              <a:ext uri="{FF2B5EF4-FFF2-40B4-BE49-F238E27FC236}">
                <a16:creationId xmlns:a16="http://schemas.microsoft.com/office/drawing/2014/main" id="{B5579E6D-0B3F-4F5C-9283-B7F4E5C32476}"/>
              </a:ext>
            </a:extLst>
          </p:cNvPr>
          <p:cNvPicPr>
            <a:picLocks noChangeAspect="1"/>
          </p:cNvPicPr>
          <p:nvPr/>
        </p:nvPicPr>
        <p:blipFill>
          <a:blip r:embed="rId7"/>
          <a:stretch>
            <a:fillRect/>
          </a:stretch>
        </p:blipFill>
        <p:spPr>
          <a:xfrm>
            <a:off x="6355437" y="1389575"/>
            <a:ext cx="5476084" cy="4576786"/>
          </a:xfrm>
          <a:prstGeom prst="rect">
            <a:avLst/>
          </a:prstGeom>
        </p:spPr>
      </p:pic>
    </p:spTree>
    <p:extLst>
      <p:ext uri="{BB962C8B-B14F-4D97-AF65-F5344CB8AC3E}">
        <p14:creationId xmlns:p14="http://schemas.microsoft.com/office/powerpoint/2010/main" val="21188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r>
              <a:rPr lang="en-US" b="1" dirty="0"/>
              <a:t>Pre-Launch Lesson Plans</a:t>
            </a:r>
          </a:p>
        </p:txBody>
      </p:sp>
      <p:pic>
        <p:nvPicPr>
          <p:cNvPr id="4" name="Picture 3">
            <a:extLst>
              <a:ext uri="{FF2B5EF4-FFF2-40B4-BE49-F238E27FC236}">
                <a16:creationId xmlns:a16="http://schemas.microsoft.com/office/drawing/2014/main" id="{F2219DFD-C3F7-45A1-84AA-EAC81AE5391C}"/>
              </a:ext>
            </a:extLst>
          </p:cNvPr>
          <p:cNvPicPr>
            <a:picLocks noChangeAspect="1"/>
          </p:cNvPicPr>
          <p:nvPr/>
        </p:nvPicPr>
        <p:blipFill>
          <a:blip r:embed="rId4"/>
          <a:stretch>
            <a:fillRect/>
          </a:stretch>
        </p:blipFill>
        <p:spPr>
          <a:xfrm>
            <a:off x="736262" y="293597"/>
            <a:ext cx="5061171" cy="6270806"/>
          </a:xfrm>
          <a:prstGeom prst="rect">
            <a:avLst/>
          </a:prstGeom>
        </p:spPr>
      </p:pic>
      <p:pic>
        <p:nvPicPr>
          <p:cNvPr id="8" name="Picture 7">
            <a:extLst>
              <a:ext uri="{FF2B5EF4-FFF2-40B4-BE49-F238E27FC236}">
                <a16:creationId xmlns:a16="http://schemas.microsoft.com/office/drawing/2014/main" id="{79C825DF-567D-4DDD-B0B9-7A77DF319D94}"/>
              </a:ext>
            </a:extLst>
          </p:cNvPr>
          <p:cNvPicPr>
            <a:picLocks noChangeAspect="1"/>
          </p:cNvPicPr>
          <p:nvPr/>
        </p:nvPicPr>
        <p:blipFill>
          <a:blip r:embed="rId5"/>
          <a:stretch>
            <a:fillRect/>
          </a:stretch>
        </p:blipFill>
        <p:spPr>
          <a:xfrm>
            <a:off x="5797433" y="1489166"/>
            <a:ext cx="6022910" cy="4348338"/>
          </a:xfrm>
          <a:prstGeom prst="rect">
            <a:avLst/>
          </a:prstGeom>
        </p:spPr>
      </p:pic>
    </p:spTree>
    <p:extLst>
      <p:ext uri="{BB962C8B-B14F-4D97-AF65-F5344CB8AC3E}">
        <p14:creationId xmlns:p14="http://schemas.microsoft.com/office/powerpoint/2010/main" val="21583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AD8C0C-715A-474E-A758-D26E13F49A11}"/>
              </a:ext>
            </a:extLst>
          </p:cNvPr>
          <p:cNvSpPr>
            <a:spLocks noGrp="1"/>
          </p:cNvSpPr>
          <p:nvPr>
            <p:ph type="title"/>
          </p:nvPr>
        </p:nvSpPr>
        <p:spPr>
          <a:xfrm>
            <a:off x="838200" y="365125"/>
            <a:ext cx="10515600" cy="1325563"/>
          </a:xfrm>
        </p:spPr>
        <p:txBody>
          <a:bodyPr/>
          <a:lstStyle/>
          <a:p>
            <a:r>
              <a:rPr lang="en-US" b="1" dirty="0"/>
              <a:t>Planet Lesson Plans</a:t>
            </a:r>
          </a:p>
        </p:txBody>
      </p:sp>
      <p:pic>
        <p:nvPicPr>
          <p:cNvPr id="3" name="Picture 2">
            <a:extLst>
              <a:ext uri="{FF2B5EF4-FFF2-40B4-BE49-F238E27FC236}">
                <a16:creationId xmlns:a16="http://schemas.microsoft.com/office/drawing/2014/main" id="{34358D67-0A41-4A58-BE61-874819F09270}"/>
              </a:ext>
            </a:extLst>
          </p:cNvPr>
          <p:cNvPicPr>
            <a:picLocks noChangeAspect="1"/>
          </p:cNvPicPr>
          <p:nvPr/>
        </p:nvPicPr>
        <p:blipFill>
          <a:blip r:embed="rId4"/>
          <a:stretch>
            <a:fillRect/>
          </a:stretch>
        </p:blipFill>
        <p:spPr>
          <a:xfrm>
            <a:off x="1006997" y="343512"/>
            <a:ext cx="10243595" cy="6210743"/>
          </a:xfrm>
          <a:prstGeom prst="rect">
            <a:avLst/>
          </a:prstGeom>
        </p:spPr>
      </p:pic>
    </p:spTree>
    <p:extLst>
      <p:ext uri="{BB962C8B-B14F-4D97-AF65-F5344CB8AC3E}">
        <p14:creationId xmlns:p14="http://schemas.microsoft.com/office/powerpoint/2010/main" val="12205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7ED2A1-BA1A-4E47-B46B-49A8D110FBFB}"/>
              </a:ext>
            </a:extLst>
          </p:cNvPr>
          <p:cNvSpPr>
            <a:spLocks noGrp="1"/>
          </p:cNvSpPr>
          <p:nvPr>
            <p:ph type="title"/>
          </p:nvPr>
        </p:nvSpPr>
        <p:spPr>
          <a:xfrm>
            <a:off x="838200" y="365125"/>
            <a:ext cx="10515600" cy="887173"/>
          </a:xfrm>
        </p:spPr>
        <p:txBody>
          <a:bodyPr/>
          <a:lstStyle/>
          <a:p>
            <a:r>
              <a:rPr lang="en-US" b="1" dirty="0"/>
              <a:t>Pre Lesson-Materials. 	11X17 Poster</a:t>
            </a:r>
          </a:p>
        </p:txBody>
      </p:sp>
      <p:pic>
        <p:nvPicPr>
          <p:cNvPr id="4" name="Picture 3">
            <a:extLst>
              <a:ext uri="{FF2B5EF4-FFF2-40B4-BE49-F238E27FC236}">
                <a16:creationId xmlns:a16="http://schemas.microsoft.com/office/drawing/2014/main" id="{6915CEEA-53EA-44D5-81B2-07DDC12C21C0}"/>
              </a:ext>
            </a:extLst>
          </p:cNvPr>
          <p:cNvPicPr>
            <a:picLocks noChangeAspect="1"/>
          </p:cNvPicPr>
          <p:nvPr/>
        </p:nvPicPr>
        <p:blipFill>
          <a:blip r:embed="rId4"/>
          <a:stretch>
            <a:fillRect/>
          </a:stretch>
        </p:blipFill>
        <p:spPr>
          <a:xfrm>
            <a:off x="1829697" y="1087466"/>
            <a:ext cx="8532605" cy="5405409"/>
          </a:xfrm>
          <a:prstGeom prst="rect">
            <a:avLst/>
          </a:prstGeom>
        </p:spPr>
      </p:pic>
    </p:spTree>
    <p:extLst>
      <p:ext uri="{BB962C8B-B14F-4D97-AF65-F5344CB8AC3E}">
        <p14:creationId xmlns:p14="http://schemas.microsoft.com/office/powerpoint/2010/main" val="2685443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30F16D-FF17-4F5E-B62B-9A786B95E467}"/>
              </a:ext>
            </a:extLst>
          </p:cNvPr>
          <p:cNvSpPr>
            <a:spLocks noGrp="1"/>
          </p:cNvSpPr>
          <p:nvPr>
            <p:ph type="title"/>
          </p:nvPr>
        </p:nvSpPr>
        <p:spPr>
          <a:xfrm>
            <a:off x="838200" y="365125"/>
            <a:ext cx="10515600" cy="1325563"/>
          </a:xfrm>
        </p:spPr>
        <p:txBody>
          <a:bodyPr/>
          <a:lstStyle/>
          <a:p>
            <a:r>
              <a:rPr lang="en-US" b="1"/>
              <a:t>Reading </a:t>
            </a:r>
            <a:r>
              <a:rPr lang="en-US" b="1" dirty="0"/>
              <a:t>List			Found with Lessons Plans</a:t>
            </a:r>
          </a:p>
        </p:txBody>
      </p:sp>
      <p:pic>
        <p:nvPicPr>
          <p:cNvPr id="3" name="Picture 2">
            <a:extLst>
              <a:ext uri="{FF2B5EF4-FFF2-40B4-BE49-F238E27FC236}">
                <a16:creationId xmlns:a16="http://schemas.microsoft.com/office/drawing/2014/main" id="{E5850710-A8D4-4755-9E4E-21E739516624}"/>
              </a:ext>
            </a:extLst>
          </p:cNvPr>
          <p:cNvPicPr>
            <a:picLocks noChangeAspect="1"/>
          </p:cNvPicPr>
          <p:nvPr/>
        </p:nvPicPr>
        <p:blipFill>
          <a:blip r:embed="rId4"/>
          <a:stretch>
            <a:fillRect/>
          </a:stretch>
        </p:blipFill>
        <p:spPr>
          <a:xfrm>
            <a:off x="377314" y="2508069"/>
            <a:ext cx="11437371" cy="2155371"/>
          </a:xfrm>
          <a:prstGeom prst="rect">
            <a:avLst/>
          </a:prstGeom>
        </p:spPr>
      </p:pic>
      <p:pic>
        <p:nvPicPr>
          <p:cNvPr id="7" name="Picture 6">
            <a:extLst>
              <a:ext uri="{FF2B5EF4-FFF2-40B4-BE49-F238E27FC236}">
                <a16:creationId xmlns:a16="http://schemas.microsoft.com/office/drawing/2014/main" id="{0B9B237A-01C6-48F1-AF01-0AA519F96AFF}"/>
              </a:ext>
            </a:extLst>
          </p:cNvPr>
          <p:cNvPicPr>
            <a:picLocks noChangeAspect="1"/>
          </p:cNvPicPr>
          <p:nvPr/>
        </p:nvPicPr>
        <p:blipFill>
          <a:blip r:embed="rId5"/>
          <a:stretch>
            <a:fillRect/>
          </a:stretch>
        </p:blipFill>
        <p:spPr>
          <a:xfrm>
            <a:off x="838200" y="1373946"/>
            <a:ext cx="3511476" cy="4778660"/>
          </a:xfrm>
          <a:prstGeom prst="rect">
            <a:avLst/>
          </a:prstGeom>
        </p:spPr>
      </p:pic>
      <p:pic>
        <p:nvPicPr>
          <p:cNvPr id="11" name="Picture 10">
            <a:extLst>
              <a:ext uri="{FF2B5EF4-FFF2-40B4-BE49-F238E27FC236}">
                <a16:creationId xmlns:a16="http://schemas.microsoft.com/office/drawing/2014/main" id="{B48712F9-A107-432C-ABD9-950EC7EC03B2}"/>
              </a:ext>
            </a:extLst>
          </p:cNvPr>
          <p:cNvPicPr>
            <a:picLocks noChangeAspect="1"/>
          </p:cNvPicPr>
          <p:nvPr/>
        </p:nvPicPr>
        <p:blipFill>
          <a:blip r:embed="rId6"/>
          <a:stretch>
            <a:fillRect/>
          </a:stretch>
        </p:blipFill>
        <p:spPr>
          <a:xfrm>
            <a:off x="3786543" y="1532634"/>
            <a:ext cx="8009883" cy="4345651"/>
          </a:xfrm>
          <a:prstGeom prst="rect">
            <a:avLst/>
          </a:prstGeom>
        </p:spPr>
      </p:pic>
    </p:spTree>
    <p:extLst>
      <p:ext uri="{BB962C8B-B14F-4D97-AF65-F5344CB8AC3E}">
        <p14:creationId xmlns:p14="http://schemas.microsoft.com/office/powerpoint/2010/main" val="332907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EB87-EFF0-42A6-915A-4A289699FF78}"/>
              </a:ext>
            </a:extLst>
          </p:cNvPr>
          <p:cNvSpPr>
            <a:spLocks noGrp="1"/>
          </p:cNvSpPr>
          <p:nvPr>
            <p:ph type="title"/>
          </p:nvPr>
        </p:nvSpPr>
        <p:spPr/>
        <p:txBody>
          <a:bodyPr>
            <a:normAutofit/>
          </a:bodyPr>
          <a:lstStyle/>
          <a:p>
            <a:r>
              <a:rPr lang="en-US" b="1" dirty="0">
                <a:effectLst/>
                <a:ea typeface="Calibri" panose="020F0502020204030204" pitchFamily="34" charset="0"/>
              </a:rPr>
              <a:t>4</a:t>
            </a:r>
            <a:r>
              <a:rPr lang="en-US" b="1" baseline="30000" dirty="0">
                <a:effectLst/>
                <a:ea typeface="Calibri" panose="020F0502020204030204" pitchFamily="34" charset="0"/>
              </a:rPr>
              <a:t>th</a:t>
            </a:r>
            <a:r>
              <a:rPr lang="en-US" b="1" dirty="0">
                <a:effectLst/>
                <a:ea typeface="Calibri" panose="020F0502020204030204" pitchFamily="34" charset="0"/>
              </a:rPr>
              <a:t> grade Planet badge worksheets</a:t>
            </a:r>
            <a:endParaRPr lang="en-US" b="1" dirty="0"/>
          </a:p>
        </p:txBody>
      </p:sp>
      <p:pic>
        <p:nvPicPr>
          <p:cNvPr id="4" name="Picture 3">
            <a:extLst>
              <a:ext uri="{FF2B5EF4-FFF2-40B4-BE49-F238E27FC236}">
                <a16:creationId xmlns:a16="http://schemas.microsoft.com/office/drawing/2014/main" id="{F76E9FF1-5ABF-4740-B600-7150F1E93E91}"/>
              </a:ext>
            </a:extLst>
          </p:cNvPr>
          <p:cNvPicPr>
            <a:picLocks noChangeAspect="1"/>
          </p:cNvPicPr>
          <p:nvPr/>
        </p:nvPicPr>
        <p:blipFill>
          <a:blip r:embed="rId4"/>
          <a:stretch>
            <a:fillRect/>
          </a:stretch>
        </p:blipFill>
        <p:spPr>
          <a:xfrm>
            <a:off x="838200" y="1557515"/>
            <a:ext cx="7152771" cy="5300485"/>
          </a:xfrm>
          <a:prstGeom prst="rect">
            <a:avLst/>
          </a:prstGeom>
        </p:spPr>
      </p:pic>
      <p:pic>
        <p:nvPicPr>
          <p:cNvPr id="8" name="Picture 7">
            <a:extLst>
              <a:ext uri="{FF2B5EF4-FFF2-40B4-BE49-F238E27FC236}">
                <a16:creationId xmlns:a16="http://schemas.microsoft.com/office/drawing/2014/main" id="{B91663B8-A614-4D6E-86FA-C21AAB672873}"/>
              </a:ext>
            </a:extLst>
          </p:cNvPr>
          <p:cNvPicPr>
            <a:picLocks noChangeAspect="1"/>
          </p:cNvPicPr>
          <p:nvPr/>
        </p:nvPicPr>
        <p:blipFill>
          <a:blip r:embed="rId5"/>
          <a:stretch>
            <a:fillRect/>
          </a:stretch>
        </p:blipFill>
        <p:spPr>
          <a:xfrm>
            <a:off x="4002508" y="1439997"/>
            <a:ext cx="7792562" cy="5300485"/>
          </a:xfrm>
          <a:prstGeom prst="rect">
            <a:avLst/>
          </a:prstGeom>
        </p:spPr>
      </p:pic>
    </p:spTree>
    <p:extLst>
      <p:ext uri="{BB962C8B-B14F-4D97-AF65-F5344CB8AC3E}">
        <p14:creationId xmlns:p14="http://schemas.microsoft.com/office/powerpoint/2010/main" val="22838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D4091-8E25-4DEA-9C71-FD070AF27CD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Support for Lesson Plan</a:t>
            </a:r>
          </a:p>
        </p:txBody>
      </p:sp>
      <p:sp>
        <p:nvSpPr>
          <p:cNvPr id="7" name="TextBox 6">
            <a:extLst>
              <a:ext uri="{FF2B5EF4-FFF2-40B4-BE49-F238E27FC236}">
                <a16:creationId xmlns:a16="http://schemas.microsoft.com/office/drawing/2014/main" id="{AC14AE4E-2E84-40EB-B573-22A972FC8FB0}"/>
              </a:ext>
            </a:extLst>
          </p:cNvPr>
          <p:cNvSpPr txBox="1"/>
          <p:nvPr/>
        </p:nvSpPr>
        <p:spPr>
          <a:xfrm>
            <a:off x="5115779" y="1690688"/>
            <a:ext cx="3542636" cy="646331"/>
          </a:xfrm>
          <a:prstGeom prst="rect">
            <a:avLst/>
          </a:prstGeom>
          <a:noFill/>
        </p:spPr>
        <p:txBody>
          <a:bodyPr wrap="none" rtlCol="0">
            <a:spAutoFit/>
          </a:bodyPr>
          <a:lstStyle/>
          <a:p>
            <a:r>
              <a:rPr lang="en-US" sz="3600" b="1" dirty="0"/>
              <a:t>Occupation Cards</a:t>
            </a:r>
          </a:p>
        </p:txBody>
      </p:sp>
      <p:sp>
        <p:nvSpPr>
          <p:cNvPr id="10" name="TextBox 9">
            <a:extLst>
              <a:ext uri="{FF2B5EF4-FFF2-40B4-BE49-F238E27FC236}">
                <a16:creationId xmlns:a16="http://schemas.microsoft.com/office/drawing/2014/main" id="{92315AB7-E0C1-4CF0-9A67-52680008A615}"/>
              </a:ext>
            </a:extLst>
          </p:cNvPr>
          <p:cNvSpPr txBox="1"/>
          <p:nvPr/>
        </p:nvSpPr>
        <p:spPr>
          <a:xfrm>
            <a:off x="8765768" y="1690546"/>
            <a:ext cx="2480679" cy="1200329"/>
          </a:xfrm>
          <a:prstGeom prst="rect">
            <a:avLst/>
          </a:prstGeom>
          <a:noFill/>
        </p:spPr>
        <p:txBody>
          <a:bodyPr wrap="none" rtlCol="0">
            <a:spAutoFit/>
          </a:bodyPr>
          <a:lstStyle/>
          <a:p>
            <a:r>
              <a:rPr lang="en-US" sz="3600" b="1" dirty="0"/>
              <a:t>Occupation </a:t>
            </a:r>
          </a:p>
          <a:p>
            <a:r>
              <a:rPr lang="en-US" sz="3600" b="1" dirty="0"/>
              <a:t>PowerPoint</a:t>
            </a:r>
          </a:p>
        </p:txBody>
      </p:sp>
      <p:pic>
        <p:nvPicPr>
          <p:cNvPr id="3" name="Picture 2">
            <a:extLst>
              <a:ext uri="{FF2B5EF4-FFF2-40B4-BE49-F238E27FC236}">
                <a16:creationId xmlns:a16="http://schemas.microsoft.com/office/drawing/2014/main" id="{59437B14-4083-4388-9D01-CA509BFDC055}"/>
              </a:ext>
            </a:extLst>
          </p:cNvPr>
          <p:cNvPicPr>
            <a:picLocks noChangeAspect="1"/>
          </p:cNvPicPr>
          <p:nvPr/>
        </p:nvPicPr>
        <p:blipFill>
          <a:blip r:embed="rId4"/>
          <a:stretch>
            <a:fillRect/>
          </a:stretch>
        </p:blipFill>
        <p:spPr>
          <a:xfrm>
            <a:off x="765907" y="1027906"/>
            <a:ext cx="4422165" cy="5391766"/>
          </a:xfrm>
          <a:prstGeom prst="rect">
            <a:avLst/>
          </a:prstGeom>
        </p:spPr>
      </p:pic>
      <p:pic>
        <p:nvPicPr>
          <p:cNvPr id="8" name="Picture 7">
            <a:extLst>
              <a:ext uri="{FF2B5EF4-FFF2-40B4-BE49-F238E27FC236}">
                <a16:creationId xmlns:a16="http://schemas.microsoft.com/office/drawing/2014/main" id="{E733960A-9444-486F-8487-CB91F7FA77DE}"/>
              </a:ext>
            </a:extLst>
          </p:cNvPr>
          <p:cNvPicPr>
            <a:picLocks noChangeAspect="1"/>
          </p:cNvPicPr>
          <p:nvPr/>
        </p:nvPicPr>
        <p:blipFill>
          <a:blip r:embed="rId5"/>
          <a:stretch>
            <a:fillRect/>
          </a:stretch>
        </p:blipFill>
        <p:spPr>
          <a:xfrm>
            <a:off x="3497708" y="437205"/>
            <a:ext cx="5268060" cy="3286584"/>
          </a:xfrm>
          <a:prstGeom prst="rect">
            <a:avLst/>
          </a:prstGeom>
        </p:spPr>
      </p:pic>
      <p:pic>
        <p:nvPicPr>
          <p:cNvPr id="14" name="Picture 13">
            <a:extLst>
              <a:ext uri="{FF2B5EF4-FFF2-40B4-BE49-F238E27FC236}">
                <a16:creationId xmlns:a16="http://schemas.microsoft.com/office/drawing/2014/main" id="{926E4A31-4497-4FA1-9ACE-85A84C622C53}"/>
              </a:ext>
            </a:extLst>
          </p:cNvPr>
          <p:cNvPicPr>
            <a:picLocks noChangeAspect="1"/>
          </p:cNvPicPr>
          <p:nvPr/>
        </p:nvPicPr>
        <p:blipFill>
          <a:blip r:embed="rId6"/>
          <a:stretch>
            <a:fillRect/>
          </a:stretch>
        </p:blipFill>
        <p:spPr>
          <a:xfrm>
            <a:off x="2522733" y="2999801"/>
            <a:ext cx="5973009" cy="3505689"/>
          </a:xfrm>
          <a:prstGeom prst="rect">
            <a:avLst/>
          </a:prstGeom>
        </p:spPr>
      </p:pic>
      <p:sp>
        <p:nvSpPr>
          <p:cNvPr id="13" name="TextBox 12">
            <a:extLst>
              <a:ext uri="{FF2B5EF4-FFF2-40B4-BE49-F238E27FC236}">
                <a16:creationId xmlns:a16="http://schemas.microsoft.com/office/drawing/2014/main" id="{8C14EEBD-A092-4D7D-A531-FD106AB704EC}"/>
              </a:ext>
            </a:extLst>
          </p:cNvPr>
          <p:cNvSpPr txBox="1"/>
          <p:nvPr/>
        </p:nvSpPr>
        <p:spPr>
          <a:xfrm>
            <a:off x="5914613" y="2828835"/>
            <a:ext cx="2777924" cy="1200329"/>
          </a:xfrm>
          <a:prstGeom prst="rect">
            <a:avLst/>
          </a:prstGeom>
          <a:solidFill>
            <a:schemeClr val="bg1"/>
          </a:solidFill>
        </p:spPr>
        <p:txBody>
          <a:bodyPr wrap="square" rtlCol="0">
            <a:spAutoFit/>
          </a:bodyPr>
          <a:lstStyle/>
          <a:p>
            <a:r>
              <a:rPr lang="en-US" sz="3600" b="1" dirty="0"/>
              <a:t>Combined PowerPoint</a:t>
            </a:r>
          </a:p>
        </p:txBody>
      </p:sp>
      <p:pic>
        <p:nvPicPr>
          <p:cNvPr id="16" name="Picture 15">
            <a:extLst>
              <a:ext uri="{FF2B5EF4-FFF2-40B4-BE49-F238E27FC236}">
                <a16:creationId xmlns:a16="http://schemas.microsoft.com/office/drawing/2014/main" id="{38CD581F-71CF-4C6C-A779-3CC76DF3E67A}"/>
              </a:ext>
            </a:extLst>
          </p:cNvPr>
          <p:cNvPicPr>
            <a:picLocks noChangeAspect="1"/>
          </p:cNvPicPr>
          <p:nvPr/>
        </p:nvPicPr>
        <p:blipFill>
          <a:blip r:embed="rId7"/>
          <a:stretch>
            <a:fillRect/>
          </a:stretch>
        </p:blipFill>
        <p:spPr>
          <a:xfrm>
            <a:off x="8692537" y="365125"/>
            <a:ext cx="5731937" cy="6202251"/>
          </a:xfrm>
          <a:prstGeom prst="rect">
            <a:avLst/>
          </a:prstGeom>
        </p:spPr>
      </p:pic>
    </p:spTree>
    <p:extLst>
      <p:ext uri="{BB962C8B-B14F-4D97-AF65-F5344CB8AC3E}">
        <p14:creationId xmlns:p14="http://schemas.microsoft.com/office/powerpoint/2010/main" val="29035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C09023-A637-4DE5-9AE0-46B1B5526724}"/>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sp>
        <p:nvSpPr>
          <p:cNvPr id="7" name="TextBox 6">
            <a:extLst>
              <a:ext uri="{FF2B5EF4-FFF2-40B4-BE49-F238E27FC236}">
                <a16:creationId xmlns:a16="http://schemas.microsoft.com/office/drawing/2014/main" id="{DE3DE2B2-495B-4717-80E6-0741F8AE8685}"/>
              </a:ext>
            </a:extLst>
          </p:cNvPr>
          <p:cNvSpPr txBox="1"/>
          <p:nvPr/>
        </p:nvSpPr>
        <p:spPr>
          <a:xfrm>
            <a:off x="5807510" y="1690688"/>
            <a:ext cx="2325060" cy="646331"/>
          </a:xfrm>
          <a:prstGeom prst="rect">
            <a:avLst/>
          </a:prstGeom>
          <a:noFill/>
        </p:spPr>
        <p:txBody>
          <a:bodyPr wrap="none" rtlCol="0">
            <a:spAutoFit/>
          </a:bodyPr>
          <a:lstStyle/>
          <a:p>
            <a:r>
              <a:rPr lang="en-US" sz="3600" b="1" dirty="0"/>
              <a:t>Vocabulary</a:t>
            </a:r>
          </a:p>
        </p:txBody>
      </p:sp>
      <p:sp>
        <p:nvSpPr>
          <p:cNvPr id="10" name="TextBox 9">
            <a:extLst>
              <a:ext uri="{FF2B5EF4-FFF2-40B4-BE49-F238E27FC236}">
                <a16:creationId xmlns:a16="http://schemas.microsoft.com/office/drawing/2014/main" id="{3C0CBFEF-1B37-4F8A-8F24-6DD39B4D33F8}"/>
              </a:ext>
            </a:extLst>
          </p:cNvPr>
          <p:cNvSpPr txBox="1"/>
          <p:nvPr/>
        </p:nvSpPr>
        <p:spPr>
          <a:xfrm>
            <a:off x="8762061" y="1690688"/>
            <a:ext cx="2474395" cy="1200329"/>
          </a:xfrm>
          <a:prstGeom prst="rect">
            <a:avLst/>
          </a:prstGeom>
          <a:noFill/>
        </p:spPr>
        <p:txBody>
          <a:bodyPr wrap="none" rtlCol="0">
            <a:spAutoFit/>
          </a:bodyPr>
          <a:lstStyle/>
          <a:p>
            <a:pPr algn="ctr"/>
            <a:r>
              <a:rPr lang="en-US" sz="3600" b="1" dirty="0"/>
              <a:t>Game </a:t>
            </a:r>
          </a:p>
          <a:p>
            <a:pPr algn="ctr"/>
            <a:r>
              <a:rPr lang="en-US" sz="3600" b="1" dirty="0"/>
              <a:t>Information</a:t>
            </a:r>
          </a:p>
        </p:txBody>
      </p:sp>
      <p:pic>
        <p:nvPicPr>
          <p:cNvPr id="3" name="Picture 2">
            <a:extLst>
              <a:ext uri="{FF2B5EF4-FFF2-40B4-BE49-F238E27FC236}">
                <a16:creationId xmlns:a16="http://schemas.microsoft.com/office/drawing/2014/main" id="{73CB7126-3CE0-4675-928B-CAEBB3928DA1}"/>
              </a:ext>
            </a:extLst>
          </p:cNvPr>
          <p:cNvPicPr>
            <a:picLocks noChangeAspect="1"/>
          </p:cNvPicPr>
          <p:nvPr/>
        </p:nvPicPr>
        <p:blipFill>
          <a:blip r:embed="rId4"/>
          <a:stretch>
            <a:fillRect/>
          </a:stretch>
        </p:blipFill>
        <p:spPr>
          <a:xfrm>
            <a:off x="592343" y="472122"/>
            <a:ext cx="4900421" cy="5913755"/>
          </a:xfrm>
          <a:prstGeom prst="rect">
            <a:avLst/>
          </a:prstGeom>
        </p:spPr>
      </p:pic>
      <p:pic>
        <p:nvPicPr>
          <p:cNvPr id="8" name="Picture 7">
            <a:extLst>
              <a:ext uri="{FF2B5EF4-FFF2-40B4-BE49-F238E27FC236}">
                <a16:creationId xmlns:a16="http://schemas.microsoft.com/office/drawing/2014/main" id="{D06AC258-364D-405D-BC38-4D4A5883E730}"/>
              </a:ext>
            </a:extLst>
          </p:cNvPr>
          <p:cNvPicPr>
            <a:picLocks noChangeAspect="1"/>
          </p:cNvPicPr>
          <p:nvPr/>
        </p:nvPicPr>
        <p:blipFill>
          <a:blip r:embed="rId5"/>
          <a:stretch>
            <a:fillRect/>
          </a:stretch>
        </p:blipFill>
        <p:spPr>
          <a:xfrm>
            <a:off x="3429940" y="365125"/>
            <a:ext cx="5325587" cy="6135276"/>
          </a:xfrm>
          <a:prstGeom prst="rect">
            <a:avLst/>
          </a:prstGeom>
        </p:spPr>
      </p:pic>
      <p:pic>
        <p:nvPicPr>
          <p:cNvPr id="14" name="Picture 13">
            <a:extLst>
              <a:ext uri="{FF2B5EF4-FFF2-40B4-BE49-F238E27FC236}">
                <a16:creationId xmlns:a16="http://schemas.microsoft.com/office/drawing/2014/main" id="{1C7FF88E-6D25-44AB-8065-F47F9B2643FE}"/>
              </a:ext>
            </a:extLst>
          </p:cNvPr>
          <p:cNvPicPr>
            <a:picLocks noChangeAspect="1"/>
          </p:cNvPicPr>
          <p:nvPr/>
        </p:nvPicPr>
        <p:blipFill>
          <a:blip r:embed="rId6"/>
          <a:stretch>
            <a:fillRect/>
          </a:stretch>
        </p:blipFill>
        <p:spPr>
          <a:xfrm>
            <a:off x="2148840" y="2338654"/>
            <a:ext cx="8519160" cy="4204261"/>
          </a:xfrm>
          <a:prstGeom prst="rect">
            <a:avLst/>
          </a:prstGeom>
        </p:spPr>
      </p:pic>
      <p:sp>
        <p:nvSpPr>
          <p:cNvPr id="13" name="TextBox 12">
            <a:extLst>
              <a:ext uri="{FF2B5EF4-FFF2-40B4-BE49-F238E27FC236}">
                <a16:creationId xmlns:a16="http://schemas.microsoft.com/office/drawing/2014/main" id="{AAC8E976-C3DF-4ADA-BBCC-D5EBC0034611}"/>
              </a:ext>
            </a:extLst>
          </p:cNvPr>
          <p:cNvSpPr txBox="1"/>
          <p:nvPr/>
        </p:nvSpPr>
        <p:spPr>
          <a:xfrm>
            <a:off x="3948778" y="1450256"/>
            <a:ext cx="5859425" cy="646331"/>
          </a:xfrm>
          <a:prstGeom prst="rect">
            <a:avLst/>
          </a:prstGeom>
          <a:solidFill>
            <a:schemeClr val="bg1"/>
          </a:solidFill>
        </p:spPr>
        <p:txBody>
          <a:bodyPr wrap="none" rtlCol="0">
            <a:spAutoFit/>
          </a:bodyPr>
          <a:lstStyle/>
          <a:p>
            <a:r>
              <a:rPr lang="en-US" sz="3600" b="1" dirty="0"/>
              <a:t>Questions and “I” Statements</a:t>
            </a:r>
          </a:p>
        </p:txBody>
      </p:sp>
    </p:spTree>
    <p:extLst>
      <p:ext uri="{BB962C8B-B14F-4D97-AF65-F5344CB8AC3E}">
        <p14:creationId xmlns:p14="http://schemas.microsoft.com/office/powerpoint/2010/main" val="21204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D236D-851A-494D-8DB3-49C4655D19C5}"/>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9" name="Picture 8">
            <a:extLst>
              <a:ext uri="{FF2B5EF4-FFF2-40B4-BE49-F238E27FC236}">
                <a16:creationId xmlns:a16="http://schemas.microsoft.com/office/drawing/2014/main" id="{081931AE-E801-460C-97D6-522B5062D821}"/>
              </a:ext>
            </a:extLst>
          </p:cNvPr>
          <p:cNvPicPr>
            <a:picLocks noChangeAspect="1"/>
          </p:cNvPicPr>
          <p:nvPr/>
        </p:nvPicPr>
        <p:blipFill>
          <a:blip r:embed="rId4"/>
          <a:stretch>
            <a:fillRect/>
          </a:stretch>
        </p:blipFill>
        <p:spPr>
          <a:xfrm>
            <a:off x="2433876" y="1592002"/>
            <a:ext cx="3705742" cy="4696480"/>
          </a:xfrm>
          <a:prstGeom prst="rect">
            <a:avLst/>
          </a:prstGeom>
        </p:spPr>
      </p:pic>
      <p:sp>
        <p:nvSpPr>
          <p:cNvPr id="10" name="TextBox 9">
            <a:extLst>
              <a:ext uri="{FF2B5EF4-FFF2-40B4-BE49-F238E27FC236}">
                <a16:creationId xmlns:a16="http://schemas.microsoft.com/office/drawing/2014/main" id="{71A045F2-7123-4456-9AAC-E4834BAE4D1A}"/>
              </a:ext>
            </a:extLst>
          </p:cNvPr>
          <p:cNvSpPr txBox="1"/>
          <p:nvPr/>
        </p:nvSpPr>
        <p:spPr>
          <a:xfrm>
            <a:off x="4800813" y="3485959"/>
            <a:ext cx="3566104" cy="646331"/>
          </a:xfrm>
          <a:prstGeom prst="rect">
            <a:avLst/>
          </a:prstGeom>
          <a:solidFill>
            <a:schemeClr val="bg1"/>
          </a:solidFill>
        </p:spPr>
        <p:txBody>
          <a:bodyPr wrap="none" rtlCol="0">
            <a:spAutoFit/>
          </a:bodyPr>
          <a:lstStyle/>
          <a:p>
            <a:r>
              <a:rPr lang="en-US" sz="3600" b="1" dirty="0"/>
              <a:t>21</a:t>
            </a:r>
            <a:r>
              <a:rPr lang="en-US" sz="3600" b="1" baseline="30000" dirty="0"/>
              <a:t>st</a:t>
            </a:r>
            <a:r>
              <a:rPr lang="en-US" sz="3600" b="1" dirty="0"/>
              <a:t> Century Skills</a:t>
            </a:r>
          </a:p>
        </p:txBody>
      </p:sp>
      <p:pic>
        <p:nvPicPr>
          <p:cNvPr id="3" name="Picture 2">
            <a:extLst>
              <a:ext uri="{FF2B5EF4-FFF2-40B4-BE49-F238E27FC236}">
                <a16:creationId xmlns:a16="http://schemas.microsoft.com/office/drawing/2014/main" id="{6216CA7E-DA5A-4F06-80B9-E634EFBA910B}"/>
              </a:ext>
            </a:extLst>
          </p:cNvPr>
          <p:cNvPicPr>
            <a:picLocks noChangeAspect="1"/>
          </p:cNvPicPr>
          <p:nvPr/>
        </p:nvPicPr>
        <p:blipFill>
          <a:blip r:embed="rId5"/>
          <a:stretch>
            <a:fillRect/>
          </a:stretch>
        </p:blipFill>
        <p:spPr>
          <a:xfrm>
            <a:off x="6229486" y="363688"/>
            <a:ext cx="5154270" cy="6129187"/>
          </a:xfrm>
          <a:prstGeom prst="rect">
            <a:avLst/>
          </a:prstGeom>
        </p:spPr>
      </p:pic>
      <p:sp>
        <p:nvSpPr>
          <p:cNvPr id="7" name="TextBox 6">
            <a:extLst>
              <a:ext uri="{FF2B5EF4-FFF2-40B4-BE49-F238E27FC236}">
                <a16:creationId xmlns:a16="http://schemas.microsoft.com/office/drawing/2014/main" id="{03E3D2E2-877D-4F30-8E70-9E2191A8C6B5}"/>
              </a:ext>
            </a:extLst>
          </p:cNvPr>
          <p:cNvSpPr txBox="1"/>
          <p:nvPr/>
        </p:nvSpPr>
        <p:spPr>
          <a:xfrm>
            <a:off x="1071556" y="2891452"/>
            <a:ext cx="5068062" cy="1200329"/>
          </a:xfrm>
          <a:prstGeom prst="rect">
            <a:avLst/>
          </a:prstGeom>
          <a:solidFill>
            <a:schemeClr val="bg1"/>
          </a:solidFill>
        </p:spPr>
        <p:txBody>
          <a:bodyPr wrap="square" rtlCol="0">
            <a:spAutoFit/>
          </a:bodyPr>
          <a:lstStyle/>
          <a:p>
            <a:pPr algn="ctr"/>
            <a:r>
              <a:rPr lang="en-US" sz="3600" b="1" dirty="0"/>
              <a:t>Oklahoma Academic Standards for 4</a:t>
            </a:r>
            <a:r>
              <a:rPr lang="en-US" sz="3600" b="1" baseline="30000" dirty="0"/>
              <a:t>th</a:t>
            </a:r>
            <a:r>
              <a:rPr lang="en-US" sz="3600" b="1" dirty="0"/>
              <a:t> Grade</a:t>
            </a:r>
          </a:p>
        </p:txBody>
      </p:sp>
      <p:pic>
        <p:nvPicPr>
          <p:cNvPr id="8" name="Picture 7">
            <a:extLst>
              <a:ext uri="{FF2B5EF4-FFF2-40B4-BE49-F238E27FC236}">
                <a16:creationId xmlns:a16="http://schemas.microsoft.com/office/drawing/2014/main" id="{305BF140-7BB7-4FF8-B7A6-3DBAFCD0AE98}"/>
              </a:ext>
            </a:extLst>
          </p:cNvPr>
          <p:cNvPicPr>
            <a:picLocks noChangeAspect="1"/>
          </p:cNvPicPr>
          <p:nvPr/>
        </p:nvPicPr>
        <p:blipFill>
          <a:blip r:embed="rId6"/>
          <a:stretch>
            <a:fillRect/>
          </a:stretch>
        </p:blipFill>
        <p:spPr>
          <a:xfrm>
            <a:off x="1251696" y="814621"/>
            <a:ext cx="6856165" cy="5227320"/>
          </a:xfrm>
          <a:prstGeom prst="rect">
            <a:avLst/>
          </a:prstGeom>
        </p:spPr>
      </p:pic>
      <p:sp>
        <p:nvSpPr>
          <p:cNvPr id="13" name="TextBox 12">
            <a:extLst>
              <a:ext uri="{FF2B5EF4-FFF2-40B4-BE49-F238E27FC236}">
                <a16:creationId xmlns:a16="http://schemas.microsoft.com/office/drawing/2014/main" id="{73E109AB-206A-432B-93F6-5E7E2A21D9AB}"/>
              </a:ext>
            </a:extLst>
          </p:cNvPr>
          <p:cNvSpPr txBox="1"/>
          <p:nvPr/>
        </p:nvSpPr>
        <p:spPr>
          <a:xfrm>
            <a:off x="8429096" y="2568286"/>
            <a:ext cx="3259034" cy="646331"/>
          </a:xfrm>
          <a:prstGeom prst="rect">
            <a:avLst/>
          </a:prstGeom>
          <a:solidFill>
            <a:schemeClr val="bg1"/>
          </a:solidFill>
        </p:spPr>
        <p:txBody>
          <a:bodyPr wrap="none" rtlCol="0">
            <a:spAutoFit/>
          </a:bodyPr>
          <a:lstStyle/>
          <a:p>
            <a:r>
              <a:rPr lang="en-US" sz="3600" b="1" dirty="0"/>
              <a:t>Mission Patches</a:t>
            </a:r>
          </a:p>
        </p:txBody>
      </p:sp>
    </p:spTree>
    <p:extLst>
      <p:ext uri="{BB962C8B-B14F-4D97-AF65-F5344CB8AC3E}">
        <p14:creationId xmlns:p14="http://schemas.microsoft.com/office/powerpoint/2010/main" val="26680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FA7AC91-D26D-40BA-B230-4383ED8D1F3B}"/>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21" name="Picture 20">
            <a:extLst>
              <a:ext uri="{FF2B5EF4-FFF2-40B4-BE49-F238E27FC236}">
                <a16:creationId xmlns:a16="http://schemas.microsoft.com/office/drawing/2014/main" id="{90A38021-6F3C-46D2-BFCE-337F8015827D}"/>
              </a:ext>
            </a:extLst>
          </p:cNvPr>
          <p:cNvPicPr>
            <a:picLocks noChangeAspect="1"/>
          </p:cNvPicPr>
          <p:nvPr/>
        </p:nvPicPr>
        <p:blipFill>
          <a:blip r:embed="rId4"/>
          <a:stretch>
            <a:fillRect/>
          </a:stretch>
        </p:blipFill>
        <p:spPr>
          <a:xfrm>
            <a:off x="838200" y="1383130"/>
            <a:ext cx="6649182" cy="5109745"/>
          </a:xfrm>
          <a:prstGeom prst="rect">
            <a:avLst/>
          </a:prstGeom>
        </p:spPr>
      </p:pic>
      <p:pic>
        <p:nvPicPr>
          <p:cNvPr id="23" name="Picture 22">
            <a:extLst>
              <a:ext uri="{FF2B5EF4-FFF2-40B4-BE49-F238E27FC236}">
                <a16:creationId xmlns:a16="http://schemas.microsoft.com/office/drawing/2014/main" id="{6E2433CD-0F60-4578-9C53-FBCC87E4A05F}"/>
              </a:ext>
            </a:extLst>
          </p:cNvPr>
          <p:cNvPicPr>
            <a:picLocks noChangeAspect="1"/>
          </p:cNvPicPr>
          <p:nvPr/>
        </p:nvPicPr>
        <p:blipFill>
          <a:blip r:embed="rId5"/>
          <a:stretch>
            <a:fillRect/>
          </a:stretch>
        </p:blipFill>
        <p:spPr>
          <a:xfrm>
            <a:off x="7034246" y="3437939"/>
            <a:ext cx="4772691" cy="1057423"/>
          </a:xfrm>
          <a:prstGeom prst="rect">
            <a:avLst/>
          </a:prstGeom>
        </p:spPr>
      </p:pic>
      <p:pic>
        <p:nvPicPr>
          <p:cNvPr id="25" name="Picture 24">
            <a:extLst>
              <a:ext uri="{FF2B5EF4-FFF2-40B4-BE49-F238E27FC236}">
                <a16:creationId xmlns:a16="http://schemas.microsoft.com/office/drawing/2014/main" id="{4ED6A113-5C85-418B-A6D7-CB5F8E56789A}"/>
              </a:ext>
            </a:extLst>
          </p:cNvPr>
          <p:cNvPicPr>
            <a:picLocks noChangeAspect="1"/>
          </p:cNvPicPr>
          <p:nvPr/>
        </p:nvPicPr>
        <p:blipFill>
          <a:blip r:embed="rId6"/>
          <a:stretch>
            <a:fillRect/>
          </a:stretch>
        </p:blipFill>
        <p:spPr>
          <a:xfrm>
            <a:off x="3771900" y="508671"/>
            <a:ext cx="7702596" cy="5993312"/>
          </a:xfrm>
          <a:prstGeom prst="rect">
            <a:avLst/>
          </a:prstGeom>
        </p:spPr>
      </p:pic>
    </p:spTree>
    <p:extLst>
      <p:ext uri="{BB962C8B-B14F-4D97-AF65-F5344CB8AC3E}">
        <p14:creationId xmlns:p14="http://schemas.microsoft.com/office/powerpoint/2010/main" val="2601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980349"/>
          </a:xfrm>
        </p:spPr>
        <p:txBody>
          <a:bodyPr/>
          <a:lstStyle/>
          <a:p>
            <a:r>
              <a:rPr lang="en-US" b="1" dirty="0"/>
              <a:t>Post- Launch Lesson Plans</a:t>
            </a:r>
          </a:p>
        </p:txBody>
      </p:sp>
      <p:pic>
        <p:nvPicPr>
          <p:cNvPr id="4" name="Picture 3">
            <a:extLst>
              <a:ext uri="{FF2B5EF4-FFF2-40B4-BE49-F238E27FC236}">
                <a16:creationId xmlns:a16="http://schemas.microsoft.com/office/drawing/2014/main" id="{55F9D836-0AF8-42B3-B92C-84DA48E3E4FC}"/>
              </a:ext>
            </a:extLst>
          </p:cNvPr>
          <p:cNvPicPr>
            <a:picLocks noChangeAspect="1"/>
          </p:cNvPicPr>
          <p:nvPr/>
        </p:nvPicPr>
        <p:blipFill>
          <a:blip r:embed="rId4"/>
          <a:stretch>
            <a:fillRect/>
          </a:stretch>
        </p:blipFill>
        <p:spPr>
          <a:xfrm>
            <a:off x="1001441" y="1177123"/>
            <a:ext cx="4164919" cy="5315752"/>
          </a:xfrm>
          <a:prstGeom prst="rect">
            <a:avLst/>
          </a:prstGeom>
        </p:spPr>
      </p:pic>
      <p:pic>
        <p:nvPicPr>
          <p:cNvPr id="8" name="Picture 7">
            <a:extLst>
              <a:ext uri="{FF2B5EF4-FFF2-40B4-BE49-F238E27FC236}">
                <a16:creationId xmlns:a16="http://schemas.microsoft.com/office/drawing/2014/main" id="{62E0B2E8-AA03-4BD3-9398-430D339E4831}"/>
              </a:ext>
            </a:extLst>
          </p:cNvPr>
          <p:cNvPicPr>
            <a:picLocks noChangeAspect="1"/>
          </p:cNvPicPr>
          <p:nvPr/>
        </p:nvPicPr>
        <p:blipFill>
          <a:blip r:embed="rId5"/>
          <a:stretch>
            <a:fillRect/>
          </a:stretch>
        </p:blipFill>
        <p:spPr>
          <a:xfrm>
            <a:off x="2480832" y="1605868"/>
            <a:ext cx="6163535" cy="4887007"/>
          </a:xfrm>
          <a:prstGeom prst="rect">
            <a:avLst/>
          </a:prstGeom>
        </p:spPr>
      </p:pic>
      <p:pic>
        <p:nvPicPr>
          <p:cNvPr id="10" name="Picture 9">
            <a:extLst>
              <a:ext uri="{FF2B5EF4-FFF2-40B4-BE49-F238E27FC236}">
                <a16:creationId xmlns:a16="http://schemas.microsoft.com/office/drawing/2014/main" id="{C5445EC9-96D8-482D-BE14-7000547B659D}"/>
              </a:ext>
            </a:extLst>
          </p:cNvPr>
          <p:cNvPicPr>
            <a:picLocks noChangeAspect="1"/>
          </p:cNvPicPr>
          <p:nvPr/>
        </p:nvPicPr>
        <p:blipFill>
          <a:blip r:embed="rId6"/>
          <a:stretch>
            <a:fillRect/>
          </a:stretch>
        </p:blipFill>
        <p:spPr>
          <a:xfrm>
            <a:off x="3991877" y="1177122"/>
            <a:ext cx="5307747" cy="5315753"/>
          </a:xfrm>
          <a:prstGeom prst="rect">
            <a:avLst/>
          </a:prstGeom>
        </p:spPr>
      </p:pic>
      <p:pic>
        <p:nvPicPr>
          <p:cNvPr id="12" name="Picture 11">
            <a:extLst>
              <a:ext uri="{FF2B5EF4-FFF2-40B4-BE49-F238E27FC236}">
                <a16:creationId xmlns:a16="http://schemas.microsoft.com/office/drawing/2014/main" id="{E1F32C94-BCEB-4D19-A808-C977D9A7A8F5}"/>
              </a:ext>
            </a:extLst>
          </p:cNvPr>
          <p:cNvPicPr>
            <a:picLocks noChangeAspect="1"/>
          </p:cNvPicPr>
          <p:nvPr/>
        </p:nvPicPr>
        <p:blipFill>
          <a:blip r:embed="rId7"/>
          <a:stretch>
            <a:fillRect/>
          </a:stretch>
        </p:blipFill>
        <p:spPr>
          <a:xfrm>
            <a:off x="5329601" y="683270"/>
            <a:ext cx="6111173" cy="5809605"/>
          </a:xfrm>
          <a:prstGeom prst="rect">
            <a:avLst/>
          </a:prstGeom>
        </p:spPr>
      </p:pic>
    </p:spTree>
    <p:extLst>
      <p:ext uri="{BB962C8B-B14F-4D97-AF65-F5344CB8AC3E}">
        <p14:creationId xmlns:p14="http://schemas.microsoft.com/office/powerpoint/2010/main" val="38221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EB87-EFF0-42A6-915A-4A289699FF78}"/>
              </a:ext>
            </a:extLst>
          </p:cNvPr>
          <p:cNvSpPr>
            <a:spLocks noGrp="1"/>
          </p:cNvSpPr>
          <p:nvPr>
            <p:ph type="title"/>
          </p:nvPr>
        </p:nvSpPr>
        <p:spPr>
          <a:xfrm>
            <a:off x="838200" y="246289"/>
            <a:ext cx="10515600" cy="5997757"/>
          </a:xfrm>
        </p:spPr>
        <p:txBody>
          <a:bodyPr>
            <a:normAutofit/>
          </a:bodyPr>
          <a:lstStyle/>
          <a:p>
            <a:r>
              <a:rPr lang="en-US" dirty="0"/>
              <a:t>The Download Folder and it is all yours to use or not </a:t>
            </a:r>
            <a:br>
              <a:rPr lang="en-US" dirty="0"/>
            </a:br>
            <a:br>
              <a:rPr lang="en-US" dirty="0"/>
            </a:br>
            <a:r>
              <a:rPr lang="en-US" dirty="0"/>
              <a:t>live look at Ctyou.org download</a:t>
            </a:r>
            <a:br>
              <a:rPr lang="en-US" dirty="0"/>
            </a:br>
            <a:r>
              <a:rPr lang="en-US" dirty="0"/>
              <a:t>live look at OKCG assessment upload</a:t>
            </a:r>
            <a:br>
              <a:rPr lang="en-US" dirty="0"/>
            </a:br>
            <a:r>
              <a:rPr lang="en-US" dirty="0"/>
              <a:t>Live look at OKCG Galaxy documents upload</a:t>
            </a:r>
            <a:br>
              <a:rPr lang="en-US" dirty="0"/>
            </a:br>
            <a:br>
              <a:rPr lang="en-US" dirty="0"/>
            </a:br>
            <a:endParaRPr lang="en-US" dirty="0"/>
          </a:p>
        </p:txBody>
      </p:sp>
      <p:pic>
        <p:nvPicPr>
          <p:cNvPr id="10" name="Picture 9">
            <a:extLst>
              <a:ext uri="{FF2B5EF4-FFF2-40B4-BE49-F238E27FC236}">
                <a16:creationId xmlns:a16="http://schemas.microsoft.com/office/drawing/2014/main" id="{7B0E8433-DA05-45B4-9797-7CA98710627D}"/>
              </a:ext>
            </a:extLst>
          </p:cNvPr>
          <p:cNvPicPr/>
          <p:nvPr/>
        </p:nvPicPr>
        <p:blipFill rotWithShape="1">
          <a:blip r:embed="rId4"/>
          <a:srcRect l="6449" t="17218" r="6435" b="9689"/>
          <a:stretch/>
        </p:blipFill>
        <p:spPr>
          <a:xfrm>
            <a:off x="2403565" y="1340145"/>
            <a:ext cx="2299063" cy="849086"/>
          </a:xfrm>
          <a:prstGeom prst="rect">
            <a:avLst/>
          </a:prstGeom>
        </p:spPr>
      </p:pic>
    </p:spTree>
    <p:extLst>
      <p:ext uri="{BB962C8B-B14F-4D97-AF65-F5344CB8AC3E}">
        <p14:creationId xmlns:p14="http://schemas.microsoft.com/office/powerpoint/2010/main" val="1159761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91E3-FDA7-4170-9B0A-83E2CED0BD10}"/>
              </a:ext>
            </a:extLst>
          </p:cNvPr>
          <p:cNvSpPr>
            <a:spLocks noGrp="1"/>
          </p:cNvSpPr>
          <p:nvPr>
            <p:ph type="title"/>
          </p:nvPr>
        </p:nvSpPr>
        <p:spPr/>
        <p:txBody>
          <a:bodyPr/>
          <a:lstStyle/>
          <a:p>
            <a:r>
              <a:rPr lang="en-US" b="1" dirty="0"/>
              <a:t>Follow up documents</a:t>
            </a:r>
          </a:p>
        </p:txBody>
      </p:sp>
      <p:sp>
        <p:nvSpPr>
          <p:cNvPr id="3" name="Content Placeholder 2">
            <a:extLst>
              <a:ext uri="{FF2B5EF4-FFF2-40B4-BE49-F238E27FC236}">
                <a16:creationId xmlns:a16="http://schemas.microsoft.com/office/drawing/2014/main" id="{05D9BB74-5B82-40D4-A0A1-57EEDE7BA2B1}"/>
              </a:ext>
            </a:extLst>
          </p:cNvPr>
          <p:cNvSpPr>
            <a:spLocks noGrp="1"/>
          </p:cNvSpPr>
          <p:nvPr>
            <p:ph idx="1"/>
          </p:nvPr>
        </p:nvSpPr>
        <p:spPr>
          <a:xfrm>
            <a:off x="324091" y="1296365"/>
            <a:ext cx="11458937" cy="5196510"/>
          </a:xfrm>
        </p:spPr>
        <p:txBody>
          <a:bodyPr>
            <a:normAutofit fontScale="62500" lnSpcReduction="20000"/>
          </a:bodyPr>
          <a:lstStyle/>
          <a:p>
            <a:pPr marL="0" marR="0" indent="0" algn="ctr">
              <a:lnSpc>
                <a:spcPct val="150000"/>
              </a:lnSpc>
              <a:spcBef>
                <a:spcPts val="0"/>
              </a:spcBef>
              <a:spcAft>
                <a:spcPts val="800"/>
              </a:spcAft>
              <a:buNone/>
            </a:pPr>
            <a:r>
              <a:rPr lang="en-US" sz="5800" b="1" dirty="0">
                <a:effectLst/>
                <a:latin typeface="Open Sans" panose="020B0606030504020204" pitchFamily="34" charset="0"/>
                <a:ea typeface="Calibri" panose="020F0502020204030204" pitchFamily="34" charset="0"/>
                <a:cs typeface="Times New Roman" panose="02020603050405020304" pitchFamily="18" charset="0"/>
              </a:rPr>
              <a:t>I will be sending you:</a:t>
            </a:r>
            <a:endParaRPr lang="en-US" sz="5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5800" dirty="0">
                <a:effectLst/>
                <a:latin typeface="Open Sans" panose="020B0606030504020204" pitchFamily="34" charset="0"/>
                <a:ea typeface="Calibri" panose="020F0502020204030204" pitchFamily="34" charset="0"/>
                <a:cs typeface="Times New Roman" panose="02020603050405020304" pitchFamily="18" charset="0"/>
              </a:rPr>
              <a:t>Instructions for navigation inside ctyou.org</a:t>
            </a:r>
            <a:endParaRPr lang="en-US" sz="5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5800" dirty="0">
                <a:effectLst/>
                <a:latin typeface="Open Sans" panose="020B0606030504020204" pitchFamily="34" charset="0"/>
                <a:ea typeface="Calibri" panose="020F0502020204030204" pitchFamily="34" charset="0"/>
                <a:cs typeface="Times New Roman" panose="02020603050405020304" pitchFamily="18" charset="0"/>
              </a:rPr>
              <a:t>Parent sample letter to be used before instruction begins.</a:t>
            </a:r>
            <a:endParaRPr lang="en-US" sz="5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5800" dirty="0">
                <a:effectLst/>
                <a:latin typeface="Open Sans" panose="020B0606030504020204" pitchFamily="34" charset="0"/>
                <a:ea typeface="Calibri" panose="020F0502020204030204" pitchFamily="34" charset="0"/>
                <a:cs typeface="Times New Roman" panose="02020603050405020304" pitchFamily="18" charset="0"/>
              </a:rPr>
              <a:t>Sample accounts for Kindergarten </a:t>
            </a:r>
            <a:r>
              <a:rPr lang="en-US" sz="5800">
                <a:effectLst/>
                <a:latin typeface="Open Sans" panose="020B0606030504020204" pitchFamily="34" charset="0"/>
                <a:ea typeface="Calibri" panose="020F0502020204030204" pitchFamily="34" charset="0"/>
                <a:cs typeface="Times New Roman" panose="02020603050405020304" pitchFamily="18" charset="0"/>
              </a:rPr>
              <a:t>and 4</a:t>
            </a:r>
            <a:r>
              <a:rPr lang="en-US" sz="5800" baseline="30000">
                <a:effectLst/>
                <a:latin typeface="Open Sans" panose="020B0606030504020204" pitchFamily="34" charset="0"/>
                <a:ea typeface="Calibri" panose="020F0502020204030204" pitchFamily="34" charset="0"/>
                <a:cs typeface="Times New Roman" panose="02020603050405020304" pitchFamily="18" charset="0"/>
              </a:rPr>
              <a:t>th</a:t>
            </a:r>
            <a:r>
              <a:rPr lang="en-US" sz="5800">
                <a:effectLst/>
                <a:latin typeface="Open Sans" panose="020B0606030504020204" pitchFamily="34" charset="0"/>
                <a:ea typeface="Calibri" panose="020F0502020204030204" pitchFamily="34" charset="0"/>
                <a:cs typeface="Times New Roman" panose="02020603050405020304" pitchFamily="18" charset="0"/>
              </a:rPr>
              <a:t> </a:t>
            </a:r>
            <a:r>
              <a:rPr lang="en-US" sz="5800" dirty="0">
                <a:effectLst/>
                <a:latin typeface="Open Sans" panose="020B0606030504020204" pitchFamily="34" charset="0"/>
                <a:ea typeface="Calibri" panose="020F0502020204030204" pitchFamily="34" charset="0"/>
                <a:cs typeface="Times New Roman" panose="02020603050405020304" pitchFamily="18" charset="0"/>
              </a:rPr>
              <a:t>grade letting you choose which support material to use and how much time will be allotted to each planet. </a:t>
            </a:r>
            <a:endParaRPr lang="en-US" sz="5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826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81F4F-44C5-4784-92D8-6DD0BFE0C083}"/>
              </a:ext>
            </a:extLst>
          </p:cNvPr>
          <p:cNvSpPr>
            <a:spLocks noGrp="1"/>
          </p:cNvSpPr>
          <p:nvPr>
            <p:ph type="ctrTitle"/>
          </p:nvPr>
        </p:nvSpPr>
        <p:spPr>
          <a:xfrm>
            <a:off x="1524000" y="473725"/>
            <a:ext cx="9144000" cy="876423"/>
          </a:xfrm>
        </p:spPr>
        <p:txBody>
          <a:bodyPr>
            <a:normAutofit fontScale="90000"/>
          </a:bodyPr>
          <a:lstStyle/>
          <a:p>
            <a:br>
              <a:rPr lang="en-US" b="1" dirty="0"/>
            </a:br>
            <a:r>
              <a:rPr lang="en-US" b="1" dirty="0"/>
              <a:t>CURRICULUM</a:t>
            </a:r>
          </a:p>
        </p:txBody>
      </p:sp>
      <p:pic>
        <p:nvPicPr>
          <p:cNvPr id="5" name="Picture 4" descr="Logo, company name&#10;&#10;Description automatically generated">
            <a:extLst>
              <a:ext uri="{FF2B5EF4-FFF2-40B4-BE49-F238E27FC236}">
                <a16:creationId xmlns:a16="http://schemas.microsoft.com/office/drawing/2014/main" id="{E52AB0E5-1570-4C55-836A-77D452563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34" y="1607803"/>
            <a:ext cx="4802919" cy="4352997"/>
          </a:xfrm>
          <a:prstGeom prst="rect">
            <a:avLst/>
          </a:prstGeom>
        </p:spPr>
      </p:pic>
      <p:pic>
        <p:nvPicPr>
          <p:cNvPr id="7" name="Picture 6">
            <a:extLst>
              <a:ext uri="{FF2B5EF4-FFF2-40B4-BE49-F238E27FC236}">
                <a16:creationId xmlns:a16="http://schemas.microsoft.com/office/drawing/2014/main" id="{931FFD7A-2BF8-44A8-AF98-37C175D5F8C7}"/>
              </a:ext>
            </a:extLst>
          </p:cNvPr>
          <p:cNvPicPr>
            <a:picLocks noChangeAspect="1"/>
          </p:cNvPicPr>
          <p:nvPr/>
        </p:nvPicPr>
        <p:blipFill rotWithShape="1">
          <a:blip r:embed="rId5"/>
          <a:srcRect l="2488" t="19425" r="5609" b="26909"/>
          <a:stretch/>
        </p:blipFill>
        <p:spPr>
          <a:xfrm>
            <a:off x="6997780" y="1472001"/>
            <a:ext cx="4104238" cy="742386"/>
          </a:xfrm>
          <a:prstGeom prst="rect">
            <a:avLst/>
          </a:prstGeom>
        </p:spPr>
      </p:pic>
      <p:sp>
        <p:nvSpPr>
          <p:cNvPr id="8" name="TextBox 7">
            <a:extLst>
              <a:ext uri="{FF2B5EF4-FFF2-40B4-BE49-F238E27FC236}">
                <a16:creationId xmlns:a16="http://schemas.microsoft.com/office/drawing/2014/main" id="{1B9BE398-3BBE-48D8-BF6A-C3A07720DEDA}"/>
              </a:ext>
            </a:extLst>
          </p:cNvPr>
          <p:cNvSpPr txBox="1"/>
          <p:nvPr/>
        </p:nvSpPr>
        <p:spPr>
          <a:xfrm>
            <a:off x="6708617" y="3213934"/>
            <a:ext cx="4682565"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Pre-Kindergarten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4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Grade</a:t>
            </a:r>
          </a:p>
        </p:txBody>
      </p:sp>
    </p:spTree>
    <p:extLst>
      <p:ext uri="{BB962C8B-B14F-4D97-AF65-F5344CB8AC3E}">
        <p14:creationId xmlns:p14="http://schemas.microsoft.com/office/powerpoint/2010/main" val="264555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B6957162-3FC9-4933-AFA3-32EE9C33C8DC}"/>
              </a:ext>
            </a:extLst>
          </p:cNvPr>
          <p:cNvSpPr txBox="1">
            <a:spLocks/>
          </p:cNvSpPr>
          <p:nvPr/>
        </p:nvSpPr>
        <p:spPr>
          <a:xfrm>
            <a:off x="838200" y="464713"/>
            <a:ext cx="10515600" cy="887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Pre Lesson-Materials. 	PowerPoint</a:t>
            </a:r>
          </a:p>
        </p:txBody>
      </p:sp>
      <p:pic>
        <p:nvPicPr>
          <p:cNvPr id="3" name="Picture 2">
            <a:extLst>
              <a:ext uri="{FF2B5EF4-FFF2-40B4-BE49-F238E27FC236}">
                <a16:creationId xmlns:a16="http://schemas.microsoft.com/office/drawing/2014/main" id="{ADBAE5F0-C9F4-41C2-92CC-715A5BE1DA70}"/>
              </a:ext>
            </a:extLst>
          </p:cNvPr>
          <p:cNvPicPr>
            <a:picLocks noChangeAspect="1"/>
          </p:cNvPicPr>
          <p:nvPr/>
        </p:nvPicPr>
        <p:blipFill>
          <a:blip r:embed="rId4"/>
          <a:stretch>
            <a:fillRect/>
          </a:stretch>
        </p:blipFill>
        <p:spPr>
          <a:xfrm>
            <a:off x="723097" y="1252959"/>
            <a:ext cx="6869895" cy="4352081"/>
          </a:xfrm>
          <a:prstGeom prst="rect">
            <a:avLst/>
          </a:prstGeom>
        </p:spPr>
      </p:pic>
      <p:pic>
        <p:nvPicPr>
          <p:cNvPr id="7" name="Picture 6">
            <a:extLst>
              <a:ext uri="{FF2B5EF4-FFF2-40B4-BE49-F238E27FC236}">
                <a16:creationId xmlns:a16="http://schemas.microsoft.com/office/drawing/2014/main" id="{169F6F4C-B991-4CB1-9A20-BD16453C2957}"/>
              </a:ext>
            </a:extLst>
          </p:cNvPr>
          <p:cNvPicPr>
            <a:picLocks noChangeAspect="1"/>
          </p:cNvPicPr>
          <p:nvPr/>
        </p:nvPicPr>
        <p:blipFill>
          <a:blip r:embed="rId5"/>
          <a:stretch>
            <a:fillRect/>
          </a:stretch>
        </p:blipFill>
        <p:spPr>
          <a:xfrm>
            <a:off x="1340911" y="1235283"/>
            <a:ext cx="6963747" cy="4972744"/>
          </a:xfrm>
          <a:prstGeom prst="rect">
            <a:avLst/>
          </a:prstGeom>
        </p:spPr>
      </p:pic>
      <p:pic>
        <p:nvPicPr>
          <p:cNvPr id="11" name="Picture 10">
            <a:extLst>
              <a:ext uri="{FF2B5EF4-FFF2-40B4-BE49-F238E27FC236}">
                <a16:creationId xmlns:a16="http://schemas.microsoft.com/office/drawing/2014/main" id="{95FE36C7-B492-4310-A31F-8925A721EFFE}"/>
              </a:ext>
            </a:extLst>
          </p:cNvPr>
          <p:cNvPicPr>
            <a:picLocks noChangeAspect="1"/>
          </p:cNvPicPr>
          <p:nvPr/>
        </p:nvPicPr>
        <p:blipFill>
          <a:blip r:embed="rId6"/>
          <a:stretch>
            <a:fillRect/>
          </a:stretch>
        </p:blipFill>
        <p:spPr>
          <a:xfrm>
            <a:off x="2034254" y="1082861"/>
            <a:ext cx="7706801" cy="5277587"/>
          </a:xfrm>
          <a:prstGeom prst="rect">
            <a:avLst/>
          </a:prstGeom>
        </p:spPr>
      </p:pic>
      <p:pic>
        <p:nvPicPr>
          <p:cNvPr id="15" name="Picture 14">
            <a:extLst>
              <a:ext uri="{FF2B5EF4-FFF2-40B4-BE49-F238E27FC236}">
                <a16:creationId xmlns:a16="http://schemas.microsoft.com/office/drawing/2014/main" id="{BDA93DAF-C48E-4BB0-9AC7-89A01DD00815}"/>
              </a:ext>
            </a:extLst>
          </p:cNvPr>
          <p:cNvPicPr>
            <a:picLocks noChangeAspect="1"/>
          </p:cNvPicPr>
          <p:nvPr/>
        </p:nvPicPr>
        <p:blipFill>
          <a:blip r:embed="rId7"/>
          <a:stretch>
            <a:fillRect/>
          </a:stretch>
        </p:blipFill>
        <p:spPr>
          <a:xfrm>
            <a:off x="2994675" y="1644916"/>
            <a:ext cx="6611273" cy="4639322"/>
          </a:xfrm>
          <a:prstGeom prst="rect">
            <a:avLst/>
          </a:prstGeom>
        </p:spPr>
      </p:pic>
      <p:pic>
        <p:nvPicPr>
          <p:cNvPr id="18" name="Picture 17">
            <a:extLst>
              <a:ext uri="{FF2B5EF4-FFF2-40B4-BE49-F238E27FC236}">
                <a16:creationId xmlns:a16="http://schemas.microsoft.com/office/drawing/2014/main" id="{9B0A006D-5B57-4A53-9E71-E99FDE497717}"/>
              </a:ext>
            </a:extLst>
          </p:cNvPr>
          <p:cNvPicPr>
            <a:picLocks noChangeAspect="1"/>
          </p:cNvPicPr>
          <p:nvPr/>
        </p:nvPicPr>
        <p:blipFill>
          <a:blip r:embed="rId8"/>
          <a:stretch>
            <a:fillRect/>
          </a:stretch>
        </p:blipFill>
        <p:spPr>
          <a:xfrm>
            <a:off x="4009073" y="1416283"/>
            <a:ext cx="6649378" cy="4944165"/>
          </a:xfrm>
          <a:prstGeom prst="rect">
            <a:avLst/>
          </a:prstGeom>
        </p:spPr>
      </p:pic>
      <p:pic>
        <p:nvPicPr>
          <p:cNvPr id="20" name="Picture 19">
            <a:extLst>
              <a:ext uri="{FF2B5EF4-FFF2-40B4-BE49-F238E27FC236}">
                <a16:creationId xmlns:a16="http://schemas.microsoft.com/office/drawing/2014/main" id="{1649D594-FEB8-4B1B-AD34-2C96471B5756}"/>
              </a:ext>
            </a:extLst>
          </p:cNvPr>
          <p:cNvPicPr>
            <a:picLocks noChangeAspect="1"/>
          </p:cNvPicPr>
          <p:nvPr/>
        </p:nvPicPr>
        <p:blipFill>
          <a:blip r:embed="rId9"/>
          <a:stretch>
            <a:fillRect/>
          </a:stretch>
        </p:blipFill>
        <p:spPr>
          <a:xfrm>
            <a:off x="3930118" y="1416282"/>
            <a:ext cx="7325747" cy="4944165"/>
          </a:xfrm>
          <a:prstGeom prst="rect">
            <a:avLst/>
          </a:prstGeom>
        </p:spPr>
      </p:pic>
      <p:pic>
        <p:nvPicPr>
          <p:cNvPr id="22" name="Picture 21">
            <a:extLst>
              <a:ext uri="{FF2B5EF4-FFF2-40B4-BE49-F238E27FC236}">
                <a16:creationId xmlns:a16="http://schemas.microsoft.com/office/drawing/2014/main" id="{55636419-E241-46B2-9E47-50092826F852}"/>
              </a:ext>
            </a:extLst>
          </p:cNvPr>
          <p:cNvPicPr>
            <a:picLocks noChangeAspect="1"/>
          </p:cNvPicPr>
          <p:nvPr/>
        </p:nvPicPr>
        <p:blipFill>
          <a:blip r:embed="rId10"/>
          <a:stretch>
            <a:fillRect/>
          </a:stretch>
        </p:blipFill>
        <p:spPr>
          <a:xfrm>
            <a:off x="2304521" y="675891"/>
            <a:ext cx="7582958" cy="5506218"/>
          </a:xfrm>
          <a:prstGeom prst="rect">
            <a:avLst/>
          </a:prstGeom>
        </p:spPr>
      </p:pic>
    </p:spTree>
    <p:extLst>
      <p:ext uri="{BB962C8B-B14F-4D97-AF65-F5344CB8AC3E}">
        <p14:creationId xmlns:p14="http://schemas.microsoft.com/office/powerpoint/2010/main" val="27009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7ED2A1-BA1A-4E47-B46B-49A8D110FBFB}"/>
              </a:ext>
            </a:extLst>
          </p:cNvPr>
          <p:cNvSpPr>
            <a:spLocks noGrp="1"/>
          </p:cNvSpPr>
          <p:nvPr>
            <p:ph type="title"/>
          </p:nvPr>
        </p:nvSpPr>
        <p:spPr>
          <a:xfrm>
            <a:off x="838200" y="365125"/>
            <a:ext cx="10515600" cy="887173"/>
          </a:xfrm>
        </p:spPr>
        <p:txBody>
          <a:bodyPr/>
          <a:lstStyle/>
          <a:p>
            <a:r>
              <a:rPr lang="en-US" b="1" dirty="0"/>
              <a:t>Pre Lesson-Materials. 	11X17 Poster</a:t>
            </a:r>
          </a:p>
        </p:txBody>
      </p:sp>
      <p:pic>
        <p:nvPicPr>
          <p:cNvPr id="3" name="Picture 2">
            <a:extLst>
              <a:ext uri="{FF2B5EF4-FFF2-40B4-BE49-F238E27FC236}">
                <a16:creationId xmlns:a16="http://schemas.microsoft.com/office/drawing/2014/main" id="{BD75EE7B-F422-4534-BD47-AAC7F50804E1}"/>
              </a:ext>
            </a:extLst>
          </p:cNvPr>
          <p:cNvPicPr>
            <a:picLocks noChangeAspect="1"/>
          </p:cNvPicPr>
          <p:nvPr/>
        </p:nvPicPr>
        <p:blipFill>
          <a:blip r:embed="rId4"/>
          <a:stretch>
            <a:fillRect/>
          </a:stretch>
        </p:blipFill>
        <p:spPr>
          <a:xfrm>
            <a:off x="2023610" y="1252298"/>
            <a:ext cx="8144779" cy="5240577"/>
          </a:xfrm>
          <a:prstGeom prst="rect">
            <a:avLst/>
          </a:prstGeom>
        </p:spPr>
      </p:pic>
    </p:spTree>
    <p:extLst>
      <p:ext uri="{BB962C8B-B14F-4D97-AF65-F5344CB8AC3E}">
        <p14:creationId xmlns:p14="http://schemas.microsoft.com/office/powerpoint/2010/main" val="3581766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B6957162-3FC9-4933-AFA3-32EE9C33C8DC}"/>
              </a:ext>
            </a:extLst>
          </p:cNvPr>
          <p:cNvSpPr txBox="1">
            <a:spLocks/>
          </p:cNvSpPr>
          <p:nvPr/>
        </p:nvSpPr>
        <p:spPr>
          <a:xfrm>
            <a:off x="838200" y="464713"/>
            <a:ext cx="10515600" cy="887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Pre Lesson-Materials. 	PowerPoint</a:t>
            </a:r>
          </a:p>
        </p:txBody>
      </p:sp>
      <p:pic>
        <p:nvPicPr>
          <p:cNvPr id="6" name="Picture 5">
            <a:extLst>
              <a:ext uri="{FF2B5EF4-FFF2-40B4-BE49-F238E27FC236}">
                <a16:creationId xmlns:a16="http://schemas.microsoft.com/office/drawing/2014/main" id="{00DF173D-5DA6-472F-950B-1CC2E1E47605}"/>
              </a:ext>
            </a:extLst>
          </p:cNvPr>
          <p:cNvPicPr>
            <a:picLocks noChangeAspect="1"/>
          </p:cNvPicPr>
          <p:nvPr/>
        </p:nvPicPr>
        <p:blipFill>
          <a:blip r:embed="rId4"/>
          <a:stretch>
            <a:fillRect/>
          </a:stretch>
        </p:blipFill>
        <p:spPr>
          <a:xfrm>
            <a:off x="665064" y="313188"/>
            <a:ext cx="5491818" cy="4116933"/>
          </a:xfrm>
          <a:prstGeom prst="rect">
            <a:avLst/>
          </a:prstGeom>
        </p:spPr>
      </p:pic>
      <p:pic>
        <p:nvPicPr>
          <p:cNvPr id="8" name="Picture 7">
            <a:extLst>
              <a:ext uri="{FF2B5EF4-FFF2-40B4-BE49-F238E27FC236}">
                <a16:creationId xmlns:a16="http://schemas.microsoft.com/office/drawing/2014/main" id="{808CB9EF-F979-442F-9850-26C328415994}"/>
              </a:ext>
            </a:extLst>
          </p:cNvPr>
          <p:cNvPicPr>
            <a:picLocks noChangeAspect="1"/>
          </p:cNvPicPr>
          <p:nvPr/>
        </p:nvPicPr>
        <p:blipFill>
          <a:blip r:embed="rId5"/>
          <a:stretch>
            <a:fillRect/>
          </a:stretch>
        </p:blipFill>
        <p:spPr>
          <a:xfrm>
            <a:off x="1395533" y="908299"/>
            <a:ext cx="5345755" cy="4558457"/>
          </a:xfrm>
          <a:prstGeom prst="rect">
            <a:avLst/>
          </a:prstGeom>
        </p:spPr>
      </p:pic>
      <p:pic>
        <p:nvPicPr>
          <p:cNvPr id="10" name="Picture 9">
            <a:extLst>
              <a:ext uri="{FF2B5EF4-FFF2-40B4-BE49-F238E27FC236}">
                <a16:creationId xmlns:a16="http://schemas.microsoft.com/office/drawing/2014/main" id="{2E5E7989-D6FE-4BF2-B3D2-F006E0865243}"/>
              </a:ext>
            </a:extLst>
          </p:cNvPr>
          <p:cNvPicPr>
            <a:picLocks noChangeAspect="1"/>
          </p:cNvPicPr>
          <p:nvPr/>
        </p:nvPicPr>
        <p:blipFill>
          <a:blip r:embed="rId6"/>
          <a:stretch>
            <a:fillRect/>
          </a:stretch>
        </p:blipFill>
        <p:spPr>
          <a:xfrm>
            <a:off x="2359126" y="1459299"/>
            <a:ext cx="6241620" cy="3820232"/>
          </a:xfrm>
          <a:prstGeom prst="rect">
            <a:avLst/>
          </a:prstGeom>
        </p:spPr>
      </p:pic>
      <p:pic>
        <p:nvPicPr>
          <p:cNvPr id="12" name="Picture 11">
            <a:extLst>
              <a:ext uri="{FF2B5EF4-FFF2-40B4-BE49-F238E27FC236}">
                <a16:creationId xmlns:a16="http://schemas.microsoft.com/office/drawing/2014/main" id="{F9C13E0E-10CD-4D0E-8DE9-4FF247B7B0DB}"/>
              </a:ext>
            </a:extLst>
          </p:cNvPr>
          <p:cNvPicPr>
            <a:picLocks noChangeAspect="1"/>
          </p:cNvPicPr>
          <p:nvPr/>
        </p:nvPicPr>
        <p:blipFill>
          <a:blip r:embed="rId7"/>
          <a:stretch>
            <a:fillRect/>
          </a:stretch>
        </p:blipFill>
        <p:spPr>
          <a:xfrm>
            <a:off x="3526220" y="1795472"/>
            <a:ext cx="6375990" cy="4448739"/>
          </a:xfrm>
          <a:prstGeom prst="rect">
            <a:avLst/>
          </a:prstGeom>
        </p:spPr>
      </p:pic>
      <p:pic>
        <p:nvPicPr>
          <p:cNvPr id="14" name="Picture 13">
            <a:extLst>
              <a:ext uri="{FF2B5EF4-FFF2-40B4-BE49-F238E27FC236}">
                <a16:creationId xmlns:a16="http://schemas.microsoft.com/office/drawing/2014/main" id="{715C5F32-5318-447B-ACC5-DBCC63307735}"/>
              </a:ext>
            </a:extLst>
          </p:cNvPr>
          <p:cNvPicPr>
            <a:picLocks noChangeAspect="1"/>
          </p:cNvPicPr>
          <p:nvPr/>
        </p:nvPicPr>
        <p:blipFill>
          <a:blip r:embed="rId8"/>
          <a:stretch>
            <a:fillRect/>
          </a:stretch>
        </p:blipFill>
        <p:spPr>
          <a:xfrm>
            <a:off x="4982248" y="2286817"/>
            <a:ext cx="5749185" cy="3820232"/>
          </a:xfrm>
          <a:prstGeom prst="rect">
            <a:avLst/>
          </a:prstGeom>
        </p:spPr>
      </p:pic>
      <p:pic>
        <p:nvPicPr>
          <p:cNvPr id="16" name="Picture 15">
            <a:extLst>
              <a:ext uri="{FF2B5EF4-FFF2-40B4-BE49-F238E27FC236}">
                <a16:creationId xmlns:a16="http://schemas.microsoft.com/office/drawing/2014/main" id="{28D83E2B-3046-427B-9E0F-7F8DD4176879}"/>
              </a:ext>
            </a:extLst>
          </p:cNvPr>
          <p:cNvPicPr>
            <a:picLocks noChangeAspect="1"/>
          </p:cNvPicPr>
          <p:nvPr/>
        </p:nvPicPr>
        <p:blipFill>
          <a:blip r:embed="rId9"/>
          <a:stretch>
            <a:fillRect/>
          </a:stretch>
        </p:blipFill>
        <p:spPr>
          <a:xfrm>
            <a:off x="5761148" y="2286817"/>
            <a:ext cx="5765788" cy="4192635"/>
          </a:xfrm>
          <a:prstGeom prst="rect">
            <a:avLst/>
          </a:prstGeom>
        </p:spPr>
      </p:pic>
    </p:spTree>
    <p:extLst>
      <p:ext uri="{BB962C8B-B14F-4D97-AF65-F5344CB8AC3E}">
        <p14:creationId xmlns:p14="http://schemas.microsoft.com/office/powerpoint/2010/main" val="37732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72021313-BC4A-4A06-81C5-E4F1D23448F1}"/>
              </a:ext>
            </a:extLst>
          </p:cNvPr>
          <p:cNvSpPr>
            <a:spLocks noGrp="1"/>
          </p:cNvSpPr>
          <p:nvPr>
            <p:ph type="title"/>
          </p:nvPr>
        </p:nvSpPr>
        <p:spPr>
          <a:xfrm>
            <a:off x="838200" y="365125"/>
            <a:ext cx="10515600" cy="887173"/>
          </a:xfrm>
        </p:spPr>
        <p:txBody>
          <a:bodyPr/>
          <a:lstStyle/>
          <a:p>
            <a:r>
              <a:rPr lang="en-US" b="1" dirty="0"/>
              <a:t>Pre Lesson-Materials. 	Optional worksheet</a:t>
            </a:r>
          </a:p>
        </p:txBody>
      </p:sp>
      <p:pic>
        <p:nvPicPr>
          <p:cNvPr id="6" name="Picture 5">
            <a:extLst>
              <a:ext uri="{FF2B5EF4-FFF2-40B4-BE49-F238E27FC236}">
                <a16:creationId xmlns:a16="http://schemas.microsoft.com/office/drawing/2014/main" id="{3F467B43-FAAC-4FB5-AEA7-C062C75C1274}"/>
              </a:ext>
            </a:extLst>
          </p:cNvPr>
          <p:cNvPicPr>
            <a:picLocks noChangeAspect="1"/>
          </p:cNvPicPr>
          <p:nvPr/>
        </p:nvPicPr>
        <p:blipFill>
          <a:blip r:embed="rId4"/>
          <a:stretch>
            <a:fillRect/>
          </a:stretch>
        </p:blipFill>
        <p:spPr>
          <a:xfrm>
            <a:off x="1201727" y="1100024"/>
            <a:ext cx="7080069" cy="5392851"/>
          </a:xfrm>
          <a:prstGeom prst="rect">
            <a:avLst/>
          </a:prstGeom>
        </p:spPr>
      </p:pic>
      <p:pic>
        <p:nvPicPr>
          <p:cNvPr id="8" name="Picture 7">
            <a:extLst>
              <a:ext uri="{FF2B5EF4-FFF2-40B4-BE49-F238E27FC236}">
                <a16:creationId xmlns:a16="http://schemas.microsoft.com/office/drawing/2014/main" id="{C13028C0-4A54-4735-BEF5-211B97E96947}"/>
              </a:ext>
            </a:extLst>
          </p:cNvPr>
          <p:cNvPicPr>
            <a:picLocks noChangeAspect="1"/>
          </p:cNvPicPr>
          <p:nvPr/>
        </p:nvPicPr>
        <p:blipFill>
          <a:blip r:embed="rId5"/>
          <a:stretch>
            <a:fillRect/>
          </a:stretch>
        </p:blipFill>
        <p:spPr>
          <a:xfrm>
            <a:off x="4741761" y="1100024"/>
            <a:ext cx="6578885" cy="5392851"/>
          </a:xfrm>
          <a:prstGeom prst="rect">
            <a:avLst/>
          </a:prstGeom>
        </p:spPr>
      </p:pic>
    </p:spTree>
    <p:extLst>
      <p:ext uri="{BB962C8B-B14F-4D97-AF65-F5344CB8AC3E}">
        <p14:creationId xmlns:p14="http://schemas.microsoft.com/office/powerpoint/2010/main" val="30639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861791"/>
          </a:xfrm>
        </p:spPr>
        <p:txBody>
          <a:bodyPr/>
          <a:lstStyle/>
          <a:p>
            <a:r>
              <a:rPr lang="en-US" b="1" dirty="0"/>
              <a:t>Lesson Plans</a:t>
            </a:r>
          </a:p>
        </p:txBody>
      </p:sp>
      <p:pic>
        <p:nvPicPr>
          <p:cNvPr id="5" name="Picture 4">
            <a:extLst>
              <a:ext uri="{FF2B5EF4-FFF2-40B4-BE49-F238E27FC236}">
                <a16:creationId xmlns:a16="http://schemas.microsoft.com/office/drawing/2014/main" id="{8A7C604C-B894-4520-99C6-6DA2B9E11412}"/>
              </a:ext>
            </a:extLst>
          </p:cNvPr>
          <p:cNvPicPr>
            <a:picLocks noChangeAspect="1"/>
          </p:cNvPicPr>
          <p:nvPr/>
        </p:nvPicPr>
        <p:blipFill>
          <a:blip r:embed="rId4"/>
          <a:stretch>
            <a:fillRect/>
          </a:stretch>
        </p:blipFill>
        <p:spPr>
          <a:xfrm>
            <a:off x="4062578" y="365125"/>
            <a:ext cx="4732395" cy="6127750"/>
          </a:xfrm>
          <a:prstGeom prst="rect">
            <a:avLst/>
          </a:prstGeom>
        </p:spPr>
      </p:pic>
      <p:pic>
        <p:nvPicPr>
          <p:cNvPr id="7" name="Picture 6">
            <a:extLst>
              <a:ext uri="{FF2B5EF4-FFF2-40B4-BE49-F238E27FC236}">
                <a16:creationId xmlns:a16="http://schemas.microsoft.com/office/drawing/2014/main" id="{B73D12B1-C589-4C22-816B-F0B8CB56263A}"/>
              </a:ext>
            </a:extLst>
          </p:cNvPr>
          <p:cNvPicPr>
            <a:picLocks noChangeAspect="1"/>
          </p:cNvPicPr>
          <p:nvPr/>
        </p:nvPicPr>
        <p:blipFill>
          <a:blip r:embed="rId5"/>
          <a:stretch>
            <a:fillRect/>
          </a:stretch>
        </p:blipFill>
        <p:spPr>
          <a:xfrm>
            <a:off x="3528446" y="1649787"/>
            <a:ext cx="6154009" cy="4420217"/>
          </a:xfrm>
          <a:prstGeom prst="rect">
            <a:avLst/>
          </a:prstGeom>
        </p:spPr>
      </p:pic>
    </p:spTree>
    <p:extLst>
      <p:ext uri="{BB962C8B-B14F-4D97-AF65-F5344CB8AC3E}">
        <p14:creationId xmlns:p14="http://schemas.microsoft.com/office/powerpoint/2010/main" val="27246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709E-144A-445F-8A05-D57D364A1165}"/>
              </a:ext>
            </a:extLst>
          </p:cNvPr>
          <p:cNvSpPr>
            <a:spLocks noGrp="1"/>
          </p:cNvSpPr>
          <p:nvPr>
            <p:ph type="title"/>
          </p:nvPr>
        </p:nvSpPr>
        <p:spPr/>
        <p:txBody>
          <a:bodyPr/>
          <a:lstStyle/>
          <a:p>
            <a:r>
              <a:rPr lang="en-US" b="1" dirty="0"/>
              <a:t>Reading List			Found with Lessons Plans</a:t>
            </a:r>
          </a:p>
        </p:txBody>
      </p:sp>
      <p:pic>
        <p:nvPicPr>
          <p:cNvPr id="5" name="Picture 4">
            <a:extLst>
              <a:ext uri="{FF2B5EF4-FFF2-40B4-BE49-F238E27FC236}">
                <a16:creationId xmlns:a16="http://schemas.microsoft.com/office/drawing/2014/main" id="{F6DD1EC0-7EDD-4B9C-A77D-35BC9053B99E}"/>
              </a:ext>
            </a:extLst>
          </p:cNvPr>
          <p:cNvPicPr>
            <a:picLocks noChangeAspect="1"/>
          </p:cNvPicPr>
          <p:nvPr/>
        </p:nvPicPr>
        <p:blipFill>
          <a:blip r:embed="rId4"/>
          <a:stretch>
            <a:fillRect/>
          </a:stretch>
        </p:blipFill>
        <p:spPr>
          <a:xfrm>
            <a:off x="838200" y="1690688"/>
            <a:ext cx="7963573" cy="3011941"/>
          </a:xfrm>
          <a:prstGeom prst="rect">
            <a:avLst/>
          </a:prstGeom>
        </p:spPr>
      </p:pic>
      <p:pic>
        <p:nvPicPr>
          <p:cNvPr id="7" name="Picture 6">
            <a:extLst>
              <a:ext uri="{FF2B5EF4-FFF2-40B4-BE49-F238E27FC236}">
                <a16:creationId xmlns:a16="http://schemas.microsoft.com/office/drawing/2014/main" id="{7B80E800-D556-4B1B-AF5F-CE6E8246E88B}"/>
              </a:ext>
            </a:extLst>
          </p:cNvPr>
          <p:cNvPicPr>
            <a:picLocks noChangeAspect="1"/>
          </p:cNvPicPr>
          <p:nvPr/>
        </p:nvPicPr>
        <p:blipFill>
          <a:blip r:embed="rId5"/>
          <a:stretch>
            <a:fillRect/>
          </a:stretch>
        </p:blipFill>
        <p:spPr>
          <a:xfrm>
            <a:off x="2168433" y="1190775"/>
            <a:ext cx="8638095" cy="4922641"/>
          </a:xfrm>
          <a:prstGeom prst="rect">
            <a:avLst/>
          </a:prstGeom>
        </p:spPr>
      </p:pic>
      <p:pic>
        <p:nvPicPr>
          <p:cNvPr id="9" name="Picture 8">
            <a:extLst>
              <a:ext uri="{FF2B5EF4-FFF2-40B4-BE49-F238E27FC236}">
                <a16:creationId xmlns:a16="http://schemas.microsoft.com/office/drawing/2014/main" id="{79511B62-0744-49EA-8074-37B3B7525A9C}"/>
              </a:ext>
            </a:extLst>
          </p:cNvPr>
          <p:cNvPicPr>
            <a:picLocks noChangeAspect="1"/>
          </p:cNvPicPr>
          <p:nvPr/>
        </p:nvPicPr>
        <p:blipFill>
          <a:blip r:embed="rId6"/>
          <a:stretch>
            <a:fillRect/>
          </a:stretch>
        </p:blipFill>
        <p:spPr>
          <a:xfrm>
            <a:off x="3571074" y="784284"/>
            <a:ext cx="8056362" cy="4629951"/>
          </a:xfrm>
          <a:prstGeom prst="rect">
            <a:avLst/>
          </a:prstGeom>
        </p:spPr>
      </p:pic>
    </p:spTree>
    <p:extLst>
      <p:ext uri="{BB962C8B-B14F-4D97-AF65-F5344CB8AC3E}">
        <p14:creationId xmlns:p14="http://schemas.microsoft.com/office/powerpoint/2010/main" val="26139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EB87-EFF0-42A6-915A-4A289699FF78}"/>
              </a:ext>
            </a:extLst>
          </p:cNvPr>
          <p:cNvSpPr>
            <a:spLocks noGrp="1"/>
          </p:cNvSpPr>
          <p:nvPr>
            <p:ph type="title"/>
          </p:nvPr>
        </p:nvSpPr>
        <p:spPr>
          <a:xfrm>
            <a:off x="838200" y="365126"/>
            <a:ext cx="10515600" cy="873366"/>
          </a:xfrm>
        </p:spPr>
        <p:txBody>
          <a:bodyPr/>
          <a:lstStyle/>
          <a:p>
            <a:r>
              <a:rPr lang="en-US" b="1" dirty="0"/>
              <a:t>PreK Planet Badge Worksheets</a:t>
            </a:r>
          </a:p>
        </p:txBody>
      </p:sp>
      <p:pic>
        <p:nvPicPr>
          <p:cNvPr id="5" name="Picture 4">
            <a:extLst>
              <a:ext uri="{FF2B5EF4-FFF2-40B4-BE49-F238E27FC236}">
                <a16:creationId xmlns:a16="http://schemas.microsoft.com/office/drawing/2014/main" id="{C0F04E18-C54A-4518-8572-BF7E0460BCF2}"/>
              </a:ext>
            </a:extLst>
          </p:cNvPr>
          <p:cNvPicPr>
            <a:picLocks noChangeAspect="1"/>
          </p:cNvPicPr>
          <p:nvPr/>
        </p:nvPicPr>
        <p:blipFill>
          <a:blip r:embed="rId4"/>
          <a:stretch>
            <a:fillRect/>
          </a:stretch>
        </p:blipFill>
        <p:spPr>
          <a:xfrm>
            <a:off x="838200" y="1087757"/>
            <a:ext cx="7627617" cy="5678803"/>
          </a:xfrm>
          <a:prstGeom prst="rect">
            <a:avLst/>
          </a:prstGeom>
        </p:spPr>
      </p:pic>
      <p:pic>
        <p:nvPicPr>
          <p:cNvPr id="7" name="Picture 6">
            <a:extLst>
              <a:ext uri="{FF2B5EF4-FFF2-40B4-BE49-F238E27FC236}">
                <a16:creationId xmlns:a16="http://schemas.microsoft.com/office/drawing/2014/main" id="{F16AC4B3-8315-4B53-902E-44FA099B5EB8}"/>
              </a:ext>
            </a:extLst>
          </p:cNvPr>
          <p:cNvPicPr>
            <a:picLocks noChangeAspect="1"/>
          </p:cNvPicPr>
          <p:nvPr/>
        </p:nvPicPr>
        <p:blipFill>
          <a:blip r:embed="rId5"/>
          <a:stretch>
            <a:fillRect/>
          </a:stretch>
        </p:blipFill>
        <p:spPr>
          <a:xfrm>
            <a:off x="3308868" y="0"/>
            <a:ext cx="8474217" cy="6858000"/>
          </a:xfrm>
          <a:prstGeom prst="rect">
            <a:avLst/>
          </a:prstGeom>
        </p:spPr>
      </p:pic>
    </p:spTree>
    <p:extLst>
      <p:ext uri="{BB962C8B-B14F-4D97-AF65-F5344CB8AC3E}">
        <p14:creationId xmlns:p14="http://schemas.microsoft.com/office/powerpoint/2010/main" val="302476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a:xfrm>
            <a:off x="7091423" y="2235200"/>
            <a:ext cx="4193894" cy="2387600"/>
          </a:xfrm>
        </p:spPr>
        <p:txBody>
          <a:bodyPr/>
          <a:lstStyle/>
          <a:p>
            <a:r>
              <a:rPr lang="en-US" b="1" dirty="0"/>
              <a:t>Occupations Cards</a:t>
            </a:r>
          </a:p>
        </p:txBody>
      </p:sp>
      <p:pic>
        <p:nvPicPr>
          <p:cNvPr id="5" name="Picture 4">
            <a:extLst>
              <a:ext uri="{FF2B5EF4-FFF2-40B4-BE49-F238E27FC236}">
                <a16:creationId xmlns:a16="http://schemas.microsoft.com/office/drawing/2014/main" id="{1A6A542A-1424-4AFE-89F1-25884EA070C8}"/>
              </a:ext>
            </a:extLst>
          </p:cNvPr>
          <p:cNvPicPr>
            <a:picLocks noChangeAspect="1"/>
          </p:cNvPicPr>
          <p:nvPr/>
        </p:nvPicPr>
        <p:blipFill>
          <a:blip r:embed="rId4"/>
          <a:stretch>
            <a:fillRect/>
          </a:stretch>
        </p:blipFill>
        <p:spPr>
          <a:xfrm>
            <a:off x="1264262" y="0"/>
            <a:ext cx="5542888" cy="6858000"/>
          </a:xfrm>
          <a:prstGeom prst="rect">
            <a:avLst/>
          </a:prstGeom>
        </p:spPr>
      </p:pic>
    </p:spTree>
    <p:extLst>
      <p:ext uri="{BB962C8B-B14F-4D97-AF65-F5344CB8AC3E}">
        <p14:creationId xmlns:p14="http://schemas.microsoft.com/office/powerpoint/2010/main" val="4171525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91E3-FDA7-4170-9B0A-83E2CED0BD10}"/>
              </a:ext>
            </a:extLst>
          </p:cNvPr>
          <p:cNvSpPr>
            <a:spLocks noGrp="1"/>
          </p:cNvSpPr>
          <p:nvPr>
            <p:ph type="title"/>
          </p:nvPr>
        </p:nvSpPr>
        <p:spPr/>
        <p:txBody>
          <a:bodyPr/>
          <a:lstStyle/>
          <a:p>
            <a:r>
              <a:rPr lang="en-US" b="1" dirty="0"/>
              <a:t>Occupations PowerPoint</a:t>
            </a:r>
          </a:p>
        </p:txBody>
      </p:sp>
      <p:pic>
        <p:nvPicPr>
          <p:cNvPr id="5" name="Picture 4">
            <a:extLst>
              <a:ext uri="{FF2B5EF4-FFF2-40B4-BE49-F238E27FC236}">
                <a16:creationId xmlns:a16="http://schemas.microsoft.com/office/drawing/2014/main" id="{4DB4444E-C34B-48AB-A923-0C2B8C8BCF42}"/>
              </a:ext>
            </a:extLst>
          </p:cNvPr>
          <p:cNvPicPr>
            <a:picLocks noChangeAspect="1"/>
          </p:cNvPicPr>
          <p:nvPr/>
        </p:nvPicPr>
        <p:blipFill>
          <a:blip r:embed="rId4"/>
          <a:stretch>
            <a:fillRect/>
          </a:stretch>
        </p:blipFill>
        <p:spPr>
          <a:xfrm>
            <a:off x="1149531" y="1354746"/>
            <a:ext cx="8399417" cy="5045693"/>
          </a:xfrm>
          <a:prstGeom prst="rect">
            <a:avLst/>
          </a:prstGeom>
        </p:spPr>
      </p:pic>
      <p:pic>
        <p:nvPicPr>
          <p:cNvPr id="7" name="Picture 6">
            <a:extLst>
              <a:ext uri="{FF2B5EF4-FFF2-40B4-BE49-F238E27FC236}">
                <a16:creationId xmlns:a16="http://schemas.microsoft.com/office/drawing/2014/main" id="{23A35632-9754-4B41-A463-BF0D9484F454}"/>
              </a:ext>
            </a:extLst>
          </p:cNvPr>
          <p:cNvPicPr>
            <a:picLocks noChangeAspect="1"/>
          </p:cNvPicPr>
          <p:nvPr/>
        </p:nvPicPr>
        <p:blipFill>
          <a:blip r:embed="rId5"/>
          <a:stretch>
            <a:fillRect/>
          </a:stretch>
        </p:blipFill>
        <p:spPr>
          <a:xfrm>
            <a:off x="1853904" y="457561"/>
            <a:ext cx="9640621" cy="6035314"/>
          </a:xfrm>
          <a:prstGeom prst="rect">
            <a:avLst/>
          </a:prstGeom>
        </p:spPr>
      </p:pic>
    </p:spTree>
    <p:extLst>
      <p:ext uri="{BB962C8B-B14F-4D97-AF65-F5344CB8AC3E}">
        <p14:creationId xmlns:p14="http://schemas.microsoft.com/office/powerpoint/2010/main" val="29263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C223-CB41-4FA0-AABC-1F72E66A4498}"/>
              </a:ext>
            </a:extLst>
          </p:cNvPr>
          <p:cNvSpPr>
            <a:spLocks noGrp="1"/>
          </p:cNvSpPr>
          <p:nvPr>
            <p:ph type="title"/>
          </p:nvPr>
        </p:nvSpPr>
        <p:spPr>
          <a:xfrm>
            <a:off x="8727312" y="3287210"/>
            <a:ext cx="2811683" cy="2152891"/>
          </a:xfrm>
        </p:spPr>
        <p:txBody>
          <a:bodyPr>
            <a:normAutofit/>
          </a:bodyPr>
          <a:lstStyle/>
          <a:p>
            <a:pPr algn="ctr"/>
            <a:r>
              <a:rPr lang="en-US" b="1" dirty="0"/>
              <a:t>Combined PowerPoint option</a:t>
            </a:r>
          </a:p>
        </p:txBody>
      </p:sp>
      <p:pic>
        <p:nvPicPr>
          <p:cNvPr id="5" name="Picture 4">
            <a:extLst>
              <a:ext uri="{FF2B5EF4-FFF2-40B4-BE49-F238E27FC236}">
                <a16:creationId xmlns:a16="http://schemas.microsoft.com/office/drawing/2014/main" id="{7302756C-1DFB-44FA-BD3F-D35A57F7CE3D}"/>
              </a:ext>
            </a:extLst>
          </p:cNvPr>
          <p:cNvPicPr>
            <a:picLocks noChangeAspect="1"/>
          </p:cNvPicPr>
          <p:nvPr/>
        </p:nvPicPr>
        <p:blipFill>
          <a:blip r:embed="rId4"/>
          <a:stretch>
            <a:fillRect/>
          </a:stretch>
        </p:blipFill>
        <p:spPr>
          <a:xfrm>
            <a:off x="653005" y="343544"/>
            <a:ext cx="6287377" cy="4020111"/>
          </a:xfrm>
          <a:prstGeom prst="rect">
            <a:avLst/>
          </a:prstGeom>
        </p:spPr>
      </p:pic>
      <p:pic>
        <p:nvPicPr>
          <p:cNvPr id="7" name="Picture 6">
            <a:extLst>
              <a:ext uri="{FF2B5EF4-FFF2-40B4-BE49-F238E27FC236}">
                <a16:creationId xmlns:a16="http://schemas.microsoft.com/office/drawing/2014/main" id="{45D3B9B4-9F00-4740-94FC-91198491A44D}"/>
              </a:ext>
            </a:extLst>
          </p:cNvPr>
          <p:cNvPicPr>
            <a:picLocks noChangeAspect="1"/>
          </p:cNvPicPr>
          <p:nvPr/>
        </p:nvPicPr>
        <p:blipFill>
          <a:blip r:embed="rId5"/>
          <a:stretch>
            <a:fillRect/>
          </a:stretch>
        </p:blipFill>
        <p:spPr>
          <a:xfrm>
            <a:off x="1341953" y="1331931"/>
            <a:ext cx="4754047" cy="3384237"/>
          </a:xfrm>
          <a:prstGeom prst="rect">
            <a:avLst/>
          </a:prstGeom>
        </p:spPr>
      </p:pic>
      <p:pic>
        <p:nvPicPr>
          <p:cNvPr id="9" name="Picture 8">
            <a:extLst>
              <a:ext uri="{FF2B5EF4-FFF2-40B4-BE49-F238E27FC236}">
                <a16:creationId xmlns:a16="http://schemas.microsoft.com/office/drawing/2014/main" id="{558F6031-7021-4A9B-849A-F96D60FFA457}"/>
              </a:ext>
            </a:extLst>
          </p:cNvPr>
          <p:cNvPicPr>
            <a:picLocks noChangeAspect="1"/>
          </p:cNvPicPr>
          <p:nvPr/>
        </p:nvPicPr>
        <p:blipFill>
          <a:blip r:embed="rId6"/>
          <a:stretch>
            <a:fillRect/>
          </a:stretch>
        </p:blipFill>
        <p:spPr>
          <a:xfrm>
            <a:off x="2322860" y="2293393"/>
            <a:ext cx="5306470" cy="3232676"/>
          </a:xfrm>
          <a:prstGeom prst="rect">
            <a:avLst/>
          </a:prstGeom>
        </p:spPr>
      </p:pic>
      <p:pic>
        <p:nvPicPr>
          <p:cNvPr id="4" name="Picture 3">
            <a:extLst>
              <a:ext uri="{FF2B5EF4-FFF2-40B4-BE49-F238E27FC236}">
                <a16:creationId xmlns:a16="http://schemas.microsoft.com/office/drawing/2014/main" id="{2DF17454-579E-4811-B1BF-343F6DAB4BAB}"/>
              </a:ext>
            </a:extLst>
          </p:cNvPr>
          <p:cNvPicPr>
            <a:picLocks noChangeAspect="1"/>
          </p:cNvPicPr>
          <p:nvPr/>
        </p:nvPicPr>
        <p:blipFill>
          <a:blip r:embed="rId7"/>
          <a:stretch>
            <a:fillRect/>
          </a:stretch>
        </p:blipFill>
        <p:spPr>
          <a:xfrm>
            <a:off x="2039623" y="3874452"/>
            <a:ext cx="9490650" cy="2613079"/>
          </a:xfrm>
          <a:prstGeom prst="rect">
            <a:avLst/>
          </a:prstGeom>
        </p:spPr>
      </p:pic>
    </p:spTree>
    <p:extLst>
      <p:ext uri="{BB962C8B-B14F-4D97-AF65-F5344CB8AC3E}">
        <p14:creationId xmlns:p14="http://schemas.microsoft.com/office/powerpoint/2010/main" val="11361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pPr algn="ctr"/>
            <a:r>
              <a:rPr lang="en-US" b="1" dirty="0"/>
              <a:t>Additional support for Lesson Plan</a:t>
            </a:r>
          </a:p>
        </p:txBody>
      </p:sp>
      <p:pic>
        <p:nvPicPr>
          <p:cNvPr id="5" name="Picture 4">
            <a:extLst>
              <a:ext uri="{FF2B5EF4-FFF2-40B4-BE49-F238E27FC236}">
                <a16:creationId xmlns:a16="http://schemas.microsoft.com/office/drawing/2014/main" id="{943D7324-5184-44A6-8446-D66F259F171D}"/>
              </a:ext>
            </a:extLst>
          </p:cNvPr>
          <p:cNvPicPr>
            <a:picLocks noChangeAspect="1"/>
          </p:cNvPicPr>
          <p:nvPr/>
        </p:nvPicPr>
        <p:blipFill>
          <a:blip r:embed="rId4"/>
          <a:stretch>
            <a:fillRect/>
          </a:stretch>
        </p:blipFill>
        <p:spPr>
          <a:xfrm>
            <a:off x="1231615" y="1371600"/>
            <a:ext cx="4076852" cy="5121275"/>
          </a:xfrm>
          <a:prstGeom prst="rect">
            <a:avLst/>
          </a:prstGeom>
        </p:spPr>
      </p:pic>
      <p:sp>
        <p:nvSpPr>
          <p:cNvPr id="6" name="TextBox 5">
            <a:extLst>
              <a:ext uri="{FF2B5EF4-FFF2-40B4-BE49-F238E27FC236}">
                <a16:creationId xmlns:a16="http://schemas.microsoft.com/office/drawing/2014/main" id="{2EE5F127-472D-46B3-84EF-9E6E0E30E5A5}"/>
              </a:ext>
            </a:extLst>
          </p:cNvPr>
          <p:cNvSpPr txBox="1"/>
          <p:nvPr/>
        </p:nvSpPr>
        <p:spPr>
          <a:xfrm>
            <a:off x="5308467" y="3609071"/>
            <a:ext cx="23250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pic>
        <p:nvPicPr>
          <p:cNvPr id="8" name="Picture 7">
            <a:extLst>
              <a:ext uri="{FF2B5EF4-FFF2-40B4-BE49-F238E27FC236}">
                <a16:creationId xmlns:a16="http://schemas.microsoft.com/office/drawing/2014/main" id="{9DCDD39B-7E37-4E08-A1B3-4016807057B0}"/>
              </a:ext>
            </a:extLst>
          </p:cNvPr>
          <p:cNvPicPr>
            <a:picLocks noChangeAspect="1"/>
          </p:cNvPicPr>
          <p:nvPr/>
        </p:nvPicPr>
        <p:blipFill>
          <a:blip r:embed="rId5"/>
          <a:stretch>
            <a:fillRect/>
          </a:stretch>
        </p:blipFill>
        <p:spPr>
          <a:xfrm>
            <a:off x="3409624" y="1371600"/>
            <a:ext cx="5534797" cy="4086795"/>
          </a:xfrm>
          <a:prstGeom prst="rect">
            <a:avLst/>
          </a:prstGeom>
        </p:spPr>
      </p:pic>
      <p:sp>
        <p:nvSpPr>
          <p:cNvPr id="9" name="TextBox 8">
            <a:extLst>
              <a:ext uri="{FF2B5EF4-FFF2-40B4-BE49-F238E27FC236}">
                <a16:creationId xmlns:a16="http://schemas.microsoft.com/office/drawing/2014/main" id="{557468BF-5240-4553-BAD0-4EEA6ADE9AC1}"/>
              </a:ext>
            </a:extLst>
          </p:cNvPr>
          <p:cNvSpPr txBox="1"/>
          <p:nvPr/>
        </p:nvSpPr>
        <p:spPr>
          <a:xfrm>
            <a:off x="8944421" y="2129407"/>
            <a:ext cx="216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Game info</a:t>
            </a:r>
          </a:p>
        </p:txBody>
      </p:sp>
      <p:pic>
        <p:nvPicPr>
          <p:cNvPr id="11" name="Picture 10">
            <a:extLst>
              <a:ext uri="{FF2B5EF4-FFF2-40B4-BE49-F238E27FC236}">
                <a16:creationId xmlns:a16="http://schemas.microsoft.com/office/drawing/2014/main" id="{87FAC017-A0C0-40A4-B1D8-C4668A4ABF67}"/>
              </a:ext>
            </a:extLst>
          </p:cNvPr>
          <p:cNvPicPr>
            <a:picLocks noChangeAspect="1"/>
          </p:cNvPicPr>
          <p:nvPr/>
        </p:nvPicPr>
        <p:blipFill>
          <a:blip r:embed="rId6"/>
          <a:stretch>
            <a:fillRect/>
          </a:stretch>
        </p:blipFill>
        <p:spPr>
          <a:xfrm>
            <a:off x="688515" y="824709"/>
            <a:ext cx="5782482" cy="5668166"/>
          </a:xfrm>
          <a:prstGeom prst="rect">
            <a:avLst/>
          </a:prstGeom>
        </p:spPr>
      </p:pic>
      <p:pic>
        <p:nvPicPr>
          <p:cNvPr id="13" name="Picture 12">
            <a:extLst>
              <a:ext uri="{FF2B5EF4-FFF2-40B4-BE49-F238E27FC236}">
                <a16:creationId xmlns:a16="http://schemas.microsoft.com/office/drawing/2014/main" id="{715400F9-2A83-4C69-9D0D-91FF6C7BD703}"/>
              </a:ext>
            </a:extLst>
          </p:cNvPr>
          <p:cNvPicPr>
            <a:picLocks noChangeAspect="1"/>
          </p:cNvPicPr>
          <p:nvPr/>
        </p:nvPicPr>
        <p:blipFill>
          <a:blip r:embed="rId7"/>
          <a:stretch>
            <a:fillRect/>
          </a:stretch>
        </p:blipFill>
        <p:spPr>
          <a:xfrm>
            <a:off x="6402211" y="1027906"/>
            <a:ext cx="5020376" cy="4229690"/>
          </a:xfrm>
          <a:prstGeom prst="rect">
            <a:avLst/>
          </a:prstGeom>
        </p:spPr>
      </p:pic>
      <p:sp>
        <p:nvSpPr>
          <p:cNvPr id="14" name="TextBox 13">
            <a:extLst>
              <a:ext uri="{FF2B5EF4-FFF2-40B4-BE49-F238E27FC236}">
                <a16:creationId xmlns:a16="http://schemas.microsoft.com/office/drawing/2014/main" id="{1E2F7110-B7AC-4520-A036-01C145345CEC}"/>
              </a:ext>
            </a:extLst>
          </p:cNvPr>
          <p:cNvSpPr txBox="1"/>
          <p:nvPr/>
        </p:nvSpPr>
        <p:spPr>
          <a:xfrm>
            <a:off x="7502635" y="5196426"/>
            <a:ext cx="305045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Questions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 Statements</a:t>
            </a:r>
          </a:p>
        </p:txBody>
      </p:sp>
    </p:spTree>
    <p:extLst>
      <p:ext uri="{BB962C8B-B14F-4D97-AF65-F5344CB8AC3E}">
        <p14:creationId xmlns:p14="http://schemas.microsoft.com/office/powerpoint/2010/main" val="243385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72021313-BC4A-4A06-81C5-E4F1D23448F1}"/>
              </a:ext>
            </a:extLst>
          </p:cNvPr>
          <p:cNvSpPr>
            <a:spLocks noGrp="1"/>
          </p:cNvSpPr>
          <p:nvPr>
            <p:ph type="title"/>
          </p:nvPr>
        </p:nvSpPr>
        <p:spPr>
          <a:xfrm>
            <a:off x="838200" y="365125"/>
            <a:ext cx="10515600" cy="887173"/>
          </a:xfrm>
        </p:spPr>
        <p:txBody>
          <a:bodyPr/>
          <a:lstStyle/>
          <a:p>
            <a:r>
              <a:rPr lang="en-US" b="1" dirty="0"/>
              <a:t>Pre Lesson-Materials. 	Optional worksheet</a:t>
            </a:r>
          </a:p>
        </p:txBody>
      </p:sp>
      <p:pic>
        <p:nvPicPr>
          <p:cNvPr id="3" name="Picture 2">
            <a:extLst>
              <a:ext uri="{FF2B5EF4-FFF2-40B4-BE49-F238E27FC236}">
                <a16:creationId xmlns:a16="http://schemas.microsoft.com/office/drawing/2014/main" id="{F3FAFD5C-C4CB-40AA-8137-0337F44C8E7B}"/>
              </a:ext>
            </a:extLst>
          </p:cNvPr>
          <p:cNvPicPr>
            <a:picLocks noChangeAspect="1"/>
          </p:cNvPicPr>
          <p:nvPr/>
        </p:nvPicPr>
        <p:blipFill>
          <a:blip r:embed="rId4"/>
          <a:stretch>
            <a:fillRect/>
          </a:stretch>
        </p:blipFill>
        <p:spPr>
          <a:xfrm>
            <a:off x="1397726" y="1252298"/>
            <a:ext cx="6547392" cy="5132832"/>
          </a:xfrm>
          <a:prstGeom prst="rect">
            <a:avLst/>
          </a:prstGeom>
        </p:spPr>
      </p:pic>
      <p:pic>
        <p:nvPicPr>
          <p:cNvPr id="7" name="Picture 6">
            <a:extLst>
              <a:ext uri="{FF2B5EF4-FFF2-40B4-BE49-F238E27FC236}">
                <a16:creationId xmlns:a16="http://schemas.microsoft.com/office/drawing/2014/main" id="{EBF619A6-41F3-40A0-913A-F58729F21A39}"/>
              </a:ext>
            </a:extLst>
          </p:cNvPr>
          <p:cNvPicPr>
            <a:picLocks noChangeAspect="1"/>
          </p:cNvPicPr>
          <p:nvPr/>
        </p:nvPicPr>
        <p:blipFill>
          <a:blip r:embed="rId5"/>
          <a:stretch>
            <a:fillRect/>
          </a:stretch>
        </p:blipFill>
        <p:spPr>
          <a:xfrm>
            <a:off x="4971913" y="1305417"/>
            <a:ext cx="6381887" cy="5026594"/>
          </a:xfrm>
          <a:prstGeom prst="rect">
            <a:avLst/>
          </a:prstGeom>
        </p:spPr>
      </p:pic>
    </p:spTree>
    <p:extLst>
      <p:ext uri="{BB962C8B-B14F-4D97-AF65-F5344CB8AC3E}">
        <p14:creationId xmlns:p14="http://schemas.microsoft.com/office/powerpoint/2010/main" val="1034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9D29CB-CB30-4692-9295-9FD7C931782C}"/>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10" name="Picture 9">
            <a:extLst>
              <a:ext uri="{FF2B5EF4-FFF2-40B4-BE49-F238E27FC236}">
                <a16:creationId xmlns:a16="http://schemas.microsoft.com/office/drawing/2014/main" id="{21251B88-FBB3-47BD-9970-23BF59CD5063}"/>
              </a:ext>
            </a:extLst>
          </p:cNvPr>
          <p:cNvPicPr>
            <a:picLocks noChangeAspect="1"/>
          </p:cNvPicPr>
          <p:nvPr/>
        </p:nvPicPr>
        <p:blipFill>
          <a:blip r:embed="rId4"/>
          <a:stretch>
            <a:fillRect/>
          </a:stretch>
        </p:blipFill>
        <p:spPr>
          <a:xfrm>
            <a:off x="5439877" y="1415341"/>
            <a:ext cx="5649113" cy="5077534"/>
          </a:xfrm>
          <a:prstGeom prst="rect">
            <a:avLst/>
          </a:prstGeom>
        </p:spPr>
      </p:pic>
      <p:sp>
        <p:nvSpPr>
          <p:cNvPr id="11" name="TextBox 10">
            <a:extLst>
              <a:ext uri="{FF2B5EF4-FFF2-40B4-BE49-F238E27FC236}">
                <a16:creationId xmlns:a16="http://schemas.microsoft.com/office/drawing/2014/main" id="{0AD62CC9-8B1B-42C1-952F-E23D386BA87C}"/>
              </a:ext>
            </a:extLst>
          </p:cNvPr>
          <p:cNvSpPr txBox="1"/>
          <p:nvPr/>
        </p:nvSpPr>
        <p:spPr>
          <a:xfrm>
            <a:off x="1507520" y="1981090"/>
            <a:ext cx="352746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Oklahoma Academic Standards for Pre-Kindergarten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33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3CBC9-F2FB-44F5-8FF3-F4ABCA8162F3}"/>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A092DE55-BB05-4303-86A0-5A1287BAF0EB}"/>
              </a:ext>
            </a:extLst>
          </p:cNvPr>
          <p:cNvPicPr>
            <a:picLocks noChangeAspect="1"/>
          </p:cNvPicPr>
          <p:nvPr/>
        </p:nvPicPr>
        <p:blipFill>
          <a:blip r:embed="rId4"/>
          <a:stretch>
            <a:fillRect/>
          </a:stretch>
        </p:blipFill>
        <p:spPr>
          <a:xfrm>
            <a:off x="1028184" y="1587247"/>
            <a:ext cx="7392432" cy="4258269"/>
          </a:xfrm>
          <a:prstGeom prst="rect">
            <a:avLst/>
          </a:prstGeom>
        </p:spPr>
      </p:pic>
      <p:pic>
        <p:nvPicPr>
          <p:cNvPr id="8" name="Picture 7">
            <a:extLst>
              <a:ext uri="{FF2B5EF4-FFF2-40B4-BE49-F238E27FC236}">
                <a16:creationId xmlns:a16="http://schemas.microsoft.com/office/drawing/2014/main" id="{8BCCC514-1CB8-403B-A17D-2A71C46331FB}"/>
              </a:ext>
            </a:extLst>
          </p:cNvPr>
          <p:cNvPicPr>
            <a:picLocks noChangeAspect="1"/>
          </p:cNvPicPr>
          <p:nvPr/>
        </p:nvPicPr>
        <p:blipFill>
          <a:blip r:embed="rId5"/>
          <a:stretch>
            <a:fillRect/>
          </a:stretch>
        </p:blipFill>
        <p:spPr>
          <a:xfrm>
            <a:off x="3769713" y="451944"/>
            <a:ext cx="7895420" cy="6040931"/>
          </a:xfrm>
          <a:prstGeom prst="rect">
            <a:avLst/>
          </a:prstGeom>
        </p:spPr>
      </p:pic>
    </p:spTree>
    <p:extLst>
      <p:ext uri="{BB962C8B-B14F-4D97-AF65-F5344CB8AC3E}">
        <p14:creationId xmlns:p14="http://schemas.microsoft.com/office/powerpoint/2010/main" val="22464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2E9D67-B7D7-4BE2-BC38-89C52D4EA28D}"/>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CB4F073C-E1BE-482A-B83E-C296F4F9B54E}"/>
              </a:ext>
            </a:extLst>
          </p:cNvPr>
          <p:cNvPicPr>
            <a:picLocks noChangeAspect="1"/>
          </p:cNvPicPr>
          <p:nvPr/>
        </p:nvPicPr>
        <p:blipFill>
          <a:blip r:embed="rId4"/>
          <a:stretch>
            <a:fillRect/>
          </a:stretch>
        </p:blipFill>
        <p:spPr>
          <a:xfrm>
            <a:off x="838200" y="1475022"/>
            <a:ext cx="9519994" cy="5115779"/>
          </a:xfrm>
          <a:prstGeom prst="rect">
            <a:avLst/>
          </a:prstGeom>
        </p:spPr>
      </p:pic>
      <p:pic>
        <p:nvPicPr>
          <p:cNvPr id="8" name="Picture 7">
            <a:extLst>
              <a:ext uri="{FF2B5EF4-FFF2-40B4-BE49-F238E27FC236}">
                <a16:creationId xmlns:a16="http://schemas.microsoft.com/office/drawing/2014/main" id="{F64278DB-59DE-411C-BAF9-0A84226E7649}"/>
              </a:ext>
            </a:extLst>
          </p:cNvPr>
          <p:cNvPicPr>
            <a:picLocks noChangeAspect="1"/>
          </p:cNvPicPr>
          <p:nvPr/>
        </p:nvPicPr>
        <p:blipFill>
          <a:blip r:embed="rId5"/>
          <a:stretch>
            <a:fillRect/>
          </a:stretch>
        </p:blipFill>
        <p:spPr>
          <a:xfrm>
            <a:off x="2927342" y="0"/>
            <a:ext cx="8426458" cy="6858000"/>
          </a:xfrm>
          <a:prstGeom prst="rect">
            <a:avLst/>
          </a:prstGeom>
        </p:spPr>
      </p:pic>
    </p:spTree>
    <p:extLst>
      <p:ext uri="{BB962C8B-B14F-4D97-AF65-F5344CB8AC3E}">
        <p14:creationId xmlns:p14="http://schemas.microsoft.com/office/powerpoint/2010/main" val="8242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p:txBody>
          <a:bodyPr>
            <a:normAutofit fontScale="90000"/>
          </a:bodyPr>
          <a:lstStyle/>
          <a:p>
            <a:r>
              <a:rPr lang="en-US" dirty="0"/>
              <a:t>Questions thus far ????????????????????????????</a:t>
            </a:r>
          </a:p>
        </p:txBody>
      </p:sp>
    </p:spTree>
    <p:extLst>
      <p:ext uri="{BB962C8B-B14F-4D97-AF65-F5344CB8AC3E}">
        <p14:creationId xmlns:p14="http://schemas.microsoft.com/office/powerpoint/2010/main" val="2544383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861791"/>
          </a:xfrm>
        </p:spPr>
        <p:txBody>
          <a:bodyPr/>
          <a:lstStyle/>
          <a:p>
            <a:r>
              <a:rPr lang="en-US" b="1" dirty="0"/>
              <a:t>Lesson Plans</a:t>
            </a:r>
          </a:p>
        </p:txBody>
      </p:sp>
      <p:pic>
        <p:nvPicPr>
          <p:cNvPr id="4" name="Picture 3">
            <a:extLst>
              <a:ext uri="{FF2B5EF4-FFF2-40B4-BE49-F238E27FC236}">
                <a16:creationId xmlns:a16="http://schemas.microsoft.com/office/drawing/2014/main" id="{41286A59-B825-4058-BE7C-7A95F28AF57F}"/>
              </a:ext>
            </a:extLst>
          </p:cNvPr>
          <p:cNvPicPr>
            <a:picLocks noChangeAspect="1"/>
          </p:cNvPicPr>
          <p:nvPr/>
        </p:nvPicPr>
        <p:blipFill>
          <a:blip r:embed="rId4"/>
          <a:stretch>
            <a:fillRect/>
          </a:stretch>
        </p:blipFill>
        <p:spPr>
          <a:xfrm>
            <a:off x="6325730" y="-9790"/>
            <a:ext cx="5318401" cy="6867789"/>
          </a:xfrm>
          <a:prstGeom prst="rect">
            <a:avLst/>
          </a:prstGeom>
        </p:spPr>
      </p:pic>
      <p:pic>
        <p:nvPicPr>
          <p:cNvPr id="8" name="Picture 7">
            <a:extLst>
              <a:ext uri="{FF2B5EF4-FFF2-40B4-BE49-F238E27FC236}">
                <a16:creationId xmlns:a16="http://schemas.microsoft.com/office/drawing/2014/main" id="{22188FC0-5EF7-4BF8-9020-FA323CF0AC58}"/>
              </a:ext>
            </a:extLst>
          </p:cNvPr>
          <p:cNvPicPr>
            <a:picLocks noChangeAspect="1"/>
          </p:cNvPicPr>
          <p:nvPr/>
        </p:nvPicPr>
        <p:blipFill>
          <a:blip r:embed="rId5"/>
          <a:stretch>
            <a:fillRect/>
          </a:stretch>
        </p:blipFill>
        <p:spPr>
          <a:xfrm>
            <a:off x="755890" y="1340182"/>
            <a:ext cx="5934903" cy="5039428"/>
          </a:xfrm>
          <a:prstGeom prst="rect">
            <a:avLst/>
          </a:prstGeom>
        </p:spPr>
      </p:pic>
    </p:spTree>
    <p:extLst>
      <p:ext uri="{BB962C8B-B14F-4D97-AF65-F5344CB8AC3E}">
        <p14:creationId xmlns:p14="http://schemas.microsoft.com/office/powerpoint/2010/main" val="11634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709E-144A-445F-8A05-D57D364A1165}"/>
              </a:ext>
            </a:extLst>
          </p:cNvPr>
          <p:cNvSpPr>
            <a:spLocks noGrp="1"/>
          </p:cNvSpPr>
          <p:nvPr>
            <p:ph type="title"/>
          </p:nvPr>
        </p:nvSpPr>
        <p:spPr/>
        <p:txBody>
          <a:bodyPr/>
          <a:lstStyle/>
          <a:p>
            <a:r>
              <a:rPr lang="en-US" b="1" dirty="0"/>
              <a:t>Reading List			Found with Lessons Plans</a:t>
            </a:r>
          </a:p>
        </p:txBody>
      </p:sp>
      <p:pic>
        <p:nvPicPr>
          <p:cNvPr id="5" name="Picture 4">
            <a:extLst>
              <a:ext uri="{FF2B5EF4-FFF2-40B4-BE49-F238E27FC236}">
                <a16:creationId xmlns:a16="http://schemas.microsoft.com/office/drawing/2014/main" id="{F6DD1EC0-7EDD-4B9C-A77D-35BC9053B99E}"/>
              </a:ext>
            </a:extLst>
          </p:cNvPr>
          <p:cNvPicPr>
            <a:picLocks noChangeAspect="1"/>
          </p:cNvPicPr>
          <p:nvPr/>
        </p:nvPicPr>
        <p:blipFill>
          <a:blip r:embed="rId4"/>
          <a:stretch>
            <a:fillRect/>
          </a:stretch>
        </p:blipFill>
        <p:spPr>
          <a:xfrm>
            <a:off x="838200" y="1690688"/>
            <a:ext cx="7963573" cy="3011941"/>
          </a:xfrm>
          <a:prstGeom prst="rect">
            <a:avLst/>
          </a:prstGeom>
        </p:spPr>
      </p:pic>
      <p:pic>
        <p:nvPicPr>
          <p:cNvPr id="8" name="Picture 7">
            <a:extLst>
              <a:ext uri="{FF2B5EF4-FFF2-40B4-BE49-F238E27FC236}">
                <a16:creationId xmlns:a16="http://schemas.microsoft.com/office/drawing/2014/main" id="{D6BC190E-AE2D-4EFC-BC0B-671C563ACC29}"/>
              </a:ext>
            </a:extLst>
          </p:cNvPr>
          <p:cNvPicPr>
            <a:picLocks noChangeAspect="1"/>
          </p:cNvPicPr>
          <p:nvPr/>
        </p:nvPicPr>
        <p:blipFill>
          <a:blip r:embed="rId5"/>
          <a:stretch>
            <a:fillRect/>
          </a:stretch>
        </p:blipFill>
        <p:spPr>
          <a:xfrm>
            <a:off x="4084610" y="1330977"/>
            <a:ext cx="6068272" cy="4953691"/>
          </a:xfrm>
          <a:prstGeom prst="rect">
            <a:avLst/>
          </a:prstGeom>
        </p:spPr>
      </p:pic>
      <p:pic>
        <p:nvPicPr>
          <p:cNvPr id="4" name="Picture 3">
            <a:extLst>
              <a:ext uri="{FF2B5EF4-FFF2-40B4-BE49-F238E27FC236}">
                <a16:creationId xmlns:a16="http://schemas.microsoft.com/office/drawing/2014/main" id="{9A90498E-8A94-49DA-AF1F-47BFBBF56A35}"/>
              </a:ext>
            </a:extLst>
          </p:cNvPr>
          <p:cNvPicPr>
            <a:picLocks noChangeAspect="1"/>
          </p:cNvPicPr>
          <p:nvPr/>
        </p:nvPicPr>
        <p:blipFill>
          <a:blip r:embed="rId6"/>
          <a:stretch>
            <a:fillRect/>
          </a:stretch>
        </p:blipFill>
        <p:spPr>
          <a:xfrm>
            <a:off x="8055460" y="1330977"/>
            <a:ext cx="3448531" cy="4648849"/>
          </a:xfrm>
          <a:prstGeom prst="rect">
            <a:avLst/>
          </a:prstGeom>
        </p:spPr>
      </p:pic>
      <p:pic>
        <p:nvPicPr>
          <p:cNvPr id="11" name="Picture 10">
            <a:extLst>
              <a:ext uri="{FF2B5EF4-FFF2-40B4-BE49-F238E27FC236}">
                <a16:creationId xmlns:a16="http://schemas.microsoft.com/office/drawing/2014/main" id="{6830D5AC-FCD4-48AD-9925-1FEF3A338ED9}"/>
              </a:ext>
            </a:extLst>
          </p:cNvPr>
          <p:cNvPicPr>
            <a:picLocks noChangeAspect="1"/>
          </p:cNvPicPr>
          <p:nvPr/>
        </p:nvPicPr>
        <p:blipFill>
          <a:blip r:embed="rId7"/>
          <a:stretch>
            <a:fillRect/>
          </a:stretch>
        </p:blipFill>
        <p:spPr>
          <a:xfrm>
            <a:off x="688009" y="1173792"/>
            <a:ext cx="5658640" cy="4963218"/>
          </a:xfrm>
          <a:prstGeom prst="rect">
            <a:avLst/>
          </a:prstGeom>
        </p:spPr>
      </p:pic>
    </p:spTree>
    <p:extLst>
      <p:ext uri="{BB962C8B-B14F-4D97-AF65-F5344CB8AC3E}">
        <p14:creationId xmlns:p14="http://schemas.microsoft.com/office/powerpoint/2010/main" val="17359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EB87-EFF0-42A6-915A-4A289699FF78}"/>
              </a:ext>
            </a:extLst>
          </p:cNvPr>
          <p:cNvSpPr>
            <a:spLocks noGrp="1"/>
          </p:cNvSpPr>
          <p:nvPr>
            <p:ph type="title"/>
          </p:nvPr>
        </p:nvSpPr>
        <p:spPr>
          <a:xfrm>
            <a:off x="838200" y="365126"/>
            <a:ext cx="10515600" cy="873366"/>
          </a:xfrm>
        </p:spPr>
        <p:txBody>
          <a:bodyPr/>
          <a:lstStyle/>
          <a:p>
            <a:r>
              <a:rPr lang="en-US" b="1" dirty="0"/>
              <a:t>Kindergarten Planet Badge Worksheets</a:t>
            </a:r>
          </a:p>
        </p:txBody>
      </p:sp>
      <p:pic>
        <p:nvPicPr>
          <p:cNvPr id="4" name="Picture 3">
            <a:extLst>
              <a:ext uri="{FF2B5EF4-FFF2-40B4-BE49-F238E27FC236}">
                <a16:creationId xmlns:a16="http://schemas.microsoft.com/office/drawing/2014/main" id="{B52FB0A8-B602-443F-9EA0-4AC44B45FB00}"/>
              </a:ext>
            </a:extLst>
          </p:cNvPr>
          <p:cNvPicPr>
            <a:picLocks noChangeAspect="1"/>
          </p:cNvPicPr>
          <p:nvPr/>
        </p:nvPicPr>
        <p:blipFill>
          <a:blip r:embed="rId4"/>
          <a:stretch>
            <a:fillRect/>
          </a:stretch>
        </p:blipFill>
        <p:spPr>
          <a:xfrm>
            <a:off x="698171" y="0"/>
            <a:ext cx="8914608" cy="6858000"/>
          </a:xfrm>
          <a:prstGeom prst="rect">
            <a:avLst/>
          </a:prstGeom>
        </p:spPr>
      </p:pic>
      <p:pic>
        <p:nvPicPr>
          <p:cNvPr id="8" name="Picture 7">
            <a:extLst>
              <a:ext uri="{FF2B5EF4-FFF2-40B4-BE49-F238E27FC236}">
                <a16:creationId xmlns:a16="http://schemas.microsoft.com/office/drawing/2014/main" id="{2072AF86-F45F-4977-A348-4953BFB9473A}"/>
              </a:ext>
            </a:extLst>
          </p:cNvPr>
          <p:cNvPicPr>
            <a:picLocks noChangeAspect="1"/>
          </p:cNvPicPr>
          <p:nvPr/>
        </p:nvPicPr>
        <p:blipFill>
          <a:blip r:embed="rId5"/>
          <a:stretch>
            <a:fillRect/>
          </a:stretch>
        </p:blipFill>
        <p:spPr>
          <a:xfrm>
            <a:off x="3023482" y="0"/>
            <a:ext cx="8653106" cy="6858000"/>
          </a:xfrm>
          <a:prstGeom prst="rect">
            <a:avLst/>
          </a:prstGeom>
        </p:spPr>
      </p:pic>
    </p:spTree>
    <p:extLst>
      <p:ext uri="{BB962C8B-B14F-4D97-AF65-F5344CB8AC3E}">
        <p14:creationId xmlns:p14="http://schemas.microsoft.com/office/powerpoint/2010/main" val="30410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a:xfrm>
            <a:off x="7091423" y="2235200"/>
            <a:ext cx="4193894" cy="2387600"/>
          </a:xfrm>
        </p:spPr>
        <p:txBody>
          <a:bodyPr/>
          <a:lstStyle/>
          <a:p>
            <a:r>
              <a:rPr lang="en-US" b="1" dirty="0"/>
              <a:t>Occupations Cards</a:t>
            </a:r>
          </a:p>
        </p:txBody>
      </p:sp>
      <p:pic>
        <p:nvPicPr>
          <p:cNvPr id="4" name="Picture 3">
            <a:extLst>
              <a:ext uri="{FF2B5EF4-FFF2-40B4-BE49-F238E27FC236}">
                <a16:creationId xmlns:a16="http://schemas.microsoft.com/office/drawing/2014/main" id="{2DC95C79-05DC-4AF5-82DE-ADEE3A66C158}"/>
              </a:ext>
            </a:extLst>
          </p:cNvPr>
          <p:cNvPicPr>
            <a:picLocks noChangeAspect="1"/>
          </p:cNvPicPr>
          <p:nvPr/>
        </p:nvPicPr>
        <p:blipFill>
          <a:blip r:embed="rId4"/>
          <a:stretch>
            <a:fillRect/>
          </a:stretch>
        </p:blipFill>
        <p:spPr>
          <a:xfrm>
            <a:off x="1261536" y="0"/>
            <a:ext cx="5541065" cy="6858000"/>
          </a:xfrm>
          <a:prstGeom prst="rect">
            <a:avLst/>
          </a:prstGeom>
        </p:spPr>
      </p:pic>
    </p:spTree>
    <p:extLst>
      <p:ext uri="{BB962C8B-B14F-4D97-AF65-F5344CB8AC3E}">
        <p14:creationId xmlns:p14="http://schemas.microsoft.com/office/powerpoint/2010/main" val="3884665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91E3-FDA7-4170-9B0A-83E2CED0BD10}"/>
              </a:ext>
            </a:extLst>
          </p:cNvPr>
          <p:cNvSpPr>
            <a:spLocks noGrp="1"/>
          </p:cNvSpPr>
          <p:nvPr>
            <p:ph type="title"/>
          </p:nvPr>
        </p:nvSpPr>
        <p:spPr/>
        <p:txBody>
          <a:bodyPr/>
          <a:lstStyle/>
          <a:p>
            <a:r>
              <a:rPr lang="en-US" b="1" dirty="0"/>
              <a:t>Occupations PowerPoint</a:t>
            </a:r>
          </a:p>
        </p:txBody>
      </p:sp>
      <p:pic>
        <p:nvPicPr>
          <p:cNvPr id="4" name="Picture 3">
            <a:extLst>
              <a:ext uri="{FF2B5EF4-FFF2-40B4-BE49-F238E27FC236}">
                <a16:creationId xmlns:a16="http://schemas.microsoft.com/office/drawing/2014/main" id="{956DADA8-522C-4F73-A02F-EB6114B2F0AC}"/>
              </a:ext>
            </a:extLst>
          </p:cNvPr>
          <p:cNvPicPr>
            <a:picLocks noChangeAspect="1"/>
          </p:cNvPicPr>
          <p:nvPr/>
        </p:nvPicPr>
        <p:blipFill>
          <a:blip r:embed="rId4"/>
          <a:stretch>
            <a:fillRect/>
          </a:stretch>
        </p:blipFill>
        <p:spPr>
          <a:xfrm>
            <a:off x="1034730" y="1412875"/>
            <a:ext cx="8148857" cy="5080000"/>
          </a:xfrm>
          <a:prstGeom prst="rect">
            <a:avLst/>
          </a:prstGeom>
        </p:spPr>
      </p:pic>
      <p:pic>
        <p:nvPicPr>
          <p:cNvPr id="8" name="Picture 7">
            <a:extLst>
              <a:ext uri="{FF2B5EF4-FFF2-40B4-BE49-F238E27FC236}">
                <a16:creationId xmlns:a16="http://schemas.microsoft.com/office/drawing/2014/main" id="{46AA1212-15AA-4804-A7B0-AA1C7834F98E}"/>
              </a:ext>
            </a:extLst>
          </p:cNvPr>
          <p:cNvPicPr>
            <a:picLocks noChangeAspect="1"/>
          </p:cNvPicPr>
          <p:nvPr/>
        </p:nvPicPr>
        <p:blipFill>
          <a:blip r:embed="rId5"/>
          <a:stretch>
            <a:fillRect/>
          </a:stretch>
        </p:blipFill>
        <p:spPr>
          <a:xfrm>
            <a:off x="2855859" y="1412874"/>
            <a:ext cx="8532704" cy="5080000"/>
          </a:xfrm>
          <a:prstGeom prst="rect">
            <a:avLst/>
          </a:prstGeom>
        </p:spPr>
      </p:pic>
    </p:spTree>
    <p:extLst>
      <p:ext uri="{BB962C8B-B14F-4D97-AF65-F5344CB8AC3E}">
        <p14:creationId xmlns:p14="http://schemas.microsoft.com/office/powerpoint/2010/main" val="10092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1644</TotalTime>
  <Words>2069</Words>
  <Application>Microsoft Office PowerPoint</Application>
  <PresentationFormat>Widescreen</PresentationFormat>
  <Paragraphs>305</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Open Sans</vt:lpstr>
      <vt:lpstr>Symbol</vt:lpstr>
      <vt:lpstr>Office Theme</vt:lpstr>
      <vt:lpstr> CURRICULUM</vt:lpstr>
      <vt:lpstr>Pre Lesson-Materials.  11X17 Poster</vt:lpstr>
      <vt:lpstr>PowerPoint Presentation</vt:lpstr>
      <vt:lpstr>Pre Lesson-Materials.  Optional worksheet</vt:lpstr>
      <vt:lpstr>Lesson Plans</vt:lpstr>
      <vt:lpstr>Reading List   Found with Lessons Plans</vt:lpstr>
      <vt:lpstr>Kindergarten Planet Badge Worksheets</vt:lpstr>
      <vt:lpstr>Occupations Cards</vt:lpstr>
      <vt:lpstr>Occupations PowerPoint</vt:lpstr>
      <vt:lpstr>Combined PowerPoint option</vt:lpstr>
      <vt:lpstr>Additional support for Lesson Plan</vt:lpstr>
      <vt:lpstr>Additional support for Lesson Plan</vt:lpstr>
      <vt:lpstr>Additional support for Lesson Plan</vt:lpstr>
      <vt:lpstr>Additional support for Lesson Plan</vt:lpstr>
      <vt:lpstr>Questions thus far ????????????????????????????</vt:lpstr>
      <vt:lpstr>PowerPoint Presentation</vt:lpstr>
      <vt:lpstr>Pre Lesson-Materials.  11X17 Poster, PP, WS</vt:lpstr>
      <vt:lpstr>Pre-Launch Lesson Plans</vt:lpstr>
      <vt:lpstr>Planet Lesson Plans</vt:lpstr>
      <vt:lpstr>Reading List   Found with Lessons Plans</vt:lpstr>
      <vt:lpstr>4th grade Planet badge worksheets</vt:lpstr>
      <vt:lpstr>PowerPoint Presentation</vt:lpstr>
      <vt:lpstr>Additional support for Lesson Plan</vt:lpstr>
      <vt:lpstr>Additional support for Lesson Plan</vt:lpstr>
      <vt:lpstr>Additional support for Lesson Plan</vt:lpstr>
      <vt:lpstr>Post- Launch Lesson Plans</vt:lpstr>
      <vt:lpstr>The Download Folder and it is all yours to use or not   live look at Ctyou.org download live look at OKCG assessment upload Live look at OKCG Galaxy documents upload  </vt:lpstr>
      <vt:lpstr>Follow up documents</vt:lpstr>
      <vt:lpstr> CURRICULUM</vt:lpstr>
      <vt:lpstr>Pre Lesson-Materials.  11X17 Poster</vt:lpstr>
      <vt:lpstr>PowerPoint Presentation</vt:lpstr>
      <vt:lpstr>Pre Lesson-Materials.  Optional worksheet</vt:lpstr>
      <vt:lpstr>Lesson Plans</vt:lpstr>
      <vt:lpstr>Reading List   Found with Lessons Plans</vt:lpstr>
      <vt:lpstr>PreK Planet Badge Worksheets</vt:lpstr>
      <vt:lpstr>Occupations Cards</vt:lpstr>
      <vt:lpstr>Occupations PowerPoint</vt:lpstr>
      <vt:lpstr>Combined PowerPoint option</vt:lpstr>
      <vt:lpstr>Additional support for Lesson Plan</vt:lpstr>
      <vt:lpstr>Additional support for Lesson Plan</vt:lpstr>
      <vt:lpstr>Additional support for Lesson Plan</vt:lpstr>
      <vt:lpstr>Additional support for Lesson Plan</vt:lpstr>
      <vt:lpstr>Questions thus far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Brubaker</dc:creator>
  <cp:lastModifiedBy>Cynthia Vick</cp:lastModifiedBy>
  <cp:revision>4</cp:revision>
  <dcterms:created xsi:type="dcterms:W3CDTF">2022-03-29T13:47:41Z</dcterms:created>
  <dcterms:modified xsi:type="dcterms:W3CDTF">2023-03-16T20:18:35Z</dcterms:modified>
</cp:coreProperties>
</file>