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3" r:id="rId13"/>
    <p:sldId id="267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1" r:id="rId29"/>
    <p:sldId id="291" r:id="rId30"/>
    <p:sldId id="292" r:id="rId31"/>
    <p:sldId id="285" r:id="rId32"/>
    <p:sldId id="286" r:id="rId33"/>
    <p:sldId id="288" r:id="rId34"/>
    <p:sldId id="287" r:id="rId35"/>
    <p:sldId id="289" r:id="rId36"/>
    <p:sldId id="26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2A2B4-8994-4076-B596-C070E63A6922}" type="doc">
      <dgm:prSet loTypeId="urn:microsoft.com/office/officeart/2005/8/layout/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95CCD9C-5281-4C23-9A28-C0CE41384AE3}">
      <dgm:prSet phldrT="[Text]"/>
      <dgm:spPr/>
      <dgm:t>
        <a:bodyPr/>
        <a:lstStyle/>
        <a:p>
          <a:r>
            <a:rPr lang="en-US" dirty="0"/>
            <a:t>132 schools, libraries and community partners</a:t>
          </a:r>
        </a:p>
      </dgm:t>
    </dgm:pt>
    <dgm:pt modelId="{074DF076-EF3E-487E-85E8-9B2A30A15E42}" type="parTrans" cxnId="{8A5C8A48-5B31-4209-ADA7-4A652B3AE1B2}">
      <dgm:prSet/>
      <dgm:spPr/>
      <dgm:t>
        <a:bodyPr/>
        <a:lstStyle/>
        <a:p>
          <a:endParaRPr lang="en-US"/>
        </a:p>
      </dgm:t>
    </dgm:pt>
    <dgm:pt modelId="{23B8B003-CF5D-4084-AF7A-0E1958D94F77}" type="sibTrans" cxnId="{8A5C8A48-5B31-4209-ADA7-4A652B3AE1B2}">
      <dgm:prSet/>
      <dgm:spPr/>
      <dgm:t>
        <a:bodyPr/>
        <a:lstStyle/>
        <a:p>
          <a:endParaRPr lang="en-US"/>
        </a:p>
      </dgm:t>
    </dgm:pt>
    <dgm:pt modelId="{4BE7EB1B-5E71-45DE-A520-7317EACA65FB}">
      <dgm:prSet phldrT="[Text]"/>
      <dgm:spPr/>
      <dgm:t>
        <a:bodyPr/>
        <a:lstStyle/>
        <a:p>
          <a:r>
            <a:rPr lang="en-US" dirty="0"/>
            <a:t>Over 5,000 seniors, over 5,000 applications</a:t>
          </a:r>
        </a:p>
      </dgm:t>
    </dgm:pt>
    <dgm:pt modelId="{B07C4C3B-F643-4052-BE7D-58D7222F6815}" type="parTrans" cxnId="{8CF697B6-26FD-45EF-8ABF-28056DEBCFD0}">
      <dgm:prSet/>
      <dgm:spPr/>
      <dgm:t>
        <a:bodyPr/>
        <a:lstStyle/>
        <a:p>
          <a:endParaRPr lang="en-US"/>
        </a:p>
      </dgm:t>
    </dgm:pt>
    <dgm:pt modelId="{70C56F29-5DDF-4F1B-874F-34DA474A85DF}" type="sibTrans" cxnId="{8CF697B6-26FD-45EF-8ABF-28056DEBCFD0}">
      <dgm:prSet/>
      <dgm:spPr/>
      <dgm:t>
        <a:bodyPr/>
        <a:lstStyle/>
        <a:p>
          <a:endParaRPr lang="en-US"/>
        </a:p>
      </dgm:t>
    </dgm:pt>
    <dgm:pt modelId="{1F02FDC2-64B1-4C38-8DE5-D70A5634B201}">
      <dgm:prSet phldrT="[Text]"/>
      <dgm:spPr/>
      <dgm:t>
        <a:bodyPr/>
        <a:lstStyle/>
        <a:p>
          <a:r>
            <a:rPr lang="en-US" dirty="0"/>
            <a:t>Colleges in 36 states, Canada and England</a:t>
          </a:r>
        </a:p>
      </dgm:t>
    </dgm:pt>
    <dgm:pt modelId="{2316C336-08B6-431C-82D4-3867AA115232}" type="parTrans" cxnId="{873664B6-E0C8-45B7-BEB7-71DC66D68B6D}">
      <dgm:prSet/>
      <dgm:spPr/>
      <dgm:t>
        <a:bodyPr/>
        <a:lstStyle/>
        <a:p>
          <a:endParaRPr lang="en-US"/>
        </a:p>
      </dgm:t>
    </dgm:pt>
    <dgm:pt modelId="{99E6288C-4472-4D1C-81DD-E9ABAE6216E7}" type="sibTrans" cxnId="{873664B6-E0C8-45B7-BEB7-71DC66D68B6D}">
      <dgm:prSet/>
      <dgm:spPr/>
      <dgm:t>
        <a:bodyPr/>
        <a:lstStyle/>
        <a:p>
          <a:endParaRPr lang="en-US"/>
        </a:p>
      </dgm:t>
    </dgm:pt>
    <dgm:pt modelId="{B5D1AF9D-E700-494E-8530-A51069F8D2D0}" type="pres">
      <dgm:prSet presAssocID="{C252A2B4-8994-4076-B596-C070E63A6922}" presName="linear" presStyleCnt="0">
        <dgm:presLayoutVars>
          <dgm:dir/>
          <dgm:animLvl val="lvl"/>
          <dgm:resizeHandles val="exact"/>
        </dgm:presLayoutVars>
      </dgm:prSet>
      <dgm:spPr/>
    </dgm:pt>
    <dgm:pt modelId="{2CA03B44-090E-4462-9517-853998C93A8B}" type="pres">
      <dgm:prSet presAssocID="{895CCD9C-5281-4C23-9A28-C0CE41384AE3}" presName="parentLin" presStyleCnt="0"/>
      <dgm:spPr/>
    </dgm:pt>
    <dgm:pt modelId="{F47C5CD0-7494-47A1-828D-2A354D07478B}" type="pres">
      <dgm:prSet presAssocID="{895CCD9C-5281-4C23-9A28-C0CE41384AE3}" presName="parentLeftMargin" presStyleLbl="node1" presStyleIdx="0" presStyleCnt="3"/>
      <dgm:spPr/>
    </dgm:pt>
    <dgm:pt modelId="{2AFB036C-DAB0-4023-AF7B-400E30DACE43}" type="pres">
      <dgm:prSet presAssocID="{895CCD9C-5281-4C23-9A28-C0CE41384AE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5E90D4-ADC1-47AB-BEDF-72842D13C1D6}" type="pres">
      <dgm:prSet presAssocID="{895CCD9C-5281-4C23-9A28-C0CE41384AE3}" presName="negativeSpace" presStyleCnt="0"/>
      <dgm:spPr/>
    </dgm:pt>
    <dgm:pt modelId="{25FA6497-9D0A-4B27-AB42-2EDA3C226879}" type="pres">
      <dgm:prSet presAssocID="{895CCD9C-5281-4C23-9A28-C0CE41384AE3}" presName="childText" presStyleLbl="conFgAcc1" presStyleIdx="0" presStyleCnt="3">
        <dgm:presLayoutVars>
          <dgm:bulletEnabled val="1"/>
        </dgm:presLayoutVars>
      </dgm:prSet>
      <dgm:spPr/>
    </dgm:pt>
    <dgm:pt modelId="{8E82A5CD-D980-4ADA-A0B2-B396D9ECAF1A}" type="pres">
      <dgm:prSet presAssocID="{23B8B003-CF5D-4084-AF7A-0E1958D94F77}" presName="spaceBetweenRectangles" presStyleCnt="0"/>
      <dgm:spPr/>
    </dgm:pt>
    <dgm:pt modelId="{0AE4A031-E287-4FB2-AE0E-778DCFB50AF7}" type="pres">
      <dgm:prSet presAssocID="{4BE7EB1B-5E71-45DE-A520-7317EACA65FB}" presName="parentLin" presStyleCnt="0"/>
      <dgm:spPr/>
    </dgm:pt>
    <dgm:pt modelId="{0035ADCB-EDCF-4A78-A0F7-B6BCC8BA3872}" type="pres">
      <dgm:prSet presAssocID="{4BE7EB1B-5E71-45DE-A520-7317EACA65FB}" presName="parentLeftMargin" presStyleLbl="node1" presStyleIdx="0" presStyleCnt="3"/>
      <dgm:spPr/>
    </dgm:pt>
    <dgm:pt modelId="{4970843A-DDE5-4289-8F56-8408AA340AB8}" type="pres">
      <dgm:prSet presAssocID="{4BE7EB1B-5E71-45DE-A520-7317EACA65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8A4B89F-4042-401B-A14B-CC053DA196DD}" type="pres">
      <dgm:prSet presAssocID="{4BE7EB1B-5E71-45DE-A520-7317EACA65FB}" presName="negativeSpace" presStyleCnt="0"/>
      <dgm:spPr/>
    </dgm:pt>
    <dgm:pt modelId="{EE9AF1C6-43F7-4AFB-94A0-4F1FAE4FF44D}" type="pres">
      <dgm:prSet presAssocID="{4BE7EB1B-5E71-45DE-A520-7317EACA65FB}" presName="childText" presStyleLbl="conFgAcc1" presStyleIdx="1" presStyleCnt="3">
        <dgm:presLayoutVars>
          <dgm:bulletEnabled val="1"/>
        </dgm:presLayoutVars>
      </dgm:prSet>
      <dgm:spPr/>
    </dgm:pt>
    <dgm:pt modelId="{DCC7A47D-20B0-47E0-AE88-741D705D3AF3}" type="pres">
      <dgm:prSet presAssocID="{70C56F29-5DDF-4F1B-874F-34DA474A85DF}" presName="spaceBetweenRectangles" presStyleCnt="0"/>
      <dgm:spPr/>
    </dgm:pt>
    <dgm:pt modelId="{D552FFD7-47AD-4AE6-9A0E-243BB7EC7918}" type="pres">
      <dgm:prSet presAssocID="{1F02FDC2-64B1-4C38-8DE5-D70A5634B201}" presName="parentLin" presStyleCnt="0"/>
      <dgm:spPr/>
    </dgm:pt>
    <dgm:pt modelId="{4BE4E6B6-9C02-40F8-8CB7-B8577688400E}" type="pres">
      <dgm:prSet presAssocID="{1F02FDC2-64B1-4C38-8DE5-D70A5634B201}" presName="parentLeftMargin" presStyleLbl="node1" presStyleIdx="1" presStyleCnt="3"/>
      <dgm:spPr/>
    </dgm:pt>
    <dgm:pt modelId="{2DAA4512-2589-4C04-BEAA-4A5990CA2898}" type="pres">
      <dgm:prSet presAssocID="{1F02FDC2-64B1-4C38-8DE5-D70A5634B20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D00C1FB-1535-439F-9C27-16CE1A4367E6}" type="pres">
      <dgm:prSet presAssocID="{1F02FDC2-64B1-4C38-8DE5-D70A5634B201}" presName="negativeSpace" presStyleCnt="0"/>
      <dgm:spPr/>
    </dgm:pt>
    <dgm:pt modelId="{AF5D9C05-8A96-45FA-B334-3BCFBE68B196}" type="pres">
      <dgm:prSet presAssocID="{1F02FDC2-64B1-4C38-8DE5-D70A5634B2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592CE00-7FBE-404B-89F4-EB50EE2E69FB}" type="presOf" srcId="{4BE7EB1B-5E71-45DE-A520-7317EACA65FB}" destId="{4970843A-DDE5-4289-8F56-8408AA340AB8}" srcOrd="1" destOrd="0" presId="urn:microsoft.com/office/officeart/2005/8/layout/list1"/>
    <dgm:cxn modelId="{B65CBF34-4062-405C-99A8-8072F19CF8F5}" type="presOf" srcId="{1F02FDC2-64B1-4C38-8DE5-D70A5634B201}" destId="{2DAA4512-2589-4C04-BEAA-4A5990CA2898}" srcOrd="1" destOrd="0" presId="urn:microsoft.com/office/officeart/2005/8/layout/list1"/>
    <dgm:cxn modelId="{8A5C8A48-5B31-4209-ADA7-4A652B3AE1B2}" srcId="{C252A2B4-8994-4076-B596-C070E63A6922}" destId="{895CCD9C-5281-4C23-9A28-C0CE41384AE3}" srcOrd="0" destOrd="0" parTransId="{074DF076-EF3E-487E-85E8-9B2A30A15E42}" sibTransId="{23B8B003-CF5D-4084-AF7A-0E1958D94F77}"/>
    <dgm:cxn modelId="{9235B66A-4658-4476-AF94-F109DC3447E7}" type="presOf" srcId="{C252A2B4-8994-4076-B596-C070E63A6922}" destId="{B5D1AF9D-E700-494E-8530-A51069F8D2D0}" srcOrd="0" destOrd="0" presId="urn:microsoft.com/office/officeart/2005/8/layout/list1"/>
    <dgm:cxn modelId="{3EBA80AC-DA44-4DA5-BCED-260A15F13B8A}" type="presOf" srcId="{895CCD9C-5281-4C23-9A28-C0CE41384AE3}" destId="{F47C5CD0-7494-47A1-828D-2A354D07478B}" srcOrd="0" destOrd="0" presId="urn:microsoft.com/office/officeart/2005/8/layout/list1"/>
    <dgm:cxn modelId="{873664B6-E0C8-45B7-BEB7-71DC66D68B6D}" srcId="{C252A2B4-8994-4076-B596-C070E63A6922}" destId="{1F02FDC2-64B1-4C38-8DE5-D70A5634B201}" srcOrd="2" destOrd="0" parTransId="{2316C336-08B6-431C-82D4-3867AA115232}" sibTransId="{99E6288C-4472-4D1C-81DD-E9ABAE6216E7}"/>
    <dgm:cxn modelId="{8CF697B6-26FD-45EF-8ABF-28056DEBCFD0}" srcId="{C252A2B4-8994-4076-B596-C070E63A6922}" destId="{4BE7EB1B-5E71-45DE-A520-7317EACA65FB}" srcOrd="1" destOrd="0" parTransId="{B07C4C3B-F643-4052-BE7D-58D7222F6815}" sibTransId="{70C56F29-5DDF-4F1B-874F-34DA474A85DF}"/>
    <dgm:cxn modelId="{CBD93ECC-324B-4B39-BEAC-7C227AD84511}" type="presOf" srcId="{1F02FDC2-64B1-4C38-8DE5-D70A5634B201}" destId="{4BE4E6B6-9C02-40F8-8CB7-B8577688400E}" srcOrd="0" destOrd="0" presId="urn:microsoft.com/office/officeart/2005/8/layout/list1"/>
    <dgm:cxn modelId="{1EE24ADA-D14D-4695-9F4F-E0C15F34D9B9}" type="presOf" srcId="{895CCD9C-5281-4C23-9A28-C0CE41384AE3}" destId="{2AFB036C-DAB0-4023-AF7B-400E30DACE43}" srcOrd="1" destOrd="0" presId="urn:microsoft.com/office/officeart/2005/8/layout/list1"/>
    <dgm:cxn modelId="{F4DA00F7-D204-4C12-B784-A312666F805E}" type="presOf" srcId="{4BE7EB1B-5E71-45DE-A520-7317EACA65FB}" destId="{0035ADCB-EDCF-4A78-A0F7-B6BCC8BA3872}" srcOrd="0" destOrd="0" presId="urn:microsoft.com/office/officeart/2005/8/layout/list1"/>
    <dgm:cxn modelId="{E17BC0C9-82D9-48F3-BD7E-F2DCFC2AB121}" type="presParOf" srcId="{B5D1AF9D-E700-494E-8530-A51069F8D2D0}" destId="{2CA03B44-090E-4462-9517-853998C93A8B}" srcOrd="0" destOrd="0" presId="urn:microsoft.com/office/officeart/2005/8/layout/list1"/>
    <dgm:cxn modelId="{D09F64A0-8991-4BCF-AA81-6320E4B2A862}" type="presParOf" srcId="{2CA03B44-090E-4462-9517-853998C93A8B}" destId="{F47C5CD0-7494-47A1-828D-2A354D07478B}" srcOrd="0" destOrd="0" presId="urn:microsoft.com/office/officeart/2005/8/layout/list1"/>
    <dgm:cxn modelId="{FBFB29A5-B0AC-4E7A-9470-3751F0EFCAE3}" type="presParOf" srcId="{2CA03B44-090E-4462-9517-853998C93A8B}" destId="{2AFB036C-DAB0-4023-AF7B-400E30DACE43}" srcOrd="1" destOrd="0" presId="urn:microsoft.com/office/officeart/2005/8/layout/list1"/>
    <dgm:cxn modelId="{48D6AE43-E100-4CA3-9858-FF6D7882B342}" type="presParOf" srcId="{B5D1AF9D-E700-494E-8530-A51069F8D2D0}" destId="{575E90D4-ADC1-47AB-BEDF-72842D13C1D6}" srcOrd="1" destOrd="0" presId="urn:microsoft.com/office/officeart/2005/8/layout/list1"/>
    <dgm:cxn modelId="{04FA2139-9BDD-4EE2-AECE-D9A6CC2B4423}" type="presParOf" srcId="{B5D1AF9D-E700-494E-8530-A51069F8D2D0}" destId="{25FA6497-9D0A-4B27-AB42-2EDA3C226879}" srcOrd="2" destOrd="0" presId="urn:microsoft.com/office/officeart/2005/8/layout/list1"/>
    <dgm:cxn modelId="{6AB783E8-1FBA-45B2-B01B-4610FB1D3F65}" type="presParOf" srcId="{B5D1AF9D-E700-494E-8530-A51069F8D2D0}" destId="{8E82A5CD-D980-4ADA-A0B2-B396D9ECAF1A}" srcOrd="3" destOrd="0" presId="urn:microsoft.com/office/officeart/2005/8/layout/list1"/>
    <dgm:cxn modelId="{9F2A813A-AB67-455A-89DA-042AC752CE2C}" type="presParOf" srcId="{B5D1AF9D-E700-494E-8530-A51069F8D2D0}" destId="{0AE4A031-E287-4FB2-AE0E-778DCFB50AF7}" srcOrd="4" destOrd="0" presId="urn:microsoft.com/office/officeart/2005/8/layout/list1"/>
    <dgm:cxn modelId="{75B7F6E2-5588-4FDD-8B7F-17F2AED257C1}" type="presParOf" srcId="{0AE4A031-E287-4FB2-AE0E-778DCFB50AF7}" destId="{0035ADCB-EDCF-4A78-A0F7-B6BCC8BA3872}" srcOrd="0" destOrd="0" presId="urn:microsoft.com/office/officeart/2005/8/layout/list1"/>
    <dgm:cxn modelId="{6D105F8A-C5F8-4963-9BCE-565A45279FE3}" type="presParOf" srcId="{0AE4A031-E287-4FB2-AE0E-778DCFB50AF7}" destId="{4970843A-DDE5-4289-8F56-8408AA340AB8}" srcOrd="1" destOrd="0" presId="urn:microsoft.com/office/officeart/2005/8/layout/list1"/>
    <dgm:cxn modelId="{449D7110-0DBF-456E-A673-3CEB14798B99}" type="presParOf" srcId="{B5D1AF9D-E700-494E-8530-A51069F8D2D0}" destId="{E8A4B89F-4042-401B-A14B-CC053DA196DD}" srcOrd="5" destOrd="0" presId="urn:microsoft.com/office/officeart/2005/8/layout/list1"/>
    <dgm:cxn modelId="{7D1D532A-04C9-4808-8563-465D0305BC97}" type="presParOf" srcId="{B5D1AF9D-E700-494E-8530-A51069F8D2D0}" destId="{EE9AF1C6-43F7-4AFB-94A0-4F1FAE4FF44D}" srcOrd="6" destOrd="0" presId="urn:microsoft.com/office/officeart/2005/8/layout/list1"/>
    <dgm:cxn modelId="{BD1AA548-8557-4CB8-AF74-64BCDB3E514B}" type="presParOf" srcId="{B5D1AF9D-E700-494E-8530-A51069F8D2D0}" destId="{DCC7A47D-20B0-47E0-AE88-741D705D3AF3}" srcOrd="7" destOrd="0" presId="urn:microsoft.com/office/officeart/2005/8/layout/list1"/>
    <dgm:cxn modelId="{0BA50F54-2C41-44EA-87C4-5CA5A72717D9}" type="presParOf" srcId="{B5D1AF9D-E700-494E-8530-A51069F8D2D0}" destId="{D552FFD7-47AD-4AE6-9A0E-243BB7EC7918}" srcOrd="8" destOrd="0" presId="urn:microsoft.com/office/officeart/2005/8/layout/list1"/>
    <dgm:cxn modelId="{A3B4F990-A98F-4311-9266-11B7A906DBEA}" type="presParOf" srcId="{D552FFD7-47AD-4AE6-9A0E-243BB7EC7918}" destId="{4BE4E6B6-9C02-40F8-8CB7-B8577688400E}" srcOrd="0" destOrd="0" presId="urn:microsoft.com/office/officeart/2005/8/layout/list1"/>
    <dgm:cxn modelId="{3405FC2A-C869-4BE0-A35A-134210252592}" type="presParOf" srcId="{D552FFD7-47AD-4AE6-9A0E-243BB7EC7918}" destId="{2DAA4512-2589-4C04-BEAA-4A5990CA2898}" srcOrd="1" destOrd="0" presId="urn:microsoft.com/office/officeart/2005/8/layout/list1"/>
    <dgm:cxn modelId="{FA51EF38-CFBB-4463-A6B8-6383EB3FA3A5}" type="presParOf" srcId="{B5D1AF9D-E700-494E-8530-A51069F8D2D0}" destId="{BD00C1FB-1535-439F-9C27-16CE1A4367E6}" srcOrd="9" destOrd="0" presId="urn:microsoft.com/office/officeart/2005/8/layout/list1"/>
    <dgm:cxn modelId="{D3E413B4-6C2A-4979-AAB4-495CA3118C6A}" type="presParOf" srcId="{B5D1AF9D-E700-494E-8530-A51069F8D2D0}" destId="{AF5D9C05-8A96-45FA-B334-3BCFBE68B1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A6497-9D0A-4B27-AB42-2EDA3C226879}">
      <dsp:nvSpPr>
        <dsp:cNvPr id="0" name=""/>
        <dsp:cNvSpPr/>
      </dsp:nvSpPr>
      <dsp:spPr>
        <a:xfrm>
          <a:off x="0" y="409738"/>
          <a:ext cx="960437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B036C-DAB0-4023-AF7B-400E30DACE43}">
      <dsp:nvSpPr>
        <dsp:cNvPr id="0" name=""/>
        <dsp:cNvSpPr/>
      </dsp:nvSpPr>
      <dsp:spPr>
        <a:xfrm>
          <a:off x="480218" y="25978"/>
          <a:ext cx="6723062" cy="76752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116" tIns="0" rIns="25411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132 schools, libraries and community partners</a:t>
          </a:r>
        </a:p>
      </dsp:txBody>
      <dsp:txXfrm>
        <a:off x="517685" y="63445"/>
        <a:ext cx="6648128" cy="692586"/>
      </dsp:txXfrm>
    </dsp:sp>
    <dsp:sp modelId="{EE9AF1C6-43F7-4AFB-94A0-4F1FAE4FF44D}">
      <dsp:nvSpPr>
        <dsp:cNvPr id="0" name=""/>
        <dsp:cNvSpPr/>
      </dsp:nvSpPr>
      <dsp:spPr>
        <a:xfrm>
          <a:off x="0" y="1589098"/>
          <a:ext cx="960437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50000"/>
              <a:hueOff val="-173639"/>
              <a:satOff val="25936"/>
              <a:lumOff val="23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0843A-DDE5-4289-8F56-8408AA340AB8}">
      <dsp:nvSpPr>
        <dsp:cNvPr id="0" name=""/>
        <dsp:cNvSpPr/>
      </dsp:nvSpPr>
      <dsp:spPr>
        <a:xfrm>
          <a:off x="480218" y="1205339"/>
          <a:ext cx="6723062" cy="767520"/>
        </a:xfrm>
        <a:prstGeom prst="roundRect">
          <a:avLst/>
        </a:prstGeom>
        <a:solidFill>
          <a:schemeClr val="accent3">
            <a:shade val="50000"/>
            <a:hueOff val="-173639"/>
            <a:satOff val="25936"/>
            <a:lumOff val="2395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116" tIns="0" rIns="25411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Over 5,000 seniors, over 5,000 applications</a:t>
          </a:r>
        </a:p>
      </dsp:txBody>
      <dsp:txXfrm>
        <a:off x="517685" y="1242806"/>
        <a:ext cx="6648128" cy="692586"/>
      </dsp:txXfrm>
    </dsp:sp>
    <dsp:sp modelId="{AF5D9C05-8A96-45FA-B334-3BCFBE68B196}">
      <dsp:nvSpPr>
        <dsp:cNvPr id="0" name=""/>
        <dsp:cNvSpPr/>
      </dsp:nvSpPr>
      <dsp:spPr>
        <a:xfrm>
          <a:off x="0" y="2768459"/>
          <a:ext cx="960437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50000"/>
              <a:hueOff val="-173639"/>
              <a:satOff val="25936"/>
              <a:lumOff val="23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A4512-2589-4C04-BEAA-4A5990CA2898}">
      <dsp:nvSpPr>
        <dsp:cNvPr id="0" name=""/>
        <dsp:cNvSpPr/>
      </dsp:nvSpPr>
      <dsp:spPr>
        <a:xfrm>
          <a:off x="480218" y="2384699"/>
          <a:ext cx="6723062" cy="767520"/>
        </a:xfrm>
        <a:prstGeom prst="roundRect">
          <a:avLst/>
        </a:prstGeom>
        <a:solidFill>
          <a:schemeClr val="accent3">
            <a:shade val="50000"/>
            <a:hueOff val="-173639"/>
            <a:satOff val="25936"/>
            <a:lumOff val="2395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116" tIns="0" rIns="25411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Colleges in 36 states, Canada and England</a:t>
          </a:r>
        </a:p>
      </dsp:txBody>
      <dsp:txXfrm>
        <a:off x="517685" y="2422166"/>
        <a:ext cx="6648128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repactsat.com/should-i-take-the-act-or-the-sa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CAWReg2023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UCanGo2@ocap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0567-9B53-431A-B03D-EC2E32FC4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80" y="887569"/>
            <a:ext cx="8637073" cy="2541431"/>
          </a:xfrm>
        </p:spPr>
        <p:txBody>
          <a:bodyPr/>
          <a:lstStyle/>
          <a:p>
            <a:r>
              <a:rPr lang="en-US" dirty="0"/>
              <a:t>FAFSA Simplification act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301DA-C985-4EEE-8E87-EA59D5756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19337"/>
            <a:ext cx="8045403" cy="1858214"/>
          </a:xfrm>
        </p:spPr>
        <p:txBody>
          <a:bodyPr>
            <a:normAutofit/>
          </a:bodyPr>
          <a:lstStyle/>
          <a:p>
            <a:r>
              <a:rPr lang="en-US" dirty="0"/>
              <a:t>What is it and what does it do?</a:t>
            </a:r>
          </a:p>
          <a:p>
            <a:r>
              <a:rPr lang="en-US" dirty="0"/>
              <a:t>Robbie Leftwich, OCAP</a:t>
            </a:r>
          </a:p>
          <a:p>
            <a:r>
              <a:rPr lang="en-US" dirty="0"/>
              <a:t>March 8,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01666-E946-4C58-8584-EDE8CD46354D}"/>
              </a:ext>
            </a:extLst>
          </p:cNvPr>
          <p:cNvSpPr txBox="1"/>
          <p:nvPr/>
        </p:nvSpPr>
        <p:spPr>
          <a:xfrm>
            <a:off x="980508" y="6488115"/>
            <a:ext cx="1012256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for educational purposes only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is not intended to be construed as financial, investment, legal and/or tax advice.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C65D8-5EE4-449A-AF6E-559F187BC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578" y="4626667"/>
            <a:ext cx="4637275" cy="1501767"/>
          </a:xfrm>
          <a:prstGeom prst="rect">
            <a:avLst/>
          </a:prstGeom>
          <a:ln w="38100">
            <a:solidFill>
              <a:srgbClr val="622845"/>
            </a:solidFill>
          </a:ln>
        </p:spPr>
      </p:pic>
    </p:spTree>
    <p:extLst>
      <p:ext uri="{BB962C8B-B14F-4D97-AF65-F5344CB8AC3E}">
        <p14:creationId xmlns:p14="http://schemas.microsoft.com/office/powerpoint/2010/main" val="1082814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AAF8-FD54-4B74-B071-85C77E2A2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C3FD2-C186-417A-BAC2-35496D877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FAFSA resource materials will be provided for multiple languages</a:t>
            </a:r>
          </a:p>
          <a:p>
            <a:r>
              <a:rPr lang="en-US" dirty="0"/>
              <a:t>If student is first to fill out FAFSA form, they must answer financial asset questions – remains to be seen if it is better for student or parent to go first</a:t>
            </a:r>
          </a:p>
          <a:p>
            <a:r>
              <a:rPr lang="en-US" dirty="0"/>
              <a:t>If tax return is required, but not yet found at IRS, FSA will continue to send the file for a match until a date in which the IRS indicates that the tax filing is complete</a:t>
            </a:r>
          </a:p>
        </p:txBody>
      </p:sp>
    </p:spTree>
    <p:extLst>
      <p:ext uri="{BB962C8B-B14F-4D97-AF65-F5344CB8AC3E}">
        <p14:creationId xmlns:p14="http://schemas.microsoft.com/office/powerpoint/2010/main" val="1559364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0A96-E7CA-49A2-A444-D26C91B4B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26D1B-1491-4EEE-8E7E-F9A854715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will ask if the parent or student’s spouse is the one they were married to for the tax year being reported</a:t>
            </a:r>
          </a:p>
          <a:p>
            <a:endParaRPr lang="en-US" dirty="0"/>
          </a:p>
          <a:p>
            <a:r>
              <a:rPr lang="en-US" dirty="0"/>
              <a:t>No more IRS Data Retrieval Tool, new process will be a direct transfer from the IRS and will be required to submit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21700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CF158-6B74-4DBD-B5E3-ADC13DB9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297B4-F13F-4EE5-9A98-764311CF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visit StartWithFAFSA.org</a:t>
            </a:r>
          </a:p>
          <a:p>
            <a:r>
              <a:rPr lang="en-US" dirty="0"/>
              <a:t>FAFSA Simplification Flyer</a:t>
            </a:r>
          </a:p>
          <a:p>
            <a:r>
              <a:rPr lang="en-US" dirty="0"/>
              <a:t>As new changes are announced we will keep you updated!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AF1D73-17C8-441C-B633-F2E4C0E71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247" y="1006678"/>
            <a:ext cx="3199446" cy="410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1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96254-65F7-47D0-80F3-AE530C98B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2339-11C5-4A59-86EA-DD717729A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be gentle!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3C091D8-A7B6-411D-AC01-35C04C63D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23108" y="2133745"/>
            <a:ext cx="4563322" cy="36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46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90A906-2387-4299-BF25-8E1D99DD2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69A1037-DA1B-414E-A99C-A7A3B0A7D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0278" y="4385938"/>
            <a:ext cx="8637072" cy="126589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Counselor Only Conference</a:t>
            </a:r>
          </a:p>
          <a:p>
            <a:pPr algn="ctr"/>
            <a:r>
              <a:rPr lang="en-US" dirty="0"/>
              <a:t>March 8, 2023</a:t>
            </a:r>
          </a:p>
          <a:p>
            <a:pPr algn="ctr"/>
            <a:r>
              <a:rPr lang="en-US" dirty="0"/>
              <a:t>Letha Huddleston, Outreach Specialist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D272C4-6CDA-4C39-BBC0-98E2F448A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35" y="1022273"/>
            <a:ext cx="9707330" cy="3143689"/>
          </a:xfrm>
          <a:prstGeom prst="rect">
            <a:avLst/>
          </a:prstGeom>
          <a:ln w="38100">
            <a:solidFill>
              <a:srgbClr val="622845"/>
            </a:solidFill>
          </a:ln>
        </p:spPr>
      </p:pic>
    </p:spTree>
    <p:extLst>
      <p:ext uri="{BB962C8B-B14F-4D97-AF65-F5344CB8AC3E}">
        <p14:creationId xmlns:p14="http://schemas.microsoft.com/office/powerpoint/2010/main" val="398578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B4D3-F7C8-4458-90C1-610073A7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ucanGo2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BF9011-5151-4480-9577-763826221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080" y="2034243"/>
            <a:ext cx="4220164" cy="1047896"/>
          </a:xfrm>
          <a:prstGeom prst="rect">
            <a:avLst/>
          </a:prstGeom>
          <a:ln w="28575">
            <a:solidFill>
              <a:srgbClr val="622845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5ECA8A-B807-4352-A4D4-D75A13043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396" y="3257645"/>
            <a:ext cx="4223996" cy="1325563"/>
          </a:xfrm>
          <a:prstGeom prst="rect">
            <a:avLst/>
          </a:prstGeom>
          <a:ln w="28575">
            <a:solidFill>
              <a:srgbClr val="622845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6A578A-A6FC-4BFA-A09F-583E01D8D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167" y="4790667"/>
            <a:ext cx="4251164" cy="1066164"/>
          </a:xfrm>
          <a:prstGeom prst="rect">
            <a:avLst/>
          </a:prstGeom>
          <a:ln w="28575">
            <a:solidFill>
              <a:srgbClr val="622845"/>
            </a:solidFill>
          </a:ln>
        </p:spPr>
      </p:pic>
    </p:spTree>
    <p:extLst>
      <p:ext uri="{BB962C8B-B14F-4D97-AF65-F5344CB8AC3E}">
        <p14:creationId xmlns:p14="http://schemas.microsoft.com/office/powerpoint/2010/main" val="214123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8FF9C-63EB-430B-96A2-EE42BBA0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A0BD-0337-4378-84F0-BA56FA8E0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OGSLP (Oklahoma Guaranteed Student Loan Program)</a:t>
            </a:r>
          </a:p>
          <a:p>
            <a:pPr lvl="1"/>
            <a:r>
              <a:rPr lang="en-US" dirty="0"/>
              <a:t>Up until June 30, 2010, Federal student loans were issued by private or state lenders and guaranteed by another entity</a:t>
            </a:r>
          </a:p>
          <a:p>
            <a:pPr lvl="1"/>
            <a:r>
              <a:rPr lang="en-US" dirty="0"/>
              <a:t>We were the largest guarantor in Oklahoma</a:t>
            </a:r>
          </a:p>
          <a:p>
            <a:r>
              <a:rPr lang="en-US" dirty="0"/>
              <a:t>OCAP</a:t>
            </a:r>
          </a:p>
          <a:p>
            <a:pPr lvl="1"/>
            <a:r>
              <a:rPr lang="en-US" dirty="0"/>
              <a:t>After that date all loans became Direct Federal Loans; Federal Student Aid, a division of the US Department of Education, is lender and guarantor</a:t>
            </a:r>
          </a:p>
          <a:p>
            <a:pPr lvl="1"/>
            <a:r>
              <a:rPr lang="en-US" dirty="0"/>
              <a:t>We changed our business model and branched out to meet the various needs of those planning, preparing and paying for college</a:t>
            </a:r>
          </a:p>
        </p:txBody>
      </p:sp>
    </p:spTree>
    <p:extLst>
      <p:ext uri="{BB962C8B-B14F-4D97-AF65-F5344CB8AC3E}">
        <p14:creationId xmlns:p14="http://schemas.microsoft.com/office/powerpoint/2010/main" val="4098891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7B220-BC2C-490C-A19F-5D034DA6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Ucango2.org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F59276-2894-4945-AFCD-CC5DFD79F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1363" y="619760"/>
            <a:ext cx="5088340" cy="49780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81197D-71F8-41A2-8D47-29B10AE44DAA}"/>
              </a:ext>
            </a:extLst>
          </p:cNvPr>
          <p:cNvSpPr txBox="1"/>
          <p:nvPr/>
        </p:nvSpPr>
        <p:spPr>
          <a:xfrm>
            <a:off x="1143000" y="2604055"/>
            <a:ext cx="41346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Created in 2010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Began with resources for middle school and high school students</a:t>
            </a:r>
          </a:p>
        </p:txBody>
      </p:sp>
    </p:spTree>
    <p:extLst>
      <p:ext uri="{BB962C8B-B14F-4D97-AF65-F5344CB8AC3E}">
        <p14:creationId xmlns:p14="http://schemas.microsoft.com/office/powerpoint/2010/main" val="2086315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730FB-A9CD-46DA-A920-A016D132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82321"/>
            <a:ext cx="9603275" cy="1071434"/>
          </a:xfrm>
        </p:spPr>
        <p:txBody>
          <a:bodyPr/>
          <a:lstStyle/>
          <a:p>
            <a:r>
              <a:rPr lang="en-US" dirty="0"/>
              <a:t>Planning for college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FDA452-0991-4D32-8501-004EF5B22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6240" y="1024590"/>
            <a:ext cx="5173589" cy="42278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655A5-EE6D-4A51-BD85-604BB96EE6EF}"/>
              </a:ext>
            </a:extLst>
          </p:cNvPr>
          <p:cNvSpPr txBox="1"/>
          <p:nvPr/>
        </p:nvSpPr>
        <p:spPr>
          <a:xfrm>
            <a:off x="1479689" y="3260691"/>
            <a:ext cx="517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 college the right choice for me?</a:t>
            </a:r>
          </a:p>
        </p:txBody>
      </p:sp>
    </p:spTree>
    <p:extLst>
      <p:ext uri="{BB962C8B-B14F-4D97-AF65-F5344CB8AC3E}">
        <p14:creationId xmlns:p14="http://schemas.microsoft.com/office/powerpoint/2010/main" val="4242944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D2533-1772-4C05-89BB-83FECA18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Exploring colleges &amp;</a:t>
            </a:r>
            <a:br>
              <a:rPr lang="en-US" dirty="0"/>
            </a:br>
            <a:r>
              <a:rPr lang="en-US" dirty="0"/>
              <a:t>Careers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AD0ED8-6B33-47B2-8700-AACF4A7DE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4304" y="1351175"/>
            <a:ext cx="4014016" cy="4409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156707-26C5-46AB-8068-4B1304D75575}"/>
              </a:ext>
            </a:extLst>
          </p:cNvPr>
          <p:cNvSpPr txBox="1"/>
          <p:nvPr/>
        </p:nvSpPr>
        <p:spPr>
          <a:xfrm>
            <a:off x="1209041" y="2468880"/>
            <a:ext cx="472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Benefits of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Types of higher ed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Begin career exploration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All pages contain clickable thumbnails and links</a:t>
            </a:r>
          </a:p>
        </p:txBody>
      </p:sp>
    </p:spTree>
    <p:extLst>
      <p:ext uri="{BB962C8B-B14F-4D97-AF65-F5344CB8AC3E}">
        <p14:creationId xmlns:p14="http://schemas.microsoft.com/office/powerpoint/2010/main" val="392143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E15A8-F4A1-4A37-BB69-897EC26C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FAFSA Simplification Act?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8BAEF-3F25-4BCD-9D5B-D74427EAD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 </a:t>
            </a:r>
            <a:r>
              <a:rPr lang="en-US" i="1" dirty="0"/>
              <a:t>FAFSA Simplification Act</a:t>
            </a:r>
            <a:r>
              <a:rPr lang="en-US" dirty="0"/>
              <a:t> represents a significant overhaul of federal student aid, including the </a:t>
            </a:r>
            <a:r>
              <a:rPr lang="en-US" i="1" dirty="0"/>
              <a:t>Free Application for Federal Student Aid</a:t>
            </a:r>
            <a:r>
              <a:rPr lang="en-US" dirty="0"/>
              <a:t> (FAFSA</a:t>
            </a:r>
            <a:r>
              <a:rPr lang="en-US" baseline="30000" dirty="0"/>
              <a:t>®</a:t>
            </a:r>
            <a:r>
              <a:rPr lang="en-US" dirty="0"/>
              <a:t>) form, needs analysis, and many policies and procedures for schools that participate in </a:t>
            </a:r>
            <a:r>
              <a:rPr lang="en-US" i="1" dirty="0"/>
              <a:t>federal student aid</a:t>
            </a:r>
            <a:r>
              <a:rPr lang="en-US" dirty="0"/>
              <a:t> programs.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current information about release date for the 2024-2025 FAFSA – supposed to be October 1, 2023 but could be as late as January 1, 2024. </a:t>
            </a:r>
          </a:p>
        </p:txBody>
      </p:sp>
    </p:spTree>
    <p:extLst>
      <p:ext uri="{BB962C8B-B14F-4D97-AF65-F5344CB8AC3E}">
        <p14:creationId xmlns:p14="http://schemas.microsoft.com/office/powerpoint/2010/main" val="1760394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A149-809B-4B6B-9EA2-6BDB9B09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college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D23971-7B2F-464D-B72C-EB0864C1293F}"/>
              </a:ext>
            </a:extLst>
          </p:cNvPr>
          <p:cNvSpPr txBox="1"/>
          <p:nvPr/>
        </p:nvSpPr>
        <p:spPr>
          <a:xfrm>
            <a:off x="660401" y="2976880"/>
            <a:ext cx="593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can I do to get ready for college?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C0ABE1-778A-4038-85C2-3E0F3B961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0511" y="416560"/>
            <a:ext cx="4646369" cy="50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23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323A-4E42-457E-98C3-CA48102A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“college Ready”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09F0248-962F-4CE8-8CD3-B547EDC57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2555" y="599440"/>
            <a:ext cx="4283847" cy="4866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10DE90-CC42-4447-A7F9-DCD2BD12DA50}"/>
              </a:ext>
            </a:extLst>
          </p:cNvPr>
          <p:cNvSpPr txBox="1"/>
          <p:nvPr/>
        </p:nvSpPr>
        <p:spPr>
          <a:xfrm>
            <a:off x="1066800" y="2265680"/>
            <a:ext cx="5445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Nine short sections to assist with college prep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Everything from good study habits to showing the differences between high school and college</a:t>
            </a:r>
          </a:p>
        </p:txBody>
      </p:sp>
    </p:spTree>
    <p:extLst>
      <p:ext uri="{BB962C8B-B14F-4D97-AF65-F5344CB8AC3E}">
        <p14:creationId xmlns:p14="http://schemas.microsoft.com/office/powerpoint/2010/main" val="2207815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04FD-4F8A-4357-9E7D-1213C75CE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for college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442E69-C126-4879-A905-4B68DD54B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3785" y="543785"/>
            <a:ext cx="4106295" cy="49219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A385C8-971A-4EFA-84BB-EC7C121687D6}"/>
              </a:ext>
            </a:extLst>
          </p:cNvPr>
          <p:cNvSpPr txBox="1"/>
          <p:nvPr/>
        </p:nvSpPr>
        <p:spPr>
          <a:xfrm>
            <a:off x="1574800" y="3220720"/>
            <a:ext cx="449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will I page for college?</a:t>
            </a:r>
          </a:p>
        </p:txBody>
      </p:sp>
    </p:spTree>
    <p:extLst>
      <p:ext uri="{BB962C8B-B14F-4D97-AF65-F5344CB8AC3E}">
        <p14:creationId xmlns:p14="http://schemas.microsoft.com/office/powerpoint/2010/main" val="3003029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1CE2-6B4B-4D21-8448-65D39191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sources</a:t>
            </a:r>
            <a:br>
              <a:rPr lang="en-US" dirty="0"/>
            </a:br>
            <a:r>
              <a:rPr lang="en-US" dirty="0"/>
              <a:t>of aid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CF25BE-4C44-4F64-9001-89A7ADD5F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032" y="514803"/>
            <a:ext cx="4640292" cy="52204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B02ED0-31AD-4AA0-AD4A-BDDA87F621B7}"/>
              </a:ext>
            </a:extLst>
          </p:cNvPr>
          <p:cNvSpPr txBox="1"/>
          <p:nvPr/>
        </p:nvSpPr>
        <p:spPr>
          <a:xfrm>
            <a:off x="2166545" y="2265680"/>
            <a:ext cx="343161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Topics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Savings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FAFSA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Scholarships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State Aid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Work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Student Loans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D8F577-8439-46EF-94EE-CE43F4738CBC}"/>
              </a:ext>
            </a:extLst>
          </p:cNvPr>
          <p:cNvSpPr/>
          <p:nvPr/>
        </p:nvSpPr>
        <p:spPr>
          <a:xfrm>
            <a:off x="10393680" y="341769"/>
            <a:ext cx="651014" cy="640080"/>
          </a:xfrm>
          <a:prstGeom prst="ellipse">
            <a:avLst/>
          </a:prstGeom>
          <a:noFill/>
          <a:ln>
            <a:solidFill>
              <a:srgbClr val="622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0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9D5FE-56BB-4C28-945C-C11184B5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B7F01E-03F0-47F0-B45B-18B6D7028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2893" y="365760"/>
            <a:ext cx="4602021" cy="5191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AB551A-A159-4170-8297-94BA4625F3C3}"/>
              </a:ext>
            </a:extLst>
          </p:cNvPr>
          <p:cNvSpPr txBox="1"/>
          <p:nvPr/>
        </p:nvSpPr>
        <p:spPr>
          <a:xfrm>
            <a:off x="721360" y="2651760"/>
            <a:ext cx="433939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Landing page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Search by deadline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Search by category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Scholarship of the week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59307D-C578-4538-AFC7-011766565CF5}"/>
              </a:ext>
            </a:extLst>
          </p:cNvPr>
          <p:cNvSpPr/>
          <p:nvPr/>
        </p:nvSpPr>
        <p:spPr>
          <a:xfrm>
            <a:off x="5913120" y="1026161"/>
            <a:ext cx="1036320" cy="3349148"/>
          </a:xfrm>
          <a:prstGeom prst="roundRect">
            <a:avLst/>
          </a:prstGeom>
          <a:noFill/>
          <a:ln>
            <a:solidFill>
              <a:srgbClr val="622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E04AE-751F-4891-85C8-F3B26E64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featured scholarships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DF1BFD-0C6F-493D-8AA3-97EDB905D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5078" y="233795"/>
            <a:ext cx="3800343" cy="5590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C87C66-C32B-4798-9FF6-9B09C247AA05}"/>
              </a:ext>
            </a:extLst>
          </p:cNvPr>
          <p:cNvSpPr txBox="1"/>
          <p:nvPr/>
        </p:nvSpPr>
        <p:spPr>
          <a:xfrm>
            <a:off x="1553679" y="2703443"/>
            <a:ext cx="52070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10 scholarships with descriptions, often for specific interests and 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But wait! That’s not all!</a:t>
            </a:r>
          </a:p>
        </p:txBody>
      </p:sp>
    </p:spTree>
    <p:extLst>
      <p:ext uri="{BB962C8B-B14F-4D97-AF65-F5344CB8AC3E}">
        <p14:creationId xmlns:p14="http://schemas.microsoft.com/office/powerpoint/2010/main" val="1549623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FA26-0616-407D-A68C-3A29D346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scholarships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F2711B-E9A8-4C67-820B-95348AAA6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82" r="9738"/>
          <a:stretch/>
        </p:blipFill>
        <p:spPr>
          <a:xfrm>
            <a:off x="7255562" y="466745"/>
            <a:ext cx="4273826" cy="51381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2F2B76-2CA1-4B10-A7CC-59DDD558C40E}"/>
              </a:ext>
            </a:extLst>
          </p:cNvPr>
          <p:cNvSpPr txBox="1"/>
          <p:nvPr/>
        </p:nvSpPr>
        <p:spPr>
          <a:xfrm>
            <a:off x="1335023" y="2489009"/>
            <a:ext cx="5659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Scroll down past featured 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Table lists even more 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Each cell contains a link that takes students to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3523137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6F18E-EA9D-4E32-AE8B-9A25E437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Educators &amp;</a:t>
            </a:r>
            <a:br>
              <a:rPr lang="en-US" dirty="0"/>
            </a:br>
            <a:r>
              <a:rPr lang="en-US" dirty="0"/>
              <a:t>campus partners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AEDCF9-4DB0-402F-95DD-892DBCC11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4081" y="370664"/>
            <a:ext cx="4111630" cy="548647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12F9A14-2BE3-4265-9DD6-77AF5CF5D1A9}"/>
              </a:ext>
            </a:extLst>
          </p:cNvPr>
          <p:cNvSpPr/>
          <p:nvPr/>
        </p:nvSpPr>
        <p:spPr>
          <a:xfrm>
            <a:off x="9469120" y="249580"/>
            <a:ext cx="58928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25B19-8367-4C22-90ED-855011A4E03F}"/>
              </a:ext>
            </a:extLst>
          </p:cNvPr>
          <p:cNvSpPr txBox="1"/>
          <p:nvPr/>
        </p:nvSpPr>
        <p:spPr>
          <a:xfrm>
            <a:off x="6837680" y="2342540"/>
            <a:ext cx="587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657973-AFFB-41AD-B6B4-F101CA1DEDED}"/>
              </a:ext>
            </a:extLst>
          </p:cNvPr>
          <p:cNvSpPr txBox="1"/>
          <p:nvPr/>
        </p:nvSpPr>
        <p:spPr>
          <a:xfrm>
            <a:off x="1330960" y="2316480"/>
            <a:ext cx="51003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Resources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K-5</a:t>
            </a:r>
            <a:r>
              <a:rPr lang="en-US" sz="2600" baseline="30000" dirty="0"/>
              <a:t>th</a:t>
            </a:r>
            <a:r>
              <a:rPr lang="en-US" sz="2600" dirty="0"/>
              <a:t> grades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Middle 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High 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Campus partners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Financial literacy – OKMM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Request a Workshop!</a:t>
            </a:r>
          </a:p>
        </p:txBody>
      </p:sp>
    </p:spTree>
    <p:extLst>
      <p:ext uri="{BB962C8B-B14F-4D97-AF65-F5344CB8AC3E}">
        <p14:creationId xmlns:p14="http://schemas.microsoft.com/office/powerpoint/2010/main" val="18555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4F4A-124B-4501-B46D-8F1CE425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&amp; tools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0145AB-BB3A-45CB-95A0-13CA6E56B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9586"/>
          <a:stretch/>
        </p:blipFill>
        <p:spPr>
          <a:xfrm>
            <a:off x="7061124" y="641073"/>
            <a:ext cx="5078043" cy="49546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71E62CF-31A4-4B23-8C01-A79A511AF8C6}"/>
              </a:ext>
            </a:extLst>
          </p:cNvPr>
          <p:cNvSpPr/>
          <p:nvPr/>
        </p:nvSpPr>
        <p:spPr>
          <a:xfrm>
            <a:off x="10108096" y="407504"/>
            <a:ext cx="824947" cy="646043"/>
          </a:xfrm>
          <a:prstGeom prst="ellipse">
            <a:avLst/>
          </a:prstGeom>
          <a:noFill/>
          <a:ln>
            <a:solidFill>
              <a:srgbClr val="622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A5D92-31D3-4788-A75A-B2DA4B6D28A4}"/>
              </a:ext>
            </a:extLst>
          </p:cNvPr>
          <p:cNvSpPr txBox="1"/>
          <p:nvPr/>
        </p:nvSpPr>
        <p:spPr>
          <a:xfrm>
            <a:off x="6679098" y="2951920"/>
            <a:ext cx="587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7E3FB-AAEA-4642-A63B-FF51D61563B3}"/>
              </a:ext>
            </a:extLst>
          </p:cNvPr>
          <p:cNvSpPr txBox="1"/>
          <p:nvPr/>
        </p:nvSpPr>
        <p:spPr>
          <a:xfrm>
            <a:off x="1490871" y="2223877"/>
            <a:ext cx="4790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Our publications &amp; tools are now only available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We’ve added a button for our resources in Spanish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More Spanish pubs/tools to come!</a:t>
            </a:r>
          </a:p>
        </p:txBody>
      </p:sp>
    </p:spTree>
    <p:extLst>
      <p:ext uri="{BB962C8B-B14F-4D97-AF65-F5344CB8AC3E}">
        <p14:creationId xmlns:p14="http://schemas.microsoft.com/office/powerpoint/2010/main" val="191906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35D2-0897-4723-9F85-E95E0B1C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err="1"/>
              <a:t>ocap</a:t>
            </a:r>
            <a:r>
              <a:rPr lang="en-US" dirty="0"/>
              <a:t> resources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B98EF0-D300-4375-AF60-DA4C4484B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052" y="2156795"/>
            <a:ext cx="5418795" cy="864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63E658-F2B6-4387-82A8-4EA19D95D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596" y="3445135"/>
            <a:ext cx="1560444" cy="1042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60ABEB-3D59-4E24-8BAD-96C7851A40B3}"/>
              </a:ext>
            </a:extLst>
          </p:cNvPr>
          <p:cNvSpPr txBox="1"/>
          <p:nvPr/>
        </p:nvSpPr>
        <p:spPr>
          <a:xfrm>
            <a:off x="4412984" y="3667540"/>
            <a:ext cx="4375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OklahomaMoneyMatters.org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709AE6-4242-4841-9E78-FC0981956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847" y="4755173"/>
            <a:ext cx="4559544" cy="11915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00B4EA-51B4-4060-A06C-088F21113EEE}"/>
              </a:ext>
            </a:extLst>
          </p:cNvPr>
          <p:cNvSpPr/>
          <p:nvPr/>
        </p:nvSpPr>
        <p:spPr>
          <a:xfrm>
            <a:off x="2713383" y="1948070"/>
            <a:ext cx="6164930" cy="12821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7270F6-8A24-4C51-848D-4FD3A1BE27D7}"/>
              </a:ext>
            </a:extLst>
          </p:cNvPr>
          <p:cNvSpPr/>
          <p:nvPr/>
        </p:nvSpPr>
        <p:spPr>
          <a:xfrm>
            <a:off x="2713383" y="3329613"/>
            <a:ext cx="6194748" cy="1191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FF97C-ED6A-45C2-AA79-FCA3EB7FC01C}"/>
              </a:ext>
            </a:extLst>
          </p:cNvPr>
          <p:cNvSpPr/>
          <p:nvPr/>
        </p:nvSpPr>
        <p:spPr>
          <a:xfrm>
            <a:off x="3319667" y="4636653"/>
            <a:ext cx="4979505" cy="14168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9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9EBE7-C567-43DC-A8DC-67CF2ADF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that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7DFC8-0576-43D6-9319-426262A55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Streamlines the FAFSA Form</a:t>
            </a:r>
          </a:p>
          <a:p>
            <a:endParaRPr lang="en-US" dirty="0"/>
          </a:p>
          <a:p>
            <a:r>
              <a:rPr lang="en-US" dirty="0"/>
              <a:t>Expands access to some Federal Student Aid</a:t>
            </a:r>
          </a:p>
          <a:p>
            <a:endParaRPr lang="en-US" dirty="0"/>
          </a:p>
          <a:p>
            <a:r>
              <a:rPr lang="en-US" dirty="0"/>
              <a:t>Replaces the Expected Family Contribution (EFC) with the Student Aid Index (SAI)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D6038-7B02-403C-B297-95ADEF881D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91" y="864066"/>
            <a:ext cx="4723831" cy="3031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039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6A7F-919A-4EDD-ADBE-981BADCB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396" y="734946"/>
            <a:ext cx="9603275" cy="1049235"/>
          </a:xfrm>
        </p:spPr>
        <p:txBody>
          <a:bodyPr/>
          <a:lstStyle/>
          <a:p>
            <a:r>
              <a:rPr lang="en-US" dirty="0"/>
              <a:t>College application week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34BB60-B785-41C1-919C-9903366B4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6563" y="2121875"/>
            <a:ext cx="3888977" cy="2633898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A2B253-6EFD-45B8-9F10-C3323A46D4CC}"/>
              </a:ext>
            </a:extLst>
          </p:cNvPr>
          <p:cNvSpPr txBox="1"/>
          <p:nvPr/>
        </p:nvSpPr>
        <p:spPr>
          <a:xfrm>
            <a:off x="3369371" y="5138529"/>
            <a:ext cx="5003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September 25-29, 2023</a:t>
            </a:r>
          </a:p>
        </p:txBody>
      </p:sp>
      <p:pic>
        <p:nvPicPr>
          <p:cNvPr id="1027" name="Picture 1">
            <a:extLst>
              <a:ext uri="{FF2B5EF4-FFF2-40B4-BE49-F238E27FC236}">
                <a16:creationId xmlns:a16="http://schemas.microsoft.com/office/drawing/2014/main" id="{59427AA5-13F9-4823-8E16-9B8A0252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264" y="521605"/>
            <a:ext cx="995339" cy="92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1FA95B-3F90-4B67-B608-F46384C7FB7D}"/>
              </a:ext>
            </a:extLst>
          </p:cNvPr>
          <p:cNvSpPr txBox="1"/>
          <p:nvPr/>
        </p:nvSpPr>
        <p:spPr>
          <a:xfrm>
            <a:off x="9084363" y="328000"/>
            <a:ext cx="787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ebdings" panose="05030102010509060703" pitchFamily="18" charset="2"/>
              </a:rPr>
              <a:t>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408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F95C9-B5B1-43CD-B8E7-2BCD40207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year – CAW 2022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A9F9E3-2A90-4663-A92D-569F547E20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022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10215-BB15-476C-B06A-9D334F8C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Oklahoma school of excellence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FE47F-AD49-414C-BEA0-E192BDF1E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88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/>
              <a:t>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06219F-51D7-4469-9639-302D095B648A}"/>
              </a:ext>
            </a:extLst>
          </p:cNvPr>
          <p:cNvSpPr/>
          <p:nvPr/>
        </p:nvSpPr>
        <p:spPr>
          <a:xfrm>
            <a:off x="2523071" y="4855765"/>
            <a:ext cx="963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20875-C2A8-4A15-BB33-9BA3D5A8A5B3}"/>
              </a:ext>
            </a:extLst>
          </p:cNvPr>
          <p:cNvSpPr txBox="1"/>
          <p:nvPr/>
        </p:nvSpPr>
        <p:spPr>
          <a:xfrm>
            <a:off x="3488639" y="5113679"/>
            <a:ext cx="4184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sz="2000" dirty="0"/>
              <a:t>Winner to be announced this spring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E7712-1E07-45C9-82EF-C30B25268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34" y="1954100"/>
            <a:ext cx="888308" cy="864299"/>
          </a:xfrm>
          <a:prstGeom prst="rect">
            <a:avLst/>
          </a:prstGeom>
          <a:ln w="28575">
            <a:solidFill>
              <a:srgbClr val="622845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CBEB13-D879-4262-8B6E-14A79F4CF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869" y="2932048"/>
            <a:ext cx="914994" cy="974026"/>
          </a:xfrm>
          <a:prstGeom prst="rect">
            <a:avLst/>
          </a:prstGeom>
          <a:ln w="28575">
            <a:solidFill>
              <a:srgbClr val="622845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5B38CB-E8E9-4255-9AA4-9386EF4B8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446" y="4059580"/>
            <a:ext cx="888308" cy="870554"/>
          </a:xfrm>
          <a:prstGeom prst="rect">
            <a:avLst/>
          </a:prstGeom>
          <a:ln w="28575">
            <a:solidFill>
              <a:srgbClr val="622845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A1EA17-4ABD-4871-8C14-0837A03FF6C4}"/>
              </a:ext>
            </a:extLst>
          </p:cNvPr>
          <p:cNvSpPr txBox="1"/>
          <p:nvPr/>
        </p:nvSpPr>
        <p:spPr>
          <a:xfrm>
            <a:off x="1669773" y="2122002"/>
            <a:ext cx="4184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2019 – Edmond Memorial High School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87199A-1D58-4608-9925-3425E3AC6170}"/>
              </a:ext>
            </a:extLst>
          </p:cNvPr>
          <p:cNvSpPr txBox="1"/>
          <p:nvPr/>
        </p:nvSpPr>
        <p:spPr>
          <a:xfrm>
            <a:off x="1679716" y="3125854"/>
            <a:ext cx="2912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2020 – Miami High School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B6868E-2D2F-4F66-94D2-2D161A9DEBE4}"/>
              </a:ext>
            </a:extLst>
          </p:cNvPr>
          <p:cNvSpPr txBox="1"/>
          <p:nvPr/>
        </p:nvSpPr>
        <p:spPr>
          <a:xfrm>
            <a:off x="1709536" y="4089947"/>
            <a:ext cx="3478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2021 – Indianola High School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55A139-5894-495C-AD25-857929359525}"/>
              </a:ext>
            </a:extLst>
          </p:cNvPr>
          <p:cNvSpPr txBox="1"/>
          <p:nvPr/>
        </p:nvSpPr>
        <p:spPr>
          <a:xfrm>
            <a:off x="5645426" y="297676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7A92C-DC50-4CD6-8EA8-E2B606AA6E3A}"/>
              </a:ext>
            </a:extLst>
          </p:cNvPr>
          <p:cNvSpPr txBox="1"/>
          <p:nvPr/>
        </p:nvSpPr>
        <p:spPr>
          <a:xfrm>
            <a:off x="1679716" y="5123619"/>
            <a:ext cx="9637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2022</a:t>
            </a:r>
            <a:r>
              <a:rPr lang="en-US" dirty="0"/>
              <a:t> – 	</a:t>
            </a:r>
          </a:p>
        </p:txBody>
      </p:sp>
    </p:spTree>
    <p:extLst>
      <p:ext uri="{BB962C8B-B14F-4D97-AF65-F5344CB8AC3E}">
        <p14:creationId xmlns:p14="http://schemas.microsoft.com/office/powerpoint/2010/main" val="34130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2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2EB2C-E0AC-419C-BA39-62D29473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become a school of excellence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4AC30-467C-47AD-A7C0-506CBED7A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Submit your Exit Survey – report your results</a:t>
            </a:r>
          </a:p>
          <a:p>
            <a:r>
              <a:rPr lang="en-US" sz="2800" dirty="0"/>
              <a:t>Make comments in the survey – brag on your school</a:t>
            </a:r>
          </a:p>
          <a:p>
            <a:r>
              <a:rPr lang="en-US" sz="2800" dirty="0"/>
              <a:t>Share innovative ideas – inspire other schools</a:t>
            </a:r>
          </a:p>
        </p:txBody>
      </p:sp>
    </p:spTree>
    <p:extLst>
      <p:ext uri="{BB962C8B-B14F-4D97-AF65-F5344CB8AC3E}">
        <p14:creationId xmlns:p14="http://schemas.microsoft.com/office/powerpoint/2010/main" val="3836484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C660-AFFB-44C9-ACE0-65722EF5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A5EB1-C4A2-4FED-882E-0BF9B90CA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61658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You can host your CAW any week, September through November</a:t>
            </a:r>
          </a:p>
          <a:p>
            <a:r>
              <a:rPr lang="en-US" sz="3000" dirty="0"/>
              <a:t>The Event Coordinator packet at OKCollegeAppWeek.org supplies planning materials and resources</a:t>
            </a:r>
          </a:p>
          <a:p>
            <a:r>
              <a:rPr lang="en-US" sz="3000" dirty="0"/>
              <a:t>Plan for as many days as your schedule allows</a:t>
            </a:r>
          </a:p>
          <a:p>
            <a:r>
              <a:rPr lang="en-US" sz="3000" dirty="0"/>
              <a:t>Goal is to give every senior the opportunity to submit at least one online college application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8C78F-7187-4DCA-9AEB-A3FD76BA4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318" y="3493619"/>
            <a:ext cx="1419423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89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BAE5-C1DE-4894-9F95-02921CF8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at OKCollegeappweek.org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6BCAF4-E8ED-423B-969F-83E28E7C9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6137" y="2063894"/>
            <a:ext cx="3682507" cy="3164089"/>
          </a:xfrm>
          <a:prstGeom prst="rect">
            <a:avLst/>
          </a:prstGeom>
          <a:ln w="38100">
            <a:solidFill>
              <a:srgbClr val="622845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F1FE31-A6B5-4B83-AAC0-8611BB9759E1}"/>
              </a:ext>
            </a:extLst>
          </p:cNvPr>
          <p:cNvSpPr txBox="1"/>
          <p:nvPr/>
        </p:nvSpPr>
        <p:spPr>
          <a:xfrm>
            <a:off x="2773019" y="5428459"/>
            <a:ext cx="62422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hlinkClick r:id="rId3"/>
              </a:rPr>
              <a:t>https://www.surveymonkey.com/r/CAWReg2023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11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82C4C-2EEC-4737-A6AA-296A8914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68804-A543-4A34-980A-709DD4CE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Oklahoma College Assistance Program</a:t>
            </a:r>
          </a:p>
          <a:p>
            <a:pPr marL="0" indent="0">
              <a:buNone/>
            </a:pPr>
            <a:r>
              <a:rPr lang="en-US" dirty="0"/>
              <a:t>UCanGo2 Outreach Team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UCanGo2@ocap.org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405.234.4239</a:t>
            </a:r>
          </a:p>
          <a:p>
            <a:pPr marL="0" indent="0">
              <a:buNone/>
            </a:pPr>
            <a:r>
              <a:rPr lang="en-US" dirty="0"/>
              <a:t>866.443.7420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216F4-F6B5-4889-AD28-F0E3E97B0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919" y="4714424"/>
            <a:ext cx="4840234" cy="12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0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E5D02-BC88-4E3B-AC44-87A2B982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Streamlining the </a:t>
            </a:r>
            <a:r>
              <a:rPr lang="en-US" dirty="0" err="1"/>
              <a:t>fafsa</a:t>
            </a:r>
            <a:r>
              <a:rPr lang="en-US" dirty="0"/>
              <a:t> form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C52C3-9437-4BB5-9175-127167A0E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will be required to allow financial information to be transferred to FAFSA from IRS, even non-filers and undocumented students and parents</a:t>
            </a:r>
          </a:p>
          <a:p>
            <a:r>
              <a:rPr lang="en-US" dirty="0"/>
              <a:t>Very limited paths for manually entering financial data</a:t>
            </a:r>
          </a:p>
          <a:p>
            <a:r>
              <a:rPr lang="en-US" dirty="0"/>
              <a:t>Number of financial questions greatly reduced</a:t>
            </a:r>
          </a:p>
        </p:txBody>
      </p:sp>
    </p:spTree>
    <p:extLst>
      <p:ext uri="{BB962C8B-B14F-4D97-AF65-F5344CB8AC3E}">
        <p14:creationId xmlns:p14="http://schemas.microsoft.com/office/powerpoint/2010/main" val="152581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0B02B-6D49-4D93-9749-050D89C4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Access to Federal student aid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B820D-2234-481D-95DD-90BE8ED6D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Certain questions will no longer be asked:</a:t>
            </a:r>
          </a:p>
          <a:p>
            <a:pPr lvl="1"/>
            <a:r>
              <a:rPr lang="en-US" dirty="0"/>
              <a:t>Veteran’s Education Benefits</a:t>
            </a:r>
          </a:p>
          <a:p>
            <a:pPr lvl="1"/>
            <a:r>
              <a:rPr lang="en-US" dirty="0"/>
              <a:t>Workman’s Comp</a:t>
            </a:r>
          </a:p>
          <a:p>
            <a:pPr lvl="1"/>
            <a:r>
              <a:rPr lang="en-US" dirty="0"/>
              <a:t>Child Support Payments</a:t>
            </a:r>
          </a:p>
          <a:p>
            <a:pPr lvl="1"/>
            <a:r>
              <a:rPr lang="en-US" dirty="0"/>
              <a:t>Payment to Tax-Deferred Pensions</a:t>
            </a:r>
          </a:p>
          <a:p>
            <a:pPr lvl="1"/>
            <a:r>
              <a:rPr lang="en-US" dirty="0"/>
              <a:t>Other Untaxed Income</a:t>
            </a:r>
          </a:p>
        </p:txBody>
      </p:sp>
    </p:spTree>
    <p:extLst>
      <p:ext uri="{BB962C8B-B14F-4D97-AF65-F5344CB8AC3E}">
        <p14:creationId xmlns:p14="http://schemas.microsoft.com/office/powerpoint/2010/main" val="1650601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60304-1346-4248-9ABF-CE24D12A5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aid index (</a:t>
            </a:r>
            <a:r>
              <a:rPr lang="en-US" dirty="0" err="1"/>
              <a:t>sai</a:t>
            </a:r>
            <a:r>
              <a:rPr lang="en-US" dirty="0"/>
              <a:t>) formula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624C3-4F02-4693-B257-60BE0DCDB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size will be based on number of people claimed as exemptions</a:t>
            </a:r>
          </a:p>
          <a:p>
            <a:r>
              <a:rPr lang="en-US" dirty="0"/>
              <a:t>Will be an option to modify that number, if it has changed</a:t>
            </a:r>
          </a:p>
          <a:p>
            <a:r>
              <a:rPr lang="en-US" dirty="0"/>
              <a:t>Parent info to be provided will no longer be primary custodial parent; FAFSA will use the parent who provides the most financial support</a:t>
            </a:r>
          </a:p>
          <a:p>
            <a:r>
              <a:rPr lang="en-US" dirty="0"/>
              <a:t>SAI will no longer be divided by number in college</a:t>
            </a:r>
          </a:p>
          <a:p>
            <a:r>
              <a:rPr lang="en-US" dirty="0"/>
              <a:t>If required to report assets, families would have to report net value of any businesses or family farm – no more exceptions for this</a:t>
            </a:r>
          </a:p>
        </p:txBody>
      </p:sp>
    </p:spTree>
    <p:extLst>
      <p:ext uri="{BB962C8B-B14F-4D97-AF65-F5344CB8AC3E}">
        <p14:creationId xmlns:p14="http://schemas.microsoft.com/office/powerpoint/2010/main" val="216047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D21BB-885E-4749-B4AB-3DAFC3AD8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Fsa</a:t>
            </a:r>
            <a:r>
              <a:rPr lang="en-US" dirty="0"/>
              <a:t> id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47BBE-FC5A-4573-AADF-9206A8818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users (students and parents) must set up FSA ID prior to starting the FAFSA. </a:t>
            </a:r>
          </a:p>
          <a:p>
            <a:r>
              <a:rPr lang="en-US" dirty="0"/>
              <a:t>FAFSA will no longer have options for users to set up the FSA ID once they’ve started the application</a:t>
            </a:r>
          </a:p>
          <a:p>
            <a:r>
              <a:rPr lang="en-US" dirty="0"/>
              <a:t>FSA ID will require Multi-Factor Authentication (MFA) for students and parents</a:t>
            </a:r>
          </a:p>
          <a:p>
            <a:r>
              <a:rPr lang="en-US" dirty="0"/>
              <a:t>Even parents without SSN will be required to have FSA ID, so there will no longer be a printable signature page - they will have to sign the application with an FSA ID</a:t>
            </a:r>
          </a:p>
          <a:p>
            <a:r>
              <a:rPr lang="en-US" dirty="0"/>
              <a:t>If marital status for parents is Not Married, but Living Together or tax filing status is Married and Filing Separately, each person will be required to have FSA 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1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CA3-A6E7-4FB0-9494-05F1CDF5C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misc.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7EA5C-9062-4E41-8636-E3AF2758C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Demographic survey questions are now a required part of the FAFSA, and are a requirement to submitting the application</a:t>
            </a:r>
          </a:p>
          <a:p>
            <a:r>
              <a:rPr lang="en-US" dirty="0"/>
              <a:t>Students can list up to 20 colleges; previous limit was 10</a:t>
            </a:r>
          </a:p>
          <a:p>
            <a:r>
              <a:rPr lang="en-US" dirty="0"/>
              <a:t>Parents/spouses will be asked to provide full demographic information</a:t>
            </a:r>
          </a:p>
        </p:txBody>
      </p:sp>
    </p:spTree>
    <p:extLst>
      <p:ext uri="{BB962C8B-B14F-4D97-AF65-F5344CB8AC3E}">
        <p14:creationId xmlns:p14="http://schemas.microsoft.com/office/powerpoint/2010/main" val="86770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060A-4902-4826-B840-78872257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misc.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1F87F-31B7-4E23-B3D7-2D3E2C1D4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no longer create a save key; instead everyone involved will need an FSA ID</a:t>
            </a:r>
          </a:p>
          <a:p>
            <a:endParaRPr lang="en-US" dirty="0"/>
          </a:p>
          <a:p>
            <a:r>
              <a:rPr lang="en-US" dirty="0"/>
              <a:t>No option for independent students to provide parent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1413245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4487</TotalTime>
  <Words>1199</Words>
  <Application>Microsoft Office PowerPoint</Application>
  <PresentationFormat>Widescreen</PresentationFormat>
  <Paragraphs>163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Gill Sans MT</vt:lpstr>
      <vt:lpstr>Webdings</vt:lpstr>
      <vt:lpstr>Wingdings</vt:lpstr>
      <vt:lpstr>Gallery</vt:lpstr>
      <vt:lpstr>FAFSA Simplification act </vt:lpstr>
      <vt:lpstr>What is the FAFSA Simplification Act? </vt:lpstr>
      <vt:lpstr>What does that mean?</vt:lpstr>
      <vt:lpstr>Streamlining the fafsa form </vt:lpstr>
      <vt:lpstr>Expanded Access to Federal student aid </vt:lpstr>
      <vt:lpstr>Student aid index (sai) formula changes</vt:lpstr>
      <vt:lpstr>Fsa id </vt:lpstr>
      <vt:lpstr>Other misc. changes</vt:lpstr>
      <vt:lpstr>Other misc. changes</vt:lpstr>
      <vt:lpstr>Process changes</vt:lpstr>
      <vt:lpstr>Process Changes</vt:lpstr>
      <vt:lpstr>For more information</vt:lpstr>
      <vt:lpstr>Questions </vt:lpstr>
      <vt:lpstr>PowerPoint Presentation</vt:lpstr>
      <vt:lpstr>Introduction to ucanGo2</vt:lpstr>
      <vt:lpstr>Our history</vt:lpstr>
      <vt:lpstr>Ucango2.org</vt:lpstr>
      <vt:lpstr>Planning for college</vt:lpstr>
      <vt:lpstr>Exploring colleges &amp; Careers </vt:lpstr>
      <vt:lpstr>Preparing for college</vt:lpstr>
      <vt:lpstr>Getting “college Ready”</vt:lpstr>
      <vt:lpstr>Paying for college</vt:lpstr>
      <vt:lpstr>Different sources of aid</vt:lpstr>
      <vt:lpstr>scholarships</vt:lpstr>
      <vt:lpstr>featured scholarships</vt:lpstr>
      <vt:lpstr>Additional scholarships</vt:lpstr>
      <vt:lpstr>Educators &amp; campus partners</vt:lpstr>
      <vt:lpstr>Publications &amp; tools</vt:lpstr>
      <vt:lpstr>Other ocap resources</vt:lpstr>
      <vt:lpstr>College application week</vt:lpstr>
      <vt:lpstr>Last year – CAW 2022</vt:lpstr>
      <vt:lpstr>Oklahoma school of excellence award</vt:lpstr>
      <vt:lpstr>To become a school of excellence</vt:lpstr>
      <vt:lpstr>Important details</vt:lpstr>
      <vt:lpstr>Register at OKCollegeappweek.org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FAFSA Simplification act</dc:title>
  <dc:creator>Robbie Leftwich</dc:creator>
  <cp:lastModifiedBy>Huddleston, Letha</cp:lastModifiedBy>
  <cp:revision>14</cp:revision>
  <dcterms:created xsi:type="dcterms:W3CDTF">2023-02-27T20:33:23Z</dcterms:created>
  <dcterms:modified xsi:type="dcterms:W3CDTF">2023-03-08T03:18:24Z</dcterms:modified>
</cp:coreProperties>
</file>