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8288000" cy="10287000"/>
  <p:notesSz cx="6858000" cy="9144000"/>
  <p:embeddedFontLst>
    <p:embeddedFont>
      <p:font typeface="Archive" panose="020B0604020202020204" charset="0"/>
      <p:regular r:id="rId19"/>
    </p:embeddedFont>
    <p:embeddedFont>
      <p:font typeface="Art Nuvo Letterpress" panose="020B0604020202020204" charset="0"/>
      <p:regular r:id="rId20"/>
    </p:embeddedFont>
    <p:embeddedFont>
      <p:font typeface="Luducudu" charset="0"/>
      <p:regular r:id="rId21"/>
    </p:embeddedFont>
    <p:embeddedFont>
      <p:font typeface="Roca One" panose="020B0604020202020204" charset="0"/>
      <p:regular r:id="rId22"/>
    </p:embeddedFont>
    <p:embeddedFont>
      <p:font typeface="TT Chocolates" panose="020B0604020202020204" charset="0"/>
      <p:regular r:id="rId23"/>
    </p:embeddedFont>
    <p:embeddedFont>
      <p:font typeface="TT Chocolates Bold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25.03.2026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WELCOME Pardners!! ;)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*Sticky Note Reminder!</a:t>
            </a:r>
          </a:p>
          <a:p>
            <a:endParaRPr lang="en-US"/>
          </a:p>
          <a:p>
            <a:r>
              <a:rPr lang="en-US"/>
              <a:t>What are ways y'all encourage your staff especially during high-stress times of the school year!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(Kim T.) *Door Story!</a:t>
            </a:r>
          </a:p>
          <a:p>
            <a:r>
              <a:rPr lang="en-US"/>
              <a:t>Coming up with creative ways to stay up with the times and keep our students engaged can be challenging. </a:t>
            </a:r>
          </a:p>
          <a:p>
            <a:r>
              <a:rPr lang="en-US"/>
              <a:t>SEL Themes and activities support these 3 priorities and are consistent ways to show up for our student body. </a:t>
            </a:r>
          </a:p>
          <a:p>
            <a:r>
              <a:rPr lang="en-US"/>
              <a:t>Also having your Administration backing your counseling philosophy is KEY!!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*Sticky Note Reminder!</a:t>
            </a:r>
          </a:p>
          <a:p>
            <a:endParaRPr lang="en-US"/>
          </a:p>
          <a:p>
            <a:r>
              <a:rPr lang="en-US"/>
              <a:t>What are ways your counseling/administrative department show up for your student body?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(Tammy)</a:t>
            </a:r>
          </a:p>
          <a:p>
            <a:r>
              <a:rPr lang="en-US"/>
              <a:t>Stand-up and popcorn answers to why you stay!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(Kim T)</a:t>
            </a:r>
          </a:p>
          <a:p>
            <a:r>
              <a:rPr lang="en-US"/>
              <a:t>Give away Framed Mantra/Code!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(Jessica)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Give-Away time!!</a:t>
            </a:r>
          </a:p>
          <a:p>
            <a:r>
              <a:rPr lang="en-US"/>
              <a:t>4 Note-books</a:t>
            </a:r>
          </a:p>
          <a:p>
            <a:r>
              <a:rPr lang="en-US"/>
              <a:t>2 Framed Codes</a:t>
            </a:r>
          </a:p>
          <a:p>
            <a:r>
              <a:rPr lang="en-US"/>
              <a:t>1 DSWYSO Book</a:t>
            </a:r>
          </a:p>
          <a:p>
            <a:r>
              <a:rPr lang="en-US"/>
              <a:t>Texas Road House GC</a:t>
            </a:r>
          </a:p>
          <a:p>
            <a:endParaRPr lang="en-US"/>
          </a:p>
          <a:p>
            <a:r>
              <a:rPr lang="en-US"/>
              <a:t>Stickers on the place setting and ask which slide had the Cute Lil Eagle on it?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Introductions</a:t>
            </a:r>
          </a:p>
          <a:p>
            <a:r>
              <a:rPr lang="en-US"/>
              <a:t>Housekeeping (Paula)</a:t>
            </a:r>
          </a:p>
          <a:p>
            <a:r>
              <a:rPr lang="en-US"/>
              <a:t>*Please share- we love interaction!</a:t>
            </a:r>
          </a:p>
          <a:p>
            <a:r>
              <a:rPr lang="en-US"/>
              <a:t>*Take care of yourself- come and go as you need.</a:t>
            </a:r>
          </a:p>
          <a:p>
            <a:r>
              <a:rPr lang="en-US"/>
              <a:t>The cards and place settings on the tables are yours for the takin'!</a:t>
            </a:r>
          </a:p>
          <a:p>
            <a:r>
              <a:rPr lang="en-US"/>
              <a:t>*We have a grand prize giveaway...Hint-Pay attention to the critters in our presentation.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(Tammy)</a:t>
            </a:r>
          </a:p>
          <a:p>
            <a:r>
              <a:rPr lang="en-US"/>
              <a:t>Tammy plays our Sunrise Songs and .....</a:t>
            </a:r>
          </a:p>
          <a:p>
            <a:r>
              <a:rPr lang="en-US"/>
              <a:t>This is where we show the Kevin Bacon video of </a:t>
            </a:r>
          </a:p>
          <a:p>
            <a:r>
              <a:rPr lang="en-US"/>
              <a:t>"Lovely Day" by Bill Withers</a:t>
            </a:r>
          </a:p>
          <a:p>
            <a:endParaRPr lang="en-US"/>
          </a:p>
          <a:p>
            <a:r>
              <a:rPr lang="en-US"/>
              <a:t>(Jessica)- Place Setting and Sunset Song!!!</a:t>
            </a:r>
          </a:p>
          <a:p>
            <a:endParaRPr lang="en-US"/>
          </a:p>
          <a:p>
            <a:r>
              <a:rPr lang="en-US"/>
              <a:t>https://www.instagram.com/reel/DTJMOAsCYtP/?hl=en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(Kim T.) -</a:t>
            </a:r>
          </a:p>
          <a:p>
            <a:r>
              <a:rPr lang="en-US"/>
              <a:t>Warm Hug Story</a:t>
            </a:r>
          </a:p>
          <a:p>
            <a:r>
              <a:rPr lang="en-US"/>
              <a:t>Diversity of Programs on campus and blending to feel like community.</a:t>
            </a:r>
          </a:p>
          <a:p>
            <a:r>
              <a:rPr lang="en-US"/>
              <a:t> (Paula) Introduce Video</a:t>
            </a:r>
          </a:p>
          <a:p>
            <a:r>
              <a:rPr lang="en-US"/>
              <a:t>Tammy and I starting sharing these to each other and then we asked our Administration to show at staff meetings. </a:t>
            </a:r>
          </a:p>
          <a:p>
            <a:r>
              <a:rPr lang="en-US"/>
              <a:t>(Tammy) Tell Heenen story!</a:t>
            </a:r>
          </a:p>
          <a:p>
            <a:r>
              <a:rPr lang="en-US"/>
              <a:t>Show Steve Hartman video: </a:t>
            </a:r>
          </a:p>
          <a:p>
            <a:r>
              <a:rPr lang="en-US"/>
              <a:t>https://youtu.be/Lx8xl21VMyU?si=mVUyPxZhHjyv0E9e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(Paula)- Use the sticky notes to share your idears!! Also put your email address on the Campfire Conversation sheet on your table. We will compile a master list and share.</a:t>
            </a:r>
          </a:p>
          <a:p>
            <a:endParaRPr lang="en-US"/>
          </a:p>
          <a:p>
            <a:r>
              <a:rPr lang="en-US"/>
              <a:t>What are some things y'all do to build your "School Brand"?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(Jessica)- What is our role as School Counselors in promoting school culture? </a:t>
            </a:r>
          </a:p>
          <a:p>
            <a:r>
              <a:rPr lang="en-US"/>
              <a:t>Counselors usually have a "Mountaintop View" over the lay of the land. </a:t>
            </a:r>
          </a:p>
          <a:p>
            <a:r>
              <a:rPr lang="en-US"/>
              <a:t>Often Counselors are called to lead...what are ways you lead at your schools?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(All) Popcorn!! </a:t>
            </a:r>
          </a:p>
          <a:p>
            <a:r>
              <a:rPr lang="en-US"/>
              <a:t>(Jessica and Tammy)</a:t>
            </a:r>
          </a:p>
          <a:p>
            <a:r>
              <a:rPr lang="en-US"/>
              <a:t>(Paula and Kim)</a:t>
            </a:r>
          </a:p>
          <a:p>
            <a:r>
              <a:rPr lang="en-US"/>
              <a:t>On our campuses this a big part of what our Counselors provide that promotes overall culture. During the Spring Months these can be the things that keep our horses wrangled and herds in step.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*Remember to use the sticky notes on your tables!</a:t>
            </a:r>
          </a:p>
          <a:p>
            <a:endParaRPr lang="en-US"/>
          </a:p>
          <a:p>
            <a:r>
              <a:rPr lang="en-US"/>
              <a:t>What are ways your school site creates a positive brand for your District......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(All) </a:t>
            </a:r>
          </a:p>
          <a:p>
            <a:r>
              <a:rPr lang="en-US"/>
              <a:t>(Kim and Paula)- Staff Challenges. </a:t>
            </a:r>
          </a:p>
          <a:p>
            <a:r>
              <a:rPr lang="en-US"/>
              <a:t>(Jessica and Tammy)</a:t>
            </a:r>
          </a:p>
          <a:p>
            <a:endParaRPr lang="en-US"/>
          </a:p>
          <a:p>
            <a:r>
              <a:rPr lang="en-US"/>
              <a:t>Talk about all the things we do to promote a positive environment for our staff so that they pass it along to our students. Happy Campers, Happy Counselors!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2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22.sv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13" Type="http://schemas.openxmlformats.org/officeDocument/2006/relationships/image" Target="../media/image9.png"/><Relationship Id="rId18" Type="http://schemas.openxmlformats.org/officeDocument/2006/relationships/image" Target="../media/image50.svg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12" Type="http://schemas.openxmlformats.org/officeDocument/2006/relationships/image" Target="../media/image14.svg"/><Relationship Id="rId17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4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5" Type="http://schemas.openxmlformats.org/officeDocument/2006/relationships/image" Target="../media/image47.png"/><Relationship Id="rId10" Type="http://schemas.openxmlformats.org/officeDocument/2006/relationships/image" Target="../media/image46.svg"/><Relationship Id="rId4" Type="http://schemas.openxmlformats.org/officeDocument/2006/relationships/image" Target="../media/image42.svg"/><Relationship Id="rId9" Type="http://schemas.openxmlformats.org/officeDocument/2006/relationships/image" Target="../media/image45.png"/><Relationship Id="rId14" Type="http://schemas.openxmlformats.org/officeDocument/2006/relationships/image" Target="../media/image10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2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22.sv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9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27.png"/><Relationship Id="rId5" Type="http://schemas.openxmlformats.org/officeDocument/2006/relationships/image" Target="../media/image5.png"/><Relationship Id="rId10" Type="http://schemas.openxmlformats.org/officeDocument/2006/relationships/image" Target="../media/image26.svg"/><Relationship Id="rId4" Type="http://schemas.openxmlformats.org/officeDocument/2006/relationships/image" Target="../media/image22.svg"/><Relationship Id="rId9" Type="http://schemas.openxmlformats.org/officeDocument/2006/relationships/image" Target="../media/image25.png"/><Relationship Id="rId14" Type="http://schemas.openxmlformats.org/officeDocument/2006/relationships/image" Target="../media/image10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13" Type="http://schemas.openxmlformats.org/officeDocument/2006/relationships/image" Target="../media/image47.png"/><Relationship Id="rId3" Type="http://schemas.openxmlformats.org/officeDocument/2006/relationships/image" Target="../media/image15.png"/><Relationship Id="rId7" Type="http://schemas.openxmlformats.org/officeDocument/2006/relationships/image" Target="../media/image51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image" Target="../media/image54.svg"/><Relationship Id="rId4" Type="http://schemas.openxmlformats.org/officeDocument/2006/relationships/image" Target="../media/image16.svg"/><Relationship Id="rId9" Type="http://schemas.openxmlformats.org/officeDocument/2006/relationships/image" Target="../media/image53.png"/><Relationship Id="rId14" Type="http://schemas.openxmlformats.org/officeDocument/2006/relationships/image" Target="../media/image48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1.png"/><Relationship Id="rId7" Type="http://schemas.openxmlformats.org/officeDocument/2006/relationships/image" Target="../media/image27.png"/><Relationship Id="rId12" Type="http://schemas.openxmlformats.org/officeDocument/2006/relationships/image" Target="../media/image34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11" Type="http://schemas.openxmlformats.org/officeDocument/2006/relationships/image" Target="../media/image33.png"/><Relationship Id="rId5" Type="http://schemas.openxmlformats.org/officeDocument/2006/relationships/image" Target="../media/image25.png"/><Relationship Id="rId10" Type="http://schemas.openxmlformats.org/officeDocument/2006/relationships/image" Target="../media/image10.svg"/><Relationship Id="rId4" Type="http://schemas.openxmlformats.org/officeDocument/2006/relationships/image" Target="../media/image22.svg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12" Type="http://schemas.openxmlformats.org/officeDocument/2006/relationships/image" Target="../media/image16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svg"/><Relationship Id="rId11" Type="http://schemas.openxmlformats.org/officeDocument/2006/relationships/image" Target="../media/image15.png"/><Relationship Id="rId5" Type="http://schemas.openxmlformats.org/officeDocument/2006/relationships/image" Target="../media/image43.png"/><Relationship Id="rId10" Type="http://schemas.openxmlformats.org/officeDocument/2006/relationships/image" Target="../media/image10.svg"/><Relationship Id="rId4" Type="http://schemas.openxmlformats.org/officeDocument/2006/relationships/image" Target="../media/image6.sv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11" Type="http://schemas.openxmlformats.org/officeDocument/2006/relationships/image" Target="../media/image17.jpeg"/><Relationship Id="rId5" Type="http://schemas.openxmlformats.org/officeDocument/2006/relationships/image" Target="../media/image13.png"/><Relationship Id="rId10" Type="http://schemas.openxmlformats.org/officeDocument/2006/relationships/image" Target="../media/image16.svg"/><Relationship Id="rId4" Type="http://schemas.openxmlformats.org/officeDocument/2006/relationships/image" Target="../media/image6.sv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9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27.png"/><Relationship Id="rId5" Type="http://schemas.openxmlformats.org/officeDocument/2006/relationships/image" Target="../media/image5.png"/><Relationship Id="rId10" Type="http://schemas.openxmlformats.org/officeDocument/2006/relationships/image" Target="../media/image26.svg"/><Relationship Id="rId4" Type="http://schemas.openxmlformats.org/officeDocument/2006/relationships/image" Target="../media/image22.svg"/><Relationship Id="rId9" Type="http://schemas.openxmlformats.org/officeDocument/2006/relationships/image" Target="../media/image25.png"/><Relationship Id="rId1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1.png"/><Relationship Id="rId7" Type="http://schemas.openxmlformats.org/officeDocument/2006/relationships/image" Target="../media/image29.png"/><Relationship Id="rId12" Type="http://schemas.openxmlformats.org/officeDocument/2006/relationships/image" Target="../media/image32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3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22.sv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2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22.sv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33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Relationship Id="rId14" Type="http://schemas.openxmlformats.org/officeDocument/2006/relationships/image" Target="../media/image3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21.png"/><Relationship Id="rId7" Type="http://schemas.openxmlformats.org/officeDocument/2006/relationships/image" Target="../media/image35.png"/><Relationship Id="rId12" Type="http://schemas.openxmlformats.org/officeDocument/2006/relationships/image" Target="../media/image38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37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22.sv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2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22.sv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5.png"/><Relationship Id="rId7" Type="http://schemas.openxmlformats.org/officeDocument/2006/relationships/image" Target="../media/image39.png"/><Relationship Id="rId12" Type="http://schemas.openxmlformats.org/officeDocument/2006/relationships/image" Target="../media/image42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11" Type="http://schemas.openxmlformats.org/officeDocument/2006/relationships/image" Target="../media/image41.png"/><Relationship Id="rId5" Type="http://schemas.openxmlformats.org/officeDocument/2006/relationships/image" Target="../media/image13.png"/><Relationship Id="rId10" Type="http://schemas.openxmlformats.org/officeDocument/2006/relationships/image" Target="../media/image10.svg"/><Relationship Id="rId4" Type="http://schemas.openxmlformats.org/officeDocument/2006/relationships/image" Target="../media/image6.sv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1E4CA">
                <a:alpha val="100000"/>
              </a:srgbClr>
            </a:gs>
            <a:gs pos="100000">
              <a:srgbClr val="FDF7E9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31542" y="-573895"/>
            <a:ext cx="6644927" cy="2700716"/>
          </a:xfrm>
          <a:custGeom>
            <a:avLst/>
            <a:gdLst/>
            <a:ahLst/>
            <a:cxnLst/>
            <a:rect l="l" t="t" r="r" b="b"/>
            <a:pathLst>
              <a:path w="6644927" h="2700716">
                <a:moveTo>
                  <a:pt x="0" y="0"/>
                </a:moveTo>
                <a:lnTo>
                  <a:pt x="6644927" y="0"/>
                </a:lnTo>
                <a:lnTo>
                  <a:pt x="6644927" y="2700716"/>
                </a:lnTo>
                <a:lnTo>
                  <a:pt x="0" y="27007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1512591" y="-287283"/>
            <a:ext cx="6390834" cy="4114800"/>
          </a:xfrm>
          <a:custGeom>
            <a:avLst/>
            <a:gdLst/>
            <a:ahLst/>
            <a:cxnLst/>
            <a:rect l="l" t="t" r="r" b="b"/>
            <a:pathLst>
              <a:path w="6390834" h="4114800">
                <a:moveTo>
                  <a:pt x="0" y="0"/>
                </a:moveTo>
                <a:lnTo>
                  <a:pt x="6390834" y="0"/>
                </a:lnTo>
                <a:lnTo>
                  <a:pt x="63908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0" y="8533292"/>
            <a:ext cx="18681085" cy="2195027"/>
          </a:xfrm>
          <a:custGeom>
            <a:avLst/>
            <a:gdLst/>
            <a:ahLst/>
            <a:cxnLst/>
            <a:rect l="l" t="t" r="r" b="b"/>
            <a:pathLst>
              <a:path w="18681085" h="2195027">
                <a:moveTo>
                  <a:pt x="0" y="0"/>
                </a:moveTo>
                <a:lnTo>
                  <a:pt x="18681085" y="0"/>
                </a:lnTo>
                <a:lnTo>
                  <a:pt x="18681085" y="2195027"/>
                </a:lnTo>
                <a:lnTo>
                  <a:pt x="0" y="219502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2608068" y="2421117"/>
            <a:ext cx="5520420" cy="7865883"/>
          </a:xfrm>
          <a:custGeom>
            <a:avLst/>
            <a:gdLst/>
            <a:ahLst/>
            <a:cxnLst/>
            <a:rect l="l" t="t" r="r" b="b"/>
            <a:pathLst>
              <a:path w="5520420" h="7865883">
                <a:moveTo>
                  <a:pt x="0" y="0"/>
                </a:moveTo>
                <a:lnTo>
                  <a:pt x="5520420" y="0"/>
                </a:lnTo>
                <a:lnTo>
                  <a:pt x="5520420" y="7865883"/>
                </a:lnTo>
                <a:lnTo>
                  <a:pt x="0" y="78658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422489" y="1364889"/>
            <a:ext cx="12956840" cy="3778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464"/>
              </a:lnSpc>
            </a:pPr>
            <a:r>
              <a:rPr lang="en-US" sz="14464">
                <a:solidFill>
                  <a:srgbClr val="9A462C"/>
                </a:solidFill>
                <a:latin typeface="Art Nuvo Letterpress"/>
                <a:ea typeface="Art Nuvo Letterpress"/>
                <a:cs typeface="Art Nuvo Letterpress"/>
                <a:sym typeface="Art Nuvo Letterpress"/>
              </a:rPr>
              <a:t>Don’t squat with your Spurs on!!!</a:t>
            </a:r>
          </a:p>
        </p:txBody>
      </p:sp>
      <p:sp>
        <p:nvSpPr>
          <p:cNvPr id="7" name="Freeform 7"/>
          <p:cNvSpPr/>
          <p:nvPr/>
        </p:nvSpPr>
        <p:spPr>
          <a:xfrm flipH="1">
            <a:off x="-841778" y="9258300"/>
            <a:ext cx="19971556" cy="2346658"/>
          </a:xfrm>
          <a:custGeom>
            <a:avLst/>
            <a:gdLst/>
            <a:ahLst/>
            <a:cxnLst/>
            <a:rect l="l" t="t" r="r" b="b"/>
            <a:pathLst>
              <a:path w="19971556" h="2346658">
                <a:moveTo>
                  <a:pt x="19971556" y="0"/>
                </a:moveTo>
                <a:lnTo>
                  <a:pt x="0" y="0"/>
                </a:lnTo>
                <a:lnTo>
                  <a:pt x="0" y="2346658"/>
                </a:lnTo>
                <a:lnTo>
                  <a:pt x="19971556" y="2346658"/>
                </a:lnTo>
                <a:lnTo>
                  <a:pt x="19971556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flipH="1">
            <a:off x="1028700" y="7237633"/>
            <a:ext cx="2600776" cy="2591318"/>
          </a:xfrm>
          <a:custGeom>
            <a:avLst/>
            <a:gdLst/>
            <a:ahLst/>
            <a:cxnLst/>
            <a:rect l="l" t="t" r="r" b="b"/>
            <a:pathLst>
              <a:path w="2600776" h="2591318">
                <a:moveTo>
                  <a:pt x="2600776" y="0"/>
                </a:moveTo>
                <a:lnTo>
                  <a:pt x="0" y="0"/>
                </a:lnTo>
                <a:lnTo>
                  <a:pt x="0" y="2591318"/>
                </a:lnTo>
                <a:lnTo>
                  <a:pt x="2600776" y="2591318"/>
                </a:lnTo>
                <a:lnTo>
                  <a:pt x="2600776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3014995" y="5601532"/>
            <a:ext cx="9099649" cy="10254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47"/>
              </a:lnSpc>
              <a:spcBef>
                <a:spcPct val="0"/>
              </a:spcBef>
            </a:pPr>
            <a:r>
              <a:rPr lang="en-US" sz="7747">
                <a:solidFill>
                  <a:srgbClr val="9A462C"/>
                </a:solidFill>
                <a:latin typeface="Luducudu"/>
                <a:ea typeface="Luducudu"/>
                <a:cs typeface="Luducudu"/>
                <a:sym typeface="Luducudu"/>
              </a:rPr>
              <a:t>Counselors only 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1E4CA">
                <a:alpha val="100000"/>
              </a:srgbClr>
            </a:gs>
            <a:gs pos="100000">
              <a:srgbClr val="FDF7E9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473873" y="3254036"/>
            <a:ext cx="8723926" cy="5801696"/>
          </a:xfrm>
          <a:custGeom>
            <a:avLst/>
            <a:gdLst/>
            <a:ahLst/>
            <a:cxnLst/>
            <a:rect l="l" t="t" r="r" b="b"/>
            <a:pathLst>
              <a:path w="8723926" h="5801696">
                <a:moveTo>
                  <a:pt x="0" y="0"/>
                </a:moveTo>
                <a:lnTo>
                  <a:pt x="8723927" y="0"/>
                </a:lnTo>
                <a:lnTo>
                  <a:pt x="8723927" y="5801696"/>
                </a:lnTo>
                <a:lnTo>
                  <a:pt x="0" y="58016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3728855" y="3829110"/>
            <a:ext cx="8723926" cy="5801696"/>
          </a:xfrm>
          <a:custGeom>
            <a:avLst/>
            <a:gdLst/>
            <a:ahLst/>
            <a:cxnLst/>
            <a:rect l="l" t="t" r="r" b="b"/>
            <a:pathLst>
              <a:path w="8723926" h="5801696">
                <a:moveTo>
                  <a:pt x="0" y="0"/>
                </a:moveTo>
                <a:lnTo>
                  <a:pt x="8723926" y="0"/>
                </a:lnTo>
                <a:lnTo>
                  <a:pt x="8723926" y="5801696"/>
                </a:lnTo>
                <a:lnTo>
                  <a:pt x="0" y="58016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0" y="8533292"/>
            <a:ext cx="18681085" cy="2195027"/>
          </a:xfrm>
          <a:custGeom>
            <a:avLst/>
            <a:gdLst/>
            <a:ahLst/>
            <a:cxnLst/>
            <a:rect l="l" t="t" r="r" b="b"/>
            <a:pathLst>
              <a:path w="18681085" h="2195027">
                <a:moveTo>
                  <a:pt x="0" y="0"/>
                </a:moveTo>
                <a:lnTo>
                  <a:pt x="18681085" y="0"/>
                </a:lnTo>
                <a:lnTo>
                  <a:pt x="18681085" y="2195027"/>
                </a:lnTo>
                <a:lnTo>
                  <a:pt x="0" y="219502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flipH="1">
            <a:off x="-841778" y="9258300"/>
            <a:ext cx="19971556" cy="2346658"/>
          </a:xfrm>
          <a:custGeom>
            <a:avLst/>
            <a:gdLst/>
            <a:ahLst/>
            <a:cxnLst/>
            <a:rect l="l" t="t" r="r" b="b"/>
            <a:pathLst>
              <a:path w="19971556" h="2346658">
                <a:moveTo>
                  <a:pt x="19971556" y="0"/>
                </a:moveTo>
                <a:lnTo>
                  <a:pt x="0" y="0"/>
                </a:lnTo>
                <a:lnTo>
                  <a:pt x="0" y="2346658"/>
                </a:lnTo>
                <a:lnTo>
                  <a:pt x="19971556" y="2346658"/>
                </a:lnTo>
                <a:lnTo>
                  <a:pt x="19971556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6681180" y="3942332"/>
            <a:ext cx="4925641" cy="6157051"/>
          </a:xfrm>
          <a:custGeom>
            <a:avLst/>
            <a:gdLst/>
            <a:ahLst/>
            <a:cxnLst/>
            <a:rect l="l" t="t" r="r" b="b"/>
            <a:pathLst>
              <a:path w="4925641" h="6157051">
                <a:moveTo>
                  <a:pt x="0" y="0"/>
                </a:moveTo>
                <a:lnTo>
                  <a:pt x="4925640" y="0"/>
                </a:lnTo>
                <a:lnTo>
                  <a:pt x="4925640" y="6157051"/>
                </a:lnTo>
                <a:lnTo>
                  <a:pt x="0" y="615705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2194932" y="487248"/>
            <a:ext cx="14291221" cy="17867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45"/>
              </a:lnSpc>
              <a:spcBef>
                <a:spcPct val="0"/>
              </a:spcBef>
            </a:pPr>
            <a:r>
              <a:rPr lang="en-US" sz="13345">
                <a:solidFill>
                  <a:srgbClr val="774931"/>
                </a:solidFill>
                <a:latin typeface="Art Nuvo Letterpress"/>
                <a:ea typeface="Art Nuvo Letterpress"/>
                <a:cs typeface="Art Nuvo Letterpress"/>
                <a:sym typeface="Art Nuvo Letterpress"/>
              </a:rPr>
              <a:t>Campire Conversations...</a:t>
            </a:r>
          </a:p>
        </p:txBody>
      </p:sp>
    </p:spTree>
  </p:cSld>
  <p:clrMapOvr>
    <a:masterClrMapping/>
  </p:clrMapOvr>
  <p:transition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1E4CA">
                <a:alpha val="100000"/>
              </a:srgbClr>
            </a:gs>
            <a:gs pos="100000">
              <a:srgbClr val="FDF7E9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74954" y="-379489"/>
            <a:ext cx="5389098" cy="5017436"/>
          </a:xfrm>
          <a:custGeom>
            <a:avLst/>
            <a:gdLst/>
            <a:ahLst/>
            <a:cxnLst/>
            <a:rect l="l" t="t" r="r" b="b"/>
            <a:pathLst>
              <a:path w="5389098" h="5017436">
                <a:moveTo>
                  <a:pt x="0" y="0"/>
                </a:moveTo>
                <a:lnTo>
                  <a:pt x="5389098" y="0"/>
                </a:lnTo>
                <a:lnTo>
                  <a:pt x="5389098" y="5017437"/>
                </a:lnTo>
                <a:lnTo>
                  <a:pt x="0" y="50174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>
            <a:off x="14654552" y="126203"/>
            <a:ext cx="5389098" cy="5017436"/>
          </a:xfrm>
          <a:custGeom>
            <a:avLst/>
            <a:gdLst/>
            <a:ahLst/>
            <a:cxnLst/>
            <a:rect l="l" t="t" r="r" b="b"/>
            <a:pathLst>
              <a:path w="5389098" h="5017436">
                <a:moveTo>
                  <a:pt x="5389098" y="0"/>
                </a:moveTo>
                <a:lnTo>
                  <a:pt x="0" y="0"/>
                </a:lnTo>
                <a:lnTo>
                  <a:pt x="0" y="5017437"/>
                </a:lnTo>
                <a:lnTo>
                  <a:pt x="5389098" y="5017437"/>
                </a:lnTo>
                <a:lnTo>
                  <a:pt x="5389098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393085" y="640962"/>
            <a:ext cx="18288000" cy="1413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646"/>
              </a:lnSpc>
              <a:spcBef>
                <a:spcPct val="0"/>
              </a:spcBef>
            </a:pPr>
            <a:r>
              <a:rPr lang="en-US" sz="10646">
                <a:solidFill>
                  <a:srgbClr val="E55419"/>
                </a:solidFill>
                <a:latin typeface="Art Nuvo Letterpress"/>
                <a:ea typeface="Art Nuvo Letterpress"/>
                <a:cs typeface="Art Nuvo Letterpress"/>
                <a:sym typeface="Art Nuvo Letterpress"/>
              </a:rPr>
              <a:t>Put a Kick in Student Interactions...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7600950" y="7345529"/>
            <a:ext cx="3086100" cy="308610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87F2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0" y="8533292"/>
            <a:ext cx="18681085" cy="2195027"/>
          </a:xfrm>
          <a:custGeom>
            <a:avLst/>
            <a:gdLst/>
            <a:ahLst/>
            <a:cxnLst/>
            <a:rect l="l" t="t" r="r" b="b"/>
            <a:pathLst>
              <a:path w="18681085" h="2195027">
                <a:moveTo>
                  <a:pt x="0" y="0"/>
                </a:moveTo>
                <a:lnTo>
                  <a:pt x="18681085" y="0"/>
                </a:lnTo>
                <a:lnTo>
                  <a:pt x="18681085" y="2195027"/>
                </a:lnTo>
                <a:lnTo>
                  <a:pt x="0" y="219502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4679545" y="4839359"/>
            <a:ext cx="4001540" cy="5447641"/>
          </a:xfrm>
          <a:custGeom>
            <a:avLst/>
            <a:gdLst/>
            <a:ahLst/>
            <a:cxnLst/>
            <a:rect l="l" t="t" r="r" b="b"/>
            <a:pathLst>
              <a:path w="4001540" h="5447641">
                <a:moveTo>
                  <a:pt x="0" y="0"/>
                </a:moveTo>
                <a:lnTo>
                  <a:pt x="4001540" y="0"/>
                </a:lnTo>
                <a:lnTo>
                  <a:pt x="4001540" y="5447641"/>
                </a:lnTo>
                <a:lnTo>
                  <a:pt x="0" y="544764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flipH="1">
            <a:off x="-841778" y="4654151"/>
            <a:ext cx="3604580" cy="5272657"/>
          </a:xfrm>
          <a:custGeom>
            <a:avLst/>
            <a:gdLst/>
            <a:ahLst/>
            <a:cxnLst/>
            <a:rect l="l" t="t" r="r" b="b"/>
            <a:pathLst>
              <a:path w="3604580" h="5272657">
                <a:moveTo>
                  <a:pt x="3604580" y="0"/>
                </a:moveTo>
                <a:lnTo>
                  <a:pt x="0" y="0"/>
                </a:lnTo>
                <a:lnTo>
                  <a:pt x="0" y="5272658"/>
                </a:lnTo>
                <a:lnTo>
                  <a:pt x="3604580" y="5272658"/>
                </a:lnTo>
                <a:lnTo>
                  <a:pt x="360458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flipH="1">
            <a:off x="1731106" y="6910413"/>
            <a:ext cx="3352030" cy="3376587"/>
          </a:xfrm>
          <a:custGeom>
            <a:avLst/>
            <a:gdLst/>
            <a:ahLst/>
            <a:cxnLst/>
            <a:rect l="l" t="t" r="r" b="b"/>
            <a:pathLst>
              <a:path w="3352030" h="3376587">
                <a:moveTo>
                  <a:pt x="3352030" y="0"/>
                </a:moveTo>
                <a:lnTo>
                  <a:pt x="0" y="0"/>
                </a:lnTo>
                <a:lnTo>
                  <a:pt x="0" y="3376587"/>
                </a:lnTo>
                <a:lnTo>
                  <a:pt x="3352030" y="3376587"/>
                </a:lnTo>
                <a:lnTo>
                  <a:pt x="335203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flipH="1">
            <a:off x="-841778" y="9258300"/>
            <a:ext cx="19971556" cy="2346658"/>
          </a:xfrm>
          <a:custGeom>
            <a:avLst/>
            <a:gdLst/>
            <a:ahLst/>
            <a:cxnLst/>
            <a:rect l="l" t="t" r="r" b="b"/>
            <a:pathLst>
              <a:path w="19971556" h="2346658">
                <a:moveTo>
                  <a:pt x="19971556" y="0"/>
                </a:moveTo>
                <a:lnTo>
                  <a:pt x="0" y="0"/>
                </a:lnTo>
                <a:lnTo>
                  <a:pt x="0" y="2346658"/>
                </a:lnTo>
                <a:lnTo>
                  <a:pt x="19971556" y="2346658"/>
                </a:lnTo>
                <a:lnTo>
                  <a:pt x="19971556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6011529" y="3645982"/>
            <a:ext cx="1337571" cy="1414739"/>
          </a:xfrm>
          <a:custGeom>
            <a:avLst/>
            <a:gdLst/>
            <a:ahLst/>
            <a:cxnLst/>
            <a:rect l="l" t="t" r="r" b="b"/>
            <a:pathLst>
              <a:path w="1337571" h="1414739">
                <a:moveTo>
                  <a:pt x="0" y="0"/>
                </a:moveTo>
                <a:lnTo>
                  <a:pt x="1337572" y="0"/>
                </a:lnTo>
                <a:lnTo>
                  <a:pt x="1337572" y="1414739"/>
                </a:lnTo>
                <a:lnTo>
                  <a:pt x="0" y="141473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2357568" y="7136193"/>
            <a:ext cx="2798735" cy="3097191"/>
          </a:xfrm>
          <a:custGeom>
            <a:avLst/>
            <a:gdLst/>
            <a:ahLst/>
            <a:cxnLst/>
            <a:rect l="l" t="t" r="r" b="b"/>
            <a:pathLst>
              <a:path w="2798735" h="3097191">
                <a:moveTo>
                  <a:pt x="0" y="0"/>
                </a:moveTo>
                <a:lnTo>
                  <a:pt x="2798734" y="0"/>
                </a:lnTo>
                <a:lnTo>
                  <a:pt x="2798734" y="3097191"/>
                </a:lnTo>
                <a:lnTo>
                  <a:pt x="0" y="3097191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 rot="371793">
            <a:off x="7139399" y="8310348"/>
            <a:ext cx="3768923" cy="770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7"/>
              </a:lnSpc>
            </a:pPr>
            <a:r>
              <a:rPr lang="en-US" sz="2967" b="1" spc="59">
                <a:solidFill>
                  <a:srgbClr val="512E33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CAMPFIRE CONVERSATION...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114377" y="2243530"/>
            <a:ext cx="12452331" cy="2659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47"/>
              </a:lnSpc>
            </a:pPr>
            <a:r>
              <a:rPr lang="en-US" sz="6847">
                <a:solidFill>
                  <a:srgbClr val="00BF63"/>
                </a:solidFill>
                <a:latin typeface="Art Nuvo Letterpress"/>
                <a:ea typeface="Art Nuvo Letterpress"/>
                <a:cs typeface="Art Nuvo Letterpress"/>
                <a:sym typeface="Art Nuvo Letterpress"/>
              </a:rPr>
              <a:t>1.) Greet Students Daily</a:t>
            </a:r>
          </a:p>
          <a:p>
            <a:pPr algn="ctr">
              <a:lnSpc>
                <a:spcPts val="6847"/>
              </a:lnSpc>
            </a:pPr>
            <a:r>
              <a:rPr lang="en-US" sz="6847">
                <a:solidFill>
                  <a:srgbClr val="00BF63"/>
                </a:solidFill>
                <a:latin typeface="Art Nuvo Letterpress"/>
                <a:ea typeface="Art Nuvo Letterpress"/>
                <a:cs typeface="Art Nuvo Letterpress"/>
                <a:sym typeface="Art Nuvo Letterpress"/>
              </a:rPr>
              <a:t>2.) Bring the Energy</a:t>
            </a:r>
          </a:p>
          <a:p>
            <a:pPr algn="ctr">
              <a:lnSpc>
                <a:spcPts val="6847"/>
              </a:lnSpc>
              <a:spcBef>
                <a:spcPct val="0"/>
              </a:spcBef>
            </a:pPr>
            <a:r>
              <a:rPr lang="en-US" sz="6847">
                <a:solidFill>
                  <a:srgbClr val="00BF63"/>
                </a:solidFill>
                <a:latin typeface="Art Nuvo Letterpress"/>
                <a:ea typeface="Art Nuvo Letterpress"/>
                <a:cs typeface="Art Nuvo Letterpress"/>
                <a:sym typeface="Art Nuvo Letterpress"/>
              </a:rPr>
              <a:t>3.) Find a common Connection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465952" y="5094276"/>
            <a:ext cx="11749182" cy="2817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47"/>
              </a:lnSpc>
            </a:pPr>
            <a:r>
              <a:rPr lang="en-US" sz="5547">
                <a:solidFill>
                  <a:srgbClr val="683201"/>
                </a:solidFill>
                <a:latin typeface="Luducudu"/>
                <a:ea typeface="Luducudu"/>
                <a:cs typeface="Luducudu"/>
                <a:sym typeface="Luducudu"/>
              </a:rPr>
              <a:t>*Inviting Space  *Fidgets/take-aways</a:t>
            </a:r>
          </a:p>
          <a:p>
            <a:pPr algn="ctr">
              <a:lnSpc>
                <a:spcPts val="5547"/>
              </a:lnSpc>
            </a:pPr>
            <a:endParaRPr lang="en-US" sz="5547">
              <a:solidFill>
                <a:srgbClr val="683201"/>
              </a:solidFill>
              <a:latin typeface="Luducudu"/>
              <a:ea typeface="Luducudu"/>
              <a:cs typeface="Luducudu"/>
              <a:sym typeface="Luducudu"/>
            </a:endParaRPr>
          </a:p>
          <a:p>
            <a:pPr algn="ctr">
              <a:lnSpc>
                <a:spcPts val="5547"/>
              </a:lnSpc>
            </a:pPr>
            <a:r>
              <a:rPr lang="en-US" sz="5547">
                <a:solidFill>
                  <a:srgbClr val="683201"/>
                </a:solidFill>
                <a:latin typeface="Luducudu"/>
                <a:ea typeface="Luducudu"/>
                <a:cs typeface="Luducudu"/>
                <a:sym typeface="Luducudu"/>
              </a:rPr>
              <a:t>*REsources FP/PP  *Out &amp; About</a:t>
            </a:r>
          </a:p>
          <a:p>
            <a:pPr algn="ctr">
              <a:lnSpc>
                <a:spcPts val="5547"/>
              </a:lnSpc>
              <a:spcBef>
                <a:spcPct val="0"/>
              </a:spcBef>
            </a:pPr>
            <a:r>
              <a:rPr lang="en-US" sz="5547">
                <a:solidFill>
                  <a:srgbClr val="683201"/>
                </a:solidFill>
                <a:latin typeface="Luducudu"/>
                <a:ea typeface="Luducudu"/>
                <a:cs typeface="Luducudu"/>
                <a:sym typeface="Luducudu"/>
              </a:rPr>
              <a:t> </a:t>
            </a:r>
          </a:p>
        </p:txBody>
      </p:sp>
    </p:spTree>
  </p:cSld>
  <p:clrMapOvr>
    <a:masterClrMapping/>
  </p:clrMapOvr>
  <p:transition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1E4CA">
                <a:alpha val="100000"/>
              </a:srgbClr>
            </a:gs>
            <a:gs pos="100000">
              <a:srgbClr val="FDF7E9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473873" y="3254036"/>
            <a:ext cx="8723926" cy="5801696"/>
          </a:xfrm>
          <a:custGeom>
            <a:avLst/>
            <a:gdLst/>
            <a:ahLst/>
            <a:cxnLst/>
            <a:rect l="l" t="t" r="r" b="b"/>
            <a:pathLst>
              <a:path w="8723926" h="5801696">
                <a:moveTo>
                  <a:pt x="0" y="0"/>
                </a:moveTo>
                <a:lnTo>
                  <a:pt x="8723927" y="0"/>
                </a:lnTo>
                <a:lnTo>
                  <a:pt x="8723927" y="5801696"/>
                </a:lnTo>
                <a:lnTo>
                  <a:pt x="0" y="58016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3728855" y="3829110"/>
            <a:ext cx="8723926" cy="5801696"/>
          </a:xfrm>
          <a:custGeom>
            <a:avLst/>
            <a:gdLst/>
            <a:ahLst/>
            <a:cxnLst/>
            <a:rect l="l" t="t" r="r" b="b"/>
            <a:pathLst>
              <a:path w="8723926" h="5801696">
                <a:moveTo>
                  <a:pt x="0" y="0"/>
                </a:moveTo>
                <a:lnTo>
                  <a:pt x="8723926" y="0"/>
                </a:lnTo>
                <a:lnTo>
                  <a:pt x="8723926" y="5801696"/>
                </a:lnTo>
                <a:lnTo>
                  <a:pt x="0" y="58016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0" y="8533292"/>
            <a:ext cx="18681085" cy="2195027"/>
          </a:xfrm>
          <a:custGeom>
            <a:avLst/>
            <a:gdLst/>
            <a:ahLst/>
            <a:cxnLst/>
            <a:rect l="l" t="t" r="r" b="b"/>
            <a:pathLst>
              <a:path w="18681085" h="2195027">
                <a:moveTo>
                  <a:pt x="0" y="0"/>
                </a:moveTo>
                <a:lnTo>
                  <a:pt x="18681085" y="0"/>
                </a:lnTo>
                <a:lnTo>
                  <a:pt x="18681085" y="2195027"/>
                </a:lnTo>
                <a:lnTo>
                  <a:pt x="0" y="219502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flipH="1">
            <a:off x="-841778" y="9258300"/>
            <a:ext cx="19971556" cy="2346658"/>
          </a:xfrm>
          <a:custGeom>
            <a:avLst/>
            <a:gdLst/>
            <a:ahLst/>
            <a:cxnLst/>
            <a:rect l="l" t="t" r="r" b="b"/>
            <a:pathLst>
              <a:path w="19971556" h="2346658">
                <a:moveTo>
                  <a:pt x="19971556" y="0"/>
                </a:moveTo>
                <a:lnTo>
                  <a:pt x="0" y="0"/>
                </a:lnTo>
                <a:lnTo>
                  <a:pt x="0" y="2346658"/>
                </a:lnTo>
                <a:lnTo>
                  <a:pt x="19971556" y="2346658"/>
                </a:lnTo>
                <a:lnTo>
                  <a:pt x="19971556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6681180" y="3942332"/>
            <a:ext cx="4925641" cy="6157051"/>
          </a:xfrm>
          <a:custGeom>
            <a:avLst/>
            <a:gdLst/>
            <a:ahLst/>
            <a:cxnLst/>
            <a:rect l="l" t="t" r="r" b="b"/>
            <a:pathLst>
              <a:path w="4925641" h="6157051">
                <a:moveTo>
                  <a:pt x="0" y="0"/>
                </a:moveTo>
                <a:lnTo>
                  <a:pt x="4925640" y="0"/>
                </a:lnTo>
                <a:lnTo>
                  <a:pt x="4925640" y="6157051"/>
                </a:lnTo>
                <a:lnTo>
                  <a:pt x="0" y="615705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2194932" y="487248"/>
            <a:ext cx="14291221" cy="17867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45"/>
              </a:lnSpc>
              <a:spcBef>
                <a:spcPct val="0"/>
              </a:spcBef>
            </a:pPr>
            <a:r>
              <a:rPr lang="en-US" sz="13345">
                <a:solidFill>
                  <a:srgbClr val="774931"/>
                </a:solidFill>
                <a:latin typeface="Art Nuvo Letterpress"/>
                <a:ea typeface="Art Nuvo Letterpress"/>
                <a:cs typeface="Art Nuvo Letterpress"/>
                <a:sym typeface="Art Nuvo Letterpress"/>
              </a:rPr>
              <a:t>Campire Conversations...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1E4CA">
                <a:alpha val="100000"/>
              </a:srgbClr>
            </a:gs>
            <a:gs pos="100000">
              <a:srgbClr val="FDF7E9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90331" y="-413602"/>
            <a:ext cx="14867602" cy="9887441"/>
          </a:xfrm>
          <a:custGeom>
            <a:avLst/>
            <a:gdLst/>
            <a:ahLst/>
            <a:cxnLst/>
            <a:rect l="l" t="t" r="r" b="b"/>
            <a:pathLst>
              <a:path w="14867602" h="9887441">
                <a:moveTo>
                  <a:pt x="0" y="0"/>
                </a:moveTo>
                <a:lnTo>
                  <a:pt x="14867602" y="0"/>
                </a:lnTo>
                <a:lnTo>
                  <a:pt x="14867602" y="9887442"/>
                </a:lnTo>
                <a:lnTo>
                  <a:pt x="0" y="98874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8533292"/>
            <a:ext cx="18681085" cy="2195027"/>
          </a:xfrm>
          <a:custGeom>
            <a:avLst/>
            <a:gdLst/>
            <a:ahLst/>
            <a:cxnLst/>
            <a:rect l="l" t="t" r="r" b="b"/>
            <a:pathLst>
              <a:path w="18681085" h="2195027">
                <a:moveTo>
                  <a:pt x="0" y="0"/>
                </a:moveTo>
                <a:lnTo>
                  <a:pt x="18681085" y="0"/>
                </a:lnTo>
                <a:lnTo>
                  <a:pt x="18681085" y="2195027"/>
                </a:lnTo>
                <a:lnTo>
                  <a:pt x="0" y="219502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703895" y="6959404"/>
            <a:ext cx="2436276" cy="2894064"/>
          </a:xfrm>
          <a:custGeom>
            <a:avLst/>
            <a:gdLst/>
            <a:ahLst/>
            <a:cxnLst/>
            <a:rect l="l" t="t" r="r" b="b"/>
            <a:pathLst>
              <a:path w="2436276" h="2894064">
                <a:moveTo>
                  <a:pt x="0" y="0"/>
                </a:moveTo>
                <a:lnTo>
                  <a:pt x="2436276" y="0"/>
                </a:lnTo>
                <a:lnTo>
                  <a:pt x="2436276" y="2894064"/>
                </a:lnTo>
                <a:lnTo>
                  <a:pt x="0" y="289406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flipH="1">
            <a:off x="3140171" y="7822361"/>
            <a:ext cx="1522381" cy="1808444"/>
          </a:xfrm>
          <a:custGeom>
            <a:avLst/>
            <a:gdLst/>
            <a:ahLst/>
            <a:cxnLst/>
            <a:rect l="l" t="t" r="r" b="b"/>
            <a:pathLst>
              <a:path w="1522381" h="1808444">
                <a:moveTo>
                  <a:pt x="1522381" y="0"/>
                </a:moveTo>
                <a:lnTo>
                  <a:pt x="0" y="0"/>
                </a:lnTo>
                <a:lnTo>
                  <a:pt x="0" y="1808445"/>
                </a:lnTo>
                <a:lnTo>
                  <a:pt x="1522381" y="1808445"/>
                </a:lnTo>
                <a:lnTo>
                  <a:pt x="1522381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4221936" y="5738668"/>
            <a:ext cx="1795549" cy="4114800"/>
          </a:xfrm>
          <a:custGeom>
            <a:avLst/>
            <a:gdLst/>
            <a:ahLst/>
            <a:cxnLst/>
            <a:rect l="l" t="t" r="r" b="b"/>
            <a:pathLst>
              <a:path w="1795549" h="4114800">
                <a:moveTo>
                  <a:pt x="0" y="0"/>
                </a:moveTo>
                <a:lnTo>
                  <a:pt x="1795549" y="0"/>
                </a:lnTo>
                <a:lnTo>
                  <a:pt x="17955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6017485" y="7939538"/>
            <a:ext cx="1645980" cy="1913930"/>
          </a:xfrm>
          <a:custGeom>
            <a:avLst/>
            <a:gdLst/>
            <a:ahLst/>
            <a:cxnLst/>
            <a:rect l="l" t="t" r="r" b="b"/>
            <a:pathLst>
              <a:path w="1645980" h="1913930">
                <a:moveTo>
                  <a:pt x="0" y="0"/>
                </a:moveTo>
                <a:lnTo>
                  <a:pt x="1645980" y="0"/>
                </a:lnTo>
                <a:lnTo>
                  <a:pt x="1645980" y="1913930"/>
                </a:lnTo>
                <a:lnTo>
                  <a:pt x="0" y="191393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flipH="1">
            <a:off x="-841778" y="9258300"/>
            <a:ext cx="19971556" cy="2346658"/>
          </a:xfrm>
          <a:custGeom>
            <a:avLst/>
            <a:gdLst/>
            <a:ahLst/>
            <a:cxnLst/>
            <a:rect l="l" t="t" r="r" b="b"/>
            <a:pathLst>
              <a:path w="19971556" h="2346658">
                <a:moveTo>
                  <a:pt x="19971556" y="0"/>
                </a:moveTo>
                <a:lnTo>
                  <a:pt x="0" y="0"/>
                </a:lnTo>
                <a:lnTo>
                  <a:pt x="0" y="2346658"/>
                </a:lnTo>
                <a:lnTo>
                  <a:pt x="19971556" y="2346658"/>
                </a:lnTo>
                <a:lnTo>
                  <a:pt x="19971556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4747301" y="8793258"/>
            <a:ext cx="8619918" cy="739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64"/>
              </a:lnSpc>
              <a:spcBef>
                <a:spcPct val="0"/>
              </a:spcBef>
            </a:pPr>
            <a:r>
              <a:rPr lang="en-US" sz="5299" b="1" spc="105">
                <a:solidFill>
                  <a:srgbClr val="007A3F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What makes YOU stay?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23316" y="260403"/>
            <a:ext cx="17552616" cy="1774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245"/>
              </a:lnSpc>
              <a:spcBef>
                <a:spcPct val="0"/>
              </a:spcBef>
            </a:pPr>
            <a:r>
              <a:rPr lang="en-US" sz="13245">
                <a:solidFill>
                  <a:srgbClr val="9A462C"/>
                </a:solidFill>
                <a:latin typeface="Art Nuvo Letterpress"/>
                <a:ea typeface="Art Nuvo Letterpress"/>
                <a:cs typeface="Art Nuvo Letterpress"/>
                <a:sym typeface="Art Nuvo Letterpress"/>
              </a:rPr>
              <a:t>Tending to Your Campfire...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2867" y="2211967"/>
            <a:ext cx="18097931" cy="813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47"/>
              </a:lnSpc>
              <a:spcBef>
                <a:spcPct val="0"/>
              </a:spcBef>
            </a:pPr>
            <a:r>
              <a:rPr lang="en-US" sz="6147">
                <a:solidFill>
                  <a:srgbClr val="D3791B"/>
                </a:solidFill>
                <a:latin typeface="Archive"/>
                <a:ea typeface="Archive"/>
                <a:cs typeface="Archive"/>
                <a:sym typeface="Archive"/>
              </a:rPr>
              <a:t>“Never miss a chance to rest your horse”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994887" y="3379999"/>
            <a:ext cx="9372332" cy="4903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47"/>
              </a:lnSpc>
            </a:pPr>
            <a:r>
              <a:rPr lang="en-US" sz="5547">
                <a:solidFill>
                  <a:srgbClr val="683201"/>
                </a:solidFill>
                <a:latin typeface="Luducudu"/>
                <a:ea typeface="Luducudu"/>
                <a:cs typeface="Luducudu"/>
                <a:sym typeface="Luducudu"/>
              </a:rPr>
              <a:t>&gt; 10yrs or Less</a:t>
            </a:r>
          </a:p>
          <a:p>
            <a:pPr algn="ctr">
              <a:lnSpc>
                <a:spcPts val="5547"/>
              </a:lnSpc>
            </a:pPr>
            <a:endParaRPr lang="en-US" sz="5547">
              <a:solidFill>
                <a:srgbClr val="683201"/>
              </a:solidFill>
              <a:latin typeface="Luducudu"/>
              <a:ea typeface="Luducudu"/>
              <a:cs typeface="Luducudu"/>
              <a:sym typeface="Luducudu"/>
            </a:endParaRPr>
          </a:p>
          <a:p>
            <a:pPr algn="ctr">
              <a:lnSpc>
                <a:spcPts val="5547"/>
              </a:lnSpc>
            </a:pPr>
            <a:r>
              <a:rPr lang="en-US" sz="5547">
                <a:solidFill>
                  <a:srgbClr val="683201"/>
                </a:solidFill>
                <a:latin typeface="Luducudu"/>
                <a:ea typeface="Luducudu"/>
                <a:cs typeface="Luducudu"/>
                <a:sym typeface="Luducudu"/>
              </a:rPr>
              <a:t>&gt;20yrs or Less</a:t>
            </a:r>
          </a:p>
          <a:p>
            <a:pPr algn="ctr">
              <a:lnSpc>
                <a:spcPts val="5547"/>
              </a:lnSpc>
            </a:pPr>
            <a:endParaRPr lang="en-US" sz="5547">
              <a:solidFill>
                <a:srgbClr val="683201"/>
              </a:solidFill>
              <a:latin typeface="Luducudu"/>
              <a:ea typeface="Luducudu"/>
              <a:cs typeface="Luducudu"/>
              <a:sym typeface="Luducudu"/>
            </a:endParaRPr>
          </a:p>
          <a:p>
            <a:pPr algn="ctr">
              <a:lnSpc>
                <a:spcPts val="5547"/>
              </a:lnSpc>
            </a:pPr>
            <a:r>
              <a:rPr lang="en-US" sz="5547">
                <a:solidFill>
                  <a:srgbClr val="683201"/>
                </a:solidFill>
                <a:latin typeface="Luducudu"/>
                <a:ea typeface="Luducudu"/>
                <a:cs typeface="Luducudu"/>
                <a:sym typeface="Luducudu"/>
              </a:rPr>
              <a:t>&gt;30yrs or Less</a:t>
            </a:r>
          </a:p>
          <a:p>
            <a:pPr algn="ctr">
              <a:lnSpc>
                <a:spcPts val="5547"/>
              </a:lnSpc>
            </a:pPr>
            <a:endParaRPr lang="en-US" sz="5547">
              <a:solidFill>
                <a:srgbClr val="683201"/>
              </a:solidFill>
              <a:latin typeface="Luducudu"/>
              <a:ea typeface="Luducudu"/>
              <a:cs typeface="Luducudu"/>
              <a:sym typeface="Luducudu"/>
            </a:endParaRPr>
          </a:p>
          <a:p>
            <a:pPr algn="ctr">
              <a:lnSpc>
                <a:spcPts val="5547"/>
              </a:lnSpc>
              <a:spcBef>
                <a:spcPct val="0"/>
              </a:spcBef>
            </a:pPr>
            <a:r>
              <a:rPr lang="en-US" sz="5547">
                <a:solidFill>
                  <a:srgbClr val="683201"/>
                </a:solidFill>
                <a:latin typeface="Luducudu"/>
                <a:ea typeface="Luducudu"/>
                <a:cs typeface="Luducudu"/>
                <a:sym typeface="Luducudu"/>
              </a:rPr>
              <a:t>&gt;40yrs or Less</a:t>
            </a:r>
          </a:p>
        </p:txBody>
      </p:sp>
    </p:spTree>
  </p:cSld>
  <p:clrMapOvr>
    <a:masterClrMapping/>
  </p:clrMapOvr>
  <p:transition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1E4CA">
                <a:alpha val="100000"/>
              </a:srgbClr>
            </a:gs>
            <a:gs pos="100000">
              <a:srgbClr val="FDF7E9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7048" y="-180599"/>
            <a:ext cx="6122777" cy="3640269"/>
          </a:xfrm>
          <a:custGeom>
            <a:avLst/>
            <a:gdLst/>
            <a:ahLst/>
            <a:cxnLst/>
            <a:rect l="l" t="t" r="r" b="b"/>
            <a:pathLst>
              <a:path w="6122777" h="3640269">
                <a:moveTo>
                  <a:pt x="0" y="0"/>
                </a:moveTo>
                <a:lnTo>
                  <a:pt x="6122777" y="0"/>
                </a:lnTo>
                <a:lnTo>
                  <a:pt x="6122777" y="3640269"/>
                </a:lnTo>
                <a:lnTo>
                  <a:pt x="0" y="36402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>
            <a:off x="13159562" y="794760"/>
            <a:ext cx="6122777" cy="3640269"/>
          </a:xfrm>
          <a:custGeom>
            <a:avLst/>
            <a:gdLst/>
            <a:ahLst/>
            <a:cxnLst/>
            <a:rect l="l" t="t" r="r" b="b"/>
            <a:pathLst>
              <a:path w="6122777" h="3640269">
                <a:moveTo>
                  <a:pt x="6122777" y="0"/>
                </a:moveTo>
                <a:lnTo>
                  <a:pt x="0" y="0"/>
                </a:lnTo>
                <a:lnTo>
                  <a:pt x="0" y="3640269"/>
                </a:lnTo>
                <a:lnTo>
                  <a:pt x="6122777" y="3640269"/>
                </a:lnTo>
                <a:lnTo>
                  <a:pt x="6122777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0" y="8533292"/>
            <a:ext cx="18681085" cy="2195027"/>
          </a:xfrm>
          <a:custGeom>
            <a:avLst/>
            <a:gdLst/>
            <a:ahLst/>
            <a:cxnLst/>
            <a:rect l="l" t="t" r="r" b="b"/>
            <a:pathLst>
              <a:path w="18681085" h="2195027">
                <a:moveTo>
                  <a:pt x="0" y="0"/>
                </a:moveTo>
                <a:lnTo>
                  <a:pt x="18681085" y="0"/>
                </a:lnTo>
                <a:lnTo>
                  <a:pt x="18681085" y="2195027"/>
                </a:lnTo>
                <a:lnTo>
                  <a:pt x="0" y="219502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445428" y="7040172"/>
            <a:ext cx="1813462" cy="2986239"/>
          </a:xfrm>
          <a:custGeom>
            <a:avLst/>
            <a:gdLst/>
            <a:ahLst/>
            <a:cxnLst/>
            <a:rect l="l" t="t" r="r" b="b"/>
            <a:pathLst>
              <a:path w="1813462" h="2986239">
                <a:moveTo>
                  <a:pt x="0" y="0"/>
                </a:moveTo>
                <a:lnTo>
                  <a:pt x="1813462" y="0"/>
                </a:lnTo>
                <a:lnTo>
                  <a:pt x="1813462" y="2986239"/>
                </a:lnTo>
                <a:lnTo>
                  <a:pt x="0" y="298623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6033791" y="7014325"/>
            <a:ext cx="2016084" cy="3037934"/>
          </a:xfrm>
          <a:custGeom>
            <a:avLst/>
            <a:gdLst/>
            <a:ahLst/>
            <a:cxnLst/>
            <a:rect l="l" t="t" r="r" b="b"/>
            <a:pathLst>
              <a:path w="2016084" h="3037934">
                <a:moveTo>
                  <a:pt x="0" y="0"/>
                </a:moveTo>
                <a:lnTo>
                  <a:pt x="2016084" y="0"/>
                </a:lnTo>
                <a:lnTo>
                  <a:pt x="2016084" y="3037934"/>
                </a:lnTo>
                <a:lnTo>
                  <a:pt x="0" y="303793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H="1">
            <a:off x="-841778" y="9258300"/>
            <a:ext cx="19971556" cy="2346658"/>
          </a:xfrm>
          <a:custGeom>
            <a:avLst/>
            <a:gdLst/>
            <a:ahLst/>
            <a:cxnLst/>
            <a:rect l="l" t="t" r="r" b="b"/>
            <a:pathLst>
              <a:path w="19971556" h="2346658">
                <a:moveTo>
                  <a:pt x="19971556" y="0"/>
                </a:moveTo>
                <a:lnTo>
                  <a:pt x="0" y="0"/>
                </a:lnTo>
                <a:lnTo>
                  <a:pt x="0" y="2346658"/>
                </a:lnTo>
                <a:lnTo>
                  <a:pt x="19971556" y="2346658"/>
                </a:lnTo>
                <a:lnTo>
                  <a:pt x="19971556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2732674" y="1230393"/>
            <a:ext cx="12520941" cy="6632543"/>
            <a:chOff x="0" y="0"/>
            <a:chExt cx="16694588" cy="8843390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16694588" cy="8843390"/>
              <a:chOff x="0" y="0"/>
              <a:chExt cx="1316020" cy="697117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316020" cy="697117"/>
              </a:xfrm>
              <a:custGeom>
                <a:avLst/>
                <a:gdLst/>
                <a:ahLst/>
                <a:cxnLst/>
                <a:rect l="l" t="t" r="r" b="b"/>
                <a:pathLst>
                  <a:path w="1316020" h="697117">
                    <a:moveTo>
                      <a:pt x="30988" y="0"/>
                    </a:moveTo>
                    <a:lnTo>
                      <a:pt x="1285032" y="0"/>
                    </a:lnTo>
                    <a:cubicBezTo>
                      <a:pt x="1302146" y="0"/>
                      <a:pt x="1316020" y="13874"/>
                      <a:pt x="1316020" y="30988"/>
                    </a:cubicBezTo>
                    <a:lnTo>
                      <a:pt x="1316020" y="666129"/>
                    </a:lnTo>
                    <a:cubicBezTo>
                      <a:pt x="1316020" y="683243"/>
                      <a:pt x="1302146" y="697117"/>
                      <a:pt x="1285032" y="697117"/>
                    </a:cubicBezTo>
                    <a:lnTo>
                      <a:pt x="30988" y="697117"/>
                    </a:lnTo>
                    <a:cubicBezTo>
                      <a:pt x="13874" y="697117"/>
                      <a:pt x="0" y="683243"/>
                      <a:pt x="0" y="666129"/>
                    </a:cubicBezTo>
                    <a:lnTo>
                      <a:pt x="0" y="30988"/>
                    </a:lnTo>
                    <a:cubicBezTo>
                      <a:pt x="0" y="13874"/>
                      <a:pt x="13874" y="0"/>
                      <a:pt x="30988" y="0"/>
                    </a:cubicBezTo>
                    <a:close/>
                  </a:path>
                </a:pathLst>
              </a:custGeom>
              <a:solidFill>
                <a:srgbClr val="FFF5E8"/>
              </a:solidFill>
              <a:ln w="9525" cap="sq">
                <a:solidFill>
                  <a:srgbClr val="9A462C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1316020" cy="72569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1736919" y="1004675"/>
              <a:ext cx="13220751" cy="71483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933"/>
                </a:lnSpc>
              </a:pPr>
              <a:r>
                <a:rPr lang="en-US" sz="9444" spc="-254">
                  <a:solidFill>
                    <a:srgbClr val="9A462C"/>
                  </a:solidFill>
                  <a:latin typeface="Art Nuvo Letterpress"/>
                  <a:ea typeface="Art Nuvo Letterpress"/>
                  <a:cs typeface="Art Nuvo Letterpress"/>
                  <a:sym typeface="Art Nuvo Letterpress"/>
                </a:rPr>
                <a:t>The Code of the West</a:t>
              </a:r>
            </a:p>
            <a:p>
              <a:pPr algn="ctr">
                <a:lnSpc>
                  <a:spcPts val="4006"/>
                </a:lnSpc>
              </a:pPr>
              <a:endParaRPr lang="en-US" sz="9444" spc="-254">
                <a:solidFill>
                  <a:srgbClr val="9A462C"/>
                </a:solidFill>
                <a:latin typeface="Art Nuvo Letterpress"/>
                <a:ea typeface="Art Nuvo Letterpress"/>
                <a:cs typeface="Art Nuvo Letterpress"/>
                <a:sym typeface="Art Nuvo Letterpress"/>
              </a:endParaRPr>
            </a:p>
            <a:p>
              <a:pPr algn="ctr">
                <a:lnSpc>
                  <a:spcPts val="5854"/>
                </a:lnSpc>
              </a:pPr>
              <a:r>
                <a:rPr lang="en-US" sz="6969" spc="-188">
                  <a:solidFill>
                    <a:srgbClr val="9A462C"/>
                  </a:solidFill>
                  <a:latin typeface="Art Nuvo Letterpress"/>
                  <a:ea typeface="Art Nuvo Letterpress"/>
                  <a:cs typeface="Art Nuvo Letterpress"/>
                  <a:sym typeface="Art Nuvo Letterpress"/>
                </a:rPr>
                <a:t>Write it in your Heart. Stand by the code and it will stand by you. </a:t>
              </a:r>
            </a:p>
            <a:p>
              <a:pPr marL="0" lvl="0" indent="0" algn="ctr">
                <a:lnSpc>
                  <a:spcPts val="5854"/>
                </a:lnSpc>
                <a:spcBef>
                  <a:spcPct val="0"/>
                </a:spcBef>
              </a:pPr>
              <a:r>
                <a:rPr lang="en-US" sz="6969" spc="-188">
                  <a:solidFill>
                    <a:srgbClr val="9A462C"/>
                  </a:solidFill>
                  <a:latin typeface="Art Nuvo Letterpress"/>
                  <a:ea typeface="Art Nuvo Letterpress"/>
                  <a:cs typeface="Art Nuvo Letterpress"/>
                  <a:sym typeface="Art Nuvo Letterpress"/>
                </a:rPr>
                <a:t>Ask no more and give no less than Honesty, Courage , Loyalty, Generosity, and Fairness.</a:t>
              </a:r>
            </a:p>
          </p:txBody>
        </p:sp>
      </p:grpSp>
      <p:sp>
        <p:nvSpPr>
          <p:cNvPr id="13" name="Freeform 13"/>
          <p:cNvSpPr/>
          <p:nvPr/>
        </p:nvSpPr>
        <p:spPr>
          <a:xfrm>
            <a:off x="12119971" y="697712"/>
            <a:ext cx="1282211" cy="1356185"/>
          </a:xfrm>
          <a:custGeom>
            <a:avLst/>
            <a:gdLst/>
            <a:ahLst/>
            <a:cxnLst/>
            <a:rect l="l" t="t" r="r" b="b"/>
            <a:pathLst>
              <a:path w="1282211" h="1356185">
                <a:moveTo>
                  <a:pt x="0" y="0"/>
                </a:moveTo>
                <a:lnTo>
                  <a:pt x="1282211" y="0"/>
                </a:lnTo>
                <a:lnTo>
                  <a:pt x="1282211" y="1356184"/>
                </a:lnTo>
                <a:lnTo>
                  <a:pt x="0" y="135618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ircl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1E4CA">
                <a:alpha val="100000"/>
              </a:srgbClr>
            </a:gs>
            <a:gs pos="100000">
              <a:srgbClr val="FDF7E9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5940" y="-256636"/>
            <a:ext cx="14867602" cy="9887441"/>
          </a:xfrm>
          <a:custGeom>
            <a:avLst/>
            <a:gdLst/>
            <a:ahLst/>
            <a:cxnLst/>
            <a:rect l="l" t="t" r="r" b="b"/>
            <a:pathLst>
              <a:path w="14867602" h="9887441">
                <a:moveTo>
                  <a:pt x="0" y="0"/>
                </a:moveTo>
                <a:lnTo>
                  <a:pt x="14867602" y="0"/>
                </a:lnTo>
                <a:lnTo>
                  <a:pt x="14867602" y="9887442"/>
                </a:lnTo>
                <a:lnTo>
                  <a:pt x="0" y="98874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960116" y="5143500"/>
            <a:ext cx="2030120" cy="4652358"/>
          </a:xfrm>
          <a:custGeom>
            <a:avLst/>
            <a:gdLst/>
            <a:ahLst/>
            <a:cxnLst/>
            <a:rect l="l" t="t" r="r" b="b"/>
            <a:pathLst>
              <a:path w="2030120" h="4652358">
                <a:moveTo>
                  <a:pt x="0" y="0"/>
                </a:moveTo>
                <a:lnTo>
                  <a:pt x="2030120" y="0"/>
                </a:lnTo>
                <a:lnTo>
                  <a:pt x="2030120" y="4652358"/>
                </a:lnTo>
                <a:lnTo>
                  <a:pt x="0" y="46523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4375912" y="7097879"/>
            <a:ext cx="2466948" cy="2868544"/>
          </a:xfrm>
          <a:custGeom>
            <a:avLst/>
            <a:gdLst/>
            <a:ahLst/>
            <a:cxnLst/>
            <a:rect l="l" t="t" r="r" b="b"/>
            <a:pathLst>
              <a:path w="2466948" h="2868544">
                <a:moveTo>
                  <a:pt x="0" y="0"/>
                </a:moveTo>
                <a:lnTo>
                  <a:pt x="2466948" y="0"/>
                </a:lnTo>
                <a:lnTo>
                  <a:pt x="2466948" y="2868544"/>
                </a:lnTo>
                <a:lnTo>
                  <a:pt x="0" y="286854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flipH="1">
            <a:off x="-841778" y="9258300"/>
            <a:ext cx="19971556" cy="2346658"/>
          </a:xfrm>
          <a:custGeom>
            <a:avLst/>
            <a:gdLst/>
            <a:ahLst/>
            <a:cxnLst/>
            <a:rect l="l" t="t" r="r" b="b"/>
            <a:pathLst>
              <a:path w="19971556" h="2346658">
                <a:moveTo>
                  <a:pt x="19971556" y="0"/>
                </a:moveTo>
                <a:lnTo>
                  <a:pt x="0" y="0"/>
                </a:lnTo>
                <a:lnTo>
                  <a:pt x="0" y="2346658"/>
                </a:lnTo>
                <a:lnTo>
                  <a:pt x="19971556" y="2346658"/>
                </a:lnTo>
                <a:lnTo>
                  <a:pt x="19971556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5043542" y="5815799"/>
            <a:ext cx="1131687" cy="1728967"/>
          </a:xfrm>
          <a:custGeom>
            <a:avLst/>
            <a:gdLst/>
            <a:ahLst/>
            <a:cxnLst/>
            <a:rect l="l" t="t" r="r" b="b"/>
            <a:pathLst>
              <a:path w="1131687" h="1728967">
                <a:moveTo>
                  <a:pt x="0" y="0"/>
                </a:moveTo>
                <a:lnTo>
                  <a:pt x="1131688" y="0"/>
                </a:lnTo>
                <a:lnTo>
                  <a:pt x="1131688" y="1728967"/>
                </a:lnTo>
                <a:lnTo>
                  <a:pt x="0" y="172896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6966209" y="5683846"/>
            <a:ext cx="4355582" cy="26631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289"/>
              </a:lnSpc>
              <a:spcBef>
                <a:spcPct val="0"/>
              </a:spcBef>
            </a:pPr>
            <a:r>
              <a:rPr lang="en-US" sz="9799" spc="195">
                <a:solidFill>
                  <a:srgbClr val="00BF63"/>
                </a:solidFill>
                <a:latin typeface="Art Nuvo Letterpress"/>
                <a:ea typeface="Art Nuvo Letterpress"/>
                <a:cs typeface="Art Nuvo Letterpress"/>
                <a:sym typeface="Art Nuvo Letterpress"/>
              </a:rPr>
              <a:t>You</a:t>
            </a:r>
            <a:r>
              <a:rPr lang="en-US" sz="9799" u="none" strike="noStrike" spc="195">
                <a:solidFill>
                  <a:srgbClr val="00BF63"/>
                </a:solidFill>
                <a:latin typeface="Art Nuvo Letterpress"/>
                <a:ea typeface="Art Nuvo Letterpress"/>
                <a:cs typeface="Art Nuvo Letterpress"/>
                <a:sym typeface="Art Nuvo Letterpress"/>
              </a:rPr>
              <a:t> Got This!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0" y="703103"/>
            <a:ext cx="18288000" cy="43585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47"/>
              </a:lnSpc>
            </a:pPr>
            <a:r>
              <a:rPr lang="en-US" sz="7647">
                <a:solidFill>
                  <a:srgbClr val="E55419"/>
                </a:solidFill>
                <a:latin typeface="Art Nuvo Letterpress"/>
                <a:ea typeface="Art Nuvo Letterpress"/>
                <a:cs typeface="Art Nuvo Letterpress"/>
                <a:sym typeface="Art Nuvo Letterpress"/>
              </a:rPr>
              <a:t> “Making it in Education is kinda like Bustin’ Broncs:</a:t>
            </a:r>
          </a:p>
          <a:p>
            <a:pPr algn="ctr">
              <a:lnSpc>
                <a:spcPts val="674"/>
              </a:lnSpc>
            </a:pPr>
            <a:r>
              <a:rPr lang="en-US" sz="674">
                <a:solidFill>
                  <a:srgbClr val="E55419"/>
                </a:solidFill>
                <a:latin typeface="Art Nuvo Letterpress"/>
                <a:ea typeface="Art Nuvo Letterpress"/>
                <a:cs typeface="Art Nuvo Letterpress"/>
                <a:sym typeface="Art Nuvo Letterpress"/>
              </a:rPr>
              <a:t> </a:t>
            </a:r>
          </a:p>
          <a:p>
            <a:pPr algn="ctr">
              <a:lnSpc>
                <a:spcPts val="8547"/>
              </a:lnSpc>
            </a:pPr>
            <a:r>
              <a:rPr lang="en-US" sz="8547">
                <a:solidFill>
                  <a:srgbClr val="E55419"/>
                </a:solidFill>
                <a:latin typeface="Art Nuvo Letterpress"/>
                <a:ea typeface="Art Nuvo Letterpress"/>
                <a:cs typeface="Art Nuvo Letterpress"/>
                <a:sym typeface="Art Nuvo Letterpress"/>
              </a:rPr>
              <a:t>You’re Gonna get thrown A lot.....</a:t>
            </a:r>
          </a:p>
          <a:p>
            <a:pPr algn="ctr">
              <a:lnSpc>
                <a:spcPts val="8547"/>
              </a:lnSpc>
            </a:pPr>
            <a:r>
              <a:rPr lang="en-US" sz="8547">
                <a:solidFill>
                  <a:srgbClr val="E55419"/>
                </a:solidFill>
                <a:latin typeface="Art Nuvo Letterpress"/>
                <a:ea typeface="Art Nuvo Letterpress"/>
                <a:cs typeface="Art Nuvo Letterpress"/>
                <a:sym typeface="Art Nuvo Letterpress"/>
              </a:rPr>
              <a:t>The Simple Secret is</a:t>
            </a:r>
          </a:p>
          <a:p>
            <a:pPr marL="0" lvl="0" indent="0" algn="ctr">
              <a:lnSpc>
                <a:spcPts val="8547"/>
              </a:lnSpc>
              <a:spcBef>
                <a:spcPct val="0"/>
              </a:spcBef>
            </a:pPr>
            <a:r>
              <a:rPr lang="en-US" sz="8547">
                <a:solidFill>
                  <a:srgbClr val="E55419"/>
                </a:solidFill>
                <a:latin typeface="Art Nuvo Letterpress"/>
                <a:ea typeface="Art Nuvo Letterpress"/>
                <a:cs typeface="Art Nuvo Letterpress"/>
                <a:sym typeface="Art Nuvo Letterpress"/>
              </a:rPr>
              <a:t> to Keep Gettin’ Back On!!!”</a:t>
            </a:r>
          </a:p>
        </p:txBody>
      </p:sp>
    </p:spTree>
  </p:cSld>
  <p:clrMapOvr>
    <a:masterClrMapping/>
  </p:clrMapOvr>
  <p:transition>
    <p:circl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1E4CA">
                <a:alpha val="100000"/>
              </a:srgbClr>
            </a:gs>
            <a:gs pos="100000">
              <a:srgbClr val="FDF7E9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533292"/>
            <a:ext cx="18681085" cy="2195027"/>
          </a:xfrm>
          <a:custGeom>
            <a:avLst/>
            <a:gdLst/>
            <a:ahLst/>
            <a:cxnLst/>
            <a:rect l="l" t="t" r="r" b="b"/>
            <a:pathLst>
              <a:path w="18681085" h="2195027">
                <a:moveTo>
                  <a:pt x="0" y="0"/>
                </a:moveTo>
                <a:lnTo>
                  <a:pt x="18681085" y="0"/>
                </a:lnTo>
                <a:lnTo>
                  <a:pt x="18681085" y="2195027"/>
                </a:lnTo>
                <a:lnTo>
                  <a:pt x="0" y="219502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4342421" y="5052066"/>
            <a:ext cx="3704355" cy="5043057"/>
          </a:xfrm>
          <a:custGeom>
            <a:avLst/>
            <a:gdLst/>
            <a:ahLst/>
            <a:cxnLst/>
            <a:rect l="l" t="t" r="r" b="b"/>
            <a:pathLst>
              <a:path w="3704355" h="5043057">
                <a:moveTo>
                  <a:pt x="0" y="0"/>
                </a:moveTo>
                <a:lnTo>
                  <a:pt x="3704355" y="0"/>
                </a:lnTo>
                <a:lnTo>
                  <a:pt x="3704355" y="5043057"/>
                </a:lnTo>
                <a:lnTo>
                  <a:pt x="0" y="50430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0439476" y="6172200"/>
            <a:ext cx="4084874" cy="4114800"/>
          </a:xfrm>
          <a:custGeom>
            <a:avLst/>
            <a:gdLst/>
            <a:ahLst/>
            <a:cxnLst/>
            <a:rect l="l" t="t" r="r" b="b"/>
            <a:pathLst>
              <a:path w="4084874" h="4114800">
                <a:moveTo>
                  <a:pt x="0" y="0"/>
                </a:moveTo>
                <a:lnTo>
                  <a:pt x="4084875" y="0"/>
                </a:lnTo>
                <a:lnTo>
                  <a:pt x="408487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flipH="1">
            <a:off x="-841778" y="9258300"/>
            <a:ext cx="19971556" cy="2346658"/>
          </a:xfrm>
          <a:custGeom>
            <a:avLst/>
            <a:gdLst/>
            <a:ahLst/>
            <a:cxnLst/>
            <a:rect l="l" t="t" r="r" b="b"/>
            <a:pathLst>
              <a:path w="19971556" h="2346658">
                <a:moveTo>
                  <a:pt x="19971556" y="0"/>
                </a:moveTo>
                <a:lnTo>
                  <a:pt x="0" y="0"/>
                </a:lnTo>
                <a:lnTo>
                  <a:pt x="0" y="2346658"/>
                </a:lnTo>
                <a:lnTo>
                  <a:pt x="19971556" y="2346658"/>
                </a:lnTo>
                <a:lnTo>
                  <a:pt x="19971556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2165223" y="180586"/>
            <a:ext cx="6122777" cy="3640269"/>
          </a:xfrm>
          <a:custGeom>
            <a:avLst/>
            <a:gdLst/>
            <a:ahLst/>
            <a:cxnLst/>
            <a:rect l="l" t="t" r="r" b="b"/>
            <a:pathLst>
              <a:path w="6122777" h="3640269">
                <a:moveTo>
                  <a:pt x="0" y="0"/>
                </a:moveTo>
                <a:lnTo>
                  <a:pt x="6122777" y="0"/>
                </a:lnTo>
                <a:lnTo>
                  <a:pt x="6122777" y="3640270"/>
                </a:lnTo>
                <a:lnTo>
                  <a:pt x="0" y="364027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417015" y="830086"/>
            <a:ext cx="16347248" cy="4266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53"/>
              </a:lnSpc>
            </a:pPr>
            <a:r>
              <a:rPr lang="en-US" sz="12953">
                <a:solidFill>
                  <a:srgbClr val="512E33"/>
                </a:solidFill>
                <a:latin typeface="Archive"/>
                <a:ea typeface="Archive"/>
                <a:cs typeface="Archive"/>
                <a:sym typeface="Archive"/>
              </a:rPr>
              <a:t>Thanks Ya’ll</a:t>
            </a:r>
          </a:p>
          <a:p>
            <a:pPr algn="ctr">
              <a:lnSpc>
                <a:spcPts val="75"/>
              </a:lnSpc>
            </a:pPr>
            <a:endParaRPr lang="en-US" sz="12953">
              <a:solidFill>
                <a:srgbClr val="512E33"/>
              </a:solidFill>
              <a:latin typeface="Archive"/>
              <a:ea typeface="Archive"/>
              <a:cs typeface="Archive"/>
              <a:sym typeface="Archive"/>
            </a:endParaRPr>
          </a:p>
          <a:p>
            <a:pPr algn="ctr">
              <a:lnSpc>
                <a:spcPts val="2455"/>
              </a:lnSpc>
            </a:pPr>
            <a:endParaRPr lang="en-US" sz="12953">
              <a:solidFill>
                <a:srgbClr val="512E33"/>
              </a:solidFill>
              <a:latin typeface="Archive"/>
              <a:ea typeface="Archive"/>
              <a:cs typeface="Archive"/>
              <a:sym typeface="Archive"/>
            </a:endParaRPr>
          </a:p>
          <a:p>
            <a:pPr algn="ctr">
              <a:lnSpc>
                <a:spcPts val="8981"/>
              </a:lnSpc>
            </a:pPr>
            <a:r>
              <a:rPr lang="en-US" sz="8981">
                <a:solidFill>
                  <a:srgbClr val="512E33"/>
                </a:solidFill>
                <a:latin typeface="Art Nuvo Letterpress"/>
                <a:ea typeface="Art Nuvo Letterpress"/>
                <a:cs typeface="Art Nuvo Letterpress"/>
                <a:sym typeface="Art Nuvo Letterpress"/>
              </a:rPr>
              <a:t>For Ridin’ along with us and Remember~ </a:t>
            </a:r>
          </a:p>
          <a:p>
            <a:pPr algn="ctr">
              <a:lnSpc>
                <a:spcPts val="8981"/>
              </a:lnSpc>
              <a:spcBef>
                <a:spcPct val="0"/>
              </a:spcBef>
            </a:pPr>
            <a:r>
              <a:rPr lang="en-US" sz="8981">
                <a:solidFill>
                  <a:srgbClr val="512E33"/>
                </a:solidFill>
                <a:latin typeface="Art Nuvo Letterpress"/>
                <a:ea typeface="Art Nuvo Letterpress"/>
                <a:cs typeface="Art Nuvo Letterpress"/>
                <a:sym typeface="Art Nuvo Letterpress"/>
              </a:rPr>
              <a:t>Don’t squat with your spurs on!</a:t>
            </a:r>
            <a:r>
              <a:rPr lang="en-US" sz="8981">
                <a:solidFill>
                  <a:srgbClr val="9A462C"/>
                </a:solidFill>
                <a:latin typeface="Art Nuvo Letterpress"/>
                <a:ea typeface="Art Nuvo Letterpress"/>
                <a:cs typeface="Art Nuvo Letterpress"/>
                <a:sym typeface="Art Nuvo Letterpress"/>
              </a:rPr>
              <a:t> </a:t>
            </a:r>
          </a:p>
        </p:txBody>
      </p:sp>
    </p:spTree>
  </p:cSld>
  <p:clrMapOvr>
    <a:masterClrMapping/>
  </p:clrMapOvr>
  <p:transition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1E4CA">
                <a:alpha val="100000"/>
              </a:srgbClr>
            </a:gs>
            <a:gs pos="100000">
              <a:srgbClr val="FDF7E9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533292"/>
            <a:ext cx="18681085" cy="2195027"/>
          </a:xfrm>
          <a:custGeom>
            <a:avLst/>
            <a:gdLst/>
            <a:ahLst/>
            <a:cxnLst/>
            <a:rect l="l" t="t" r="r" b="b"/>
            <a:pathLst>
              <a:path w="18681085" h="2195027">
                <a:moveTo>
                  <a:pt x="0" y="0"/>
                </a:moveTo>
                <a:lnTo>
                  <a:pt x="18681085" y="0"/>
                </a:lnTo>
                <a:lnTo>
                  <a:pt x="18681085" y="2195027"/>
                </a:lnTo>
                <a:lnTo>
                  <a:pt x="0" y="219502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4203126" y="5806367"/>
            <a:ext cx="4084874" cy="4114800"/>
          </a:xfrm>
          <a:custGeom>
            <a:avLst/>
            <a:gdLst/>
            <a:ahLst/>
            <a:cxnLst/>
            <a:rect l="l" t="t" r="r" b="b"/>
            <a:pathLst>
              <a:path w="4084874" h="4114800">
                <a:moveTo>
                  <a:pt x="0" y="0"/>
                </a:moveTo>
                <a:lnTo>
                  <a:pt x="4084874" y="0"/>
                </a:lnTo>
                <a:lnTo>
                  <a:pt x="408487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>
            <a:off x="-841778" y="9258300"/>
            <a:ext cx="19971556" cy="2346658"/>
          </a:xfrm>
          <a:custGeom>
            <a:avLst/>
            <a:gdLst/>
            <a:ahLst/>
            <a:cxnLst/>
            <a:rect l="l" t="t" r="r" b="b"/>
            <a:pathLst>
              <a:path w="19971556" h="2346658">
                <a:moveTo>
                  <a:pt x="19971556" y="0"/>
                </a:moveTo>
                <a:lnTo>
                  <a:pt x="0" y="0"/>
                </a:lnTo>
                <a:lnTo>
                  <a:pt x="0" y="2346658"/>
                </a:lnTo>
                <a:lnTo>
                  <a:pt x="19971556" y="2346658"/>
                </a:lnTo>
                <a:lnTo>
                  <a:pt x="19971556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1783041" y="164662"/>
            <a:ext cx="6122777" cy="3640269"/>
          </a:xfrm>
          <a:custGeom>
            <a:avLst/>
            <a:gdLst/>
            <a:ahLst/>
            <a:cxnLst/>
            <a:rect l="l" t="t" r="r" b="b"/>
            <a:pathLst>
              <a:path w="6122777" h="3640269">
                <a:moveTo>
                  <a:pt x="0" y="0"/>
                </a:moveTo>
                <a:lnTo>
                  <a:pt x="6122777" y="0"/>
                </a:lnTo>
                <a:lnTo>
                  <a:pt x="6122777" y="3640270"/>
                </a:lnTo>
                <a:lnTo>
                  <a:pt x="0" y="364027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421937" y="3002578"/>
            <a:ext cx="7107726" cy="5330795"/>
          </a:xfrm>
          <a:custGeom>
            <a:avLst/>
            <a:gdLst/>
            <a:ahLst/>
            <a:cxnLst/>
            <a:rect l="l" t="t" r="r" b="b"/>
            <a:pathLst>
              <a:path w="7107726" h="5330795">
                <a:moveTo>
                  <a:pt x="0" y="0"/>
                </a:moveTo>
                <a:lnTo>
                  <a:pt x="7107727" y="0"/>
                </a:lnTo>
                <a:lnTo>
                  <a:pt x="7107727" y="5330794"/>
                </a:lnTo>
                <a:lnTo>
                  <a:pt x="0" y="533079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1685871" y="7116868"/>
            <a:ext cx="2266278" cy="2832847"/>
          </a:xfrm>
          <a:custGeom>
            <a:avLst/>
            <a:gdLst/>
            <a:ahLst/>
            <a:cxnLst/>
            <a:rect l="l" t="t" r="r" b="b"/>
            <a:pathLst>
              <a:path w="2266278" h="2832847">
                <a:moveTo>
                  <a:pt x="0" y="0"/>
                </a:moveTo>
                <a:lnTo>
                  <a:pt x="2266278" y="0"/>
                </a:lnTo>
                <a:lnTo>
                  <a:pt x="2266278" y="2832848"/>
                </a:lnTo>
                <a:lnTo>
                  <a:pt x="0" y="283284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5400000">
            <a:off x="2148800" y="2075795"/>
            <a:ext cx="5749420" cy="7203146"/>
          </a:xfrm>
          <a:custGeom>
            <a:avLst/>
            <a:gdLst/>
            <a:ahLst/>
            <a:cxnLst/>
            <a:rect l="l" t="t" r="r" b="b"/>
            <a:pathLst>
              <a:path w="5749420" h="7203146">
                <a:moveTo>
                  <a:pt x="0" y="0"/>
                </a:moveTo>
                <a:lnTo>
                  <a:pt x="5749421" y="0"/>
                </a:lnTo>
                <a:lnTo>
                  <a:pt x="5749421" y="7203146"/>
                </a:lnTo>
                <a:lnTo>
                  <a:pt x="0" y="7203146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0551197" y="3333311"/>
            <a:ext cx="6232918" cy="1942404"/>
          </a:xfrm>
          <a:custGeom>
            <a:avLst/>
            <a:gdLst/>
            <a:ahLst/>
            <a:cxnLst/>
            <a:rect l="l" t="t" r="r" b="b"/>
            <a:pathLst>
              <a:path w="6232918" h="1942404">
                <a:moveTo>
                  <a:pt x="0" y="0"/>
                </a:moveTo>
                <a:lnTo>
                  <a:pt x="6232918" y="0"/>
                </a:lnTo>
                <a:lnTo>
                  <a:pt x="6232918" y="1942403"/>
                </a:lnTo>
                <a:lnTo>
                  <a:pt x="0" y="194240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t="-5152" b="-515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304009" y="746012"/>
            <a:ext cx="18073067" cy="2056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345"/>
              </a:lnSpc>
              <a:spcBef>
                <a:spcPct val="0"/>
              </a:spcBef>
            </a:pPr>
            <a:r>
              <a:rPr lang="en-US" sz="15345">
                <a:solidFill>
                  <a:srgbClr val="9A462C"/>
                </a:solidFill>
                <a:latin typeface="Art Nuvo Letterpress"/>
                <a:ea typeface="Art Nuvo Letterpress"/>
                <a:cs typeface="Art Nuvo Letterpress"/>
                <a:sym typeface="Art Nuvo Letterpress"/>
              </a:rPr>
              <a:t>Should’ve been a Cowboy!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1E4CA">
                <a:alpha val="100000"/>
              </a:srgbClr>
            </a:gs>
            <a:gs pos="100000">
              <a:srgbClr val="FDF7E9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14482" y="-462126"/>
            <a:ext cx="14867602" cy="9887441"/>
          </a:xfrm>
          <a:custGeom>
            <a:avLst/>
            <a:gdLst/>
            <a:ahLst/>
            <a:cxnLst/>
            <a:rect l="l" t="t" r="r" b="b"/>
            <a:pathLst>
              <a:path w="14867602" h="9887441">
                <a:moveTo>
                  <a:pt x="0" y="0"/>
                </a:moveTo>
                <a:lnTo>
                  <a:pt x="14867602" y="0"/>
                </a:lnTo>
                <a:lnTo>
                  <a:pt x="14867602" y="9887442"/>
                </a:lnTo>
                <a:lnTo>
                  <a:pt x="0" y="98874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8533292"/>
            <a:ext cx="18681085" cy="2195027"/>
          </a:xfrm>
          <a:custGeom>
            <a:avLst/>
            <a:gdLst/>
            <a:ahLst/>
            <a:cxnLst/>
            <a:rect l="l" t="t" r="r" b="b"/>
            <a:pathLst>
              <a:path w="18681085" h="2195027">
                <a:moveTo>
                  <a:pt x="0" y="0"/>
                </a:moveTo>
                <a:lnTo>
                  <a:pt x="18681085" y="0"/>
                </a:lnTo>
                <a:lnTo>
                  <a:pt x="18681085" y="2195027"/>
                </a:lnTo>
                <a:lnTo>
                  <a:pt x="0" y="219502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703895" y="6959404"/>
            <a:ext cx="2436276" cy="2894064"/>
          </a:xfrm>
          <a:custGeom>
            <a:avLst/>
            <a:gdLst/>
            <a:ahLst/>
            <a:cxnLst/>
            <a:rect l="l" t="t" r="r" b="b"/>
            <a:pathLst>
              <a:path w="2436276" h="2894064">
                <a:moveTo>
                  <a:pt x="0" y="0"/>
                </a:moveTo>
                <a:lnTo>
                  <a:pt x="2436276" y="0"/>
                </a:lnTo>
                <a:lnTo>
                  <a:pt x="2436276" y="2894064"/>
                </a:lnTo>
                <a:lnTo>
                  <a:pt x="0" y="289406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flipH="1">
            <a:off x="3140171" y="7822361"/>
            <a:ext cx="1522381" cy="1808444"/>
          </a:xfrm>
          <a:custGeom>
            <a:avLst/>
            <a:gdLst/>
            <a:ahLst/>
            <a:cxnLst/>
            <a:rect l="l" t="t" r="r" b="b"/>
            <a:pathLst>
              <a:path w="1522381" h="1808444">
                <a:moveTo>
                  <a:pt x="1522381" y="0"/>
                </a:moveTo>
                <a:lnTo>
                  <a:pt x="0" y="0"/>
                </a:lnTo>
                <a:lnTo>
                  <a:pt x="0" y="1808445"/>
                </a:lnTo>
                <a:lnTo>
                  <a:pt x="1522381" y="1808445"/>
                </a:lnTo>
                <a:lnTo>
                  <a:pt x="1522381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4221936" y="5738668"/>
            <a:ext cx="1795549" cy="4114800"/>
          </a:xfrm>
          <a:custGeom>
            <a:avLst/>
            <a:gdLst/>
            <a:ahLst/>
            <a:cxnLst/>
            <a:rect l="l" t="t" r="r" b="b"/>
            <a:pathLst>
              <a:path w="1795549" h="4114800">
                <a:moveTo>
                  <a:pt x="0" y="0"/>
                </a:moveTo>
                <a:lnTo>
                  <a:pt x="1795549" y="0"/>
                </a:lnTo>
                <a:lnTo>
                  <a:pt x="17955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6017485" y="7939538"/>
            <a:ext cx="1645980" cy="1913930"/>
          </a:xfrm>
          <a:custGeom>
            <a:avLst/>
            <a:gdLst/>
            <a:ahLst/>
            <a:cxnLst/>
            <a:rect l="l" t="t" r="r" b="b"/>
            <a:pathLst>
              <a:path w="1645980" h="1913930">
                <a:moveTo>
                  <a:pt x="0" y="0"/>
                </a:moveTo>
                <a:lnTo>
                  <a:pt x="1645980" y="0"/>
                </a:lnTo>
                <a:lnTo>
                  <a:pt x="1645980" y="1913930"/>
                </a:lnTo>
                <a:lnTo>
                  <a:pt x="0" y="191393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flipH="1">
            <a:off x="-130092" y="9113671"/>
            <a:ext cx="19971556" cy="2346658"/>
          </a:xfrm>
          <a:custGeom>
            <a:avLst/>
            <a:gdLst/>
            <a:ahLst/>
            <a:cxnLst/>
            <a:rect l="l" t="t" r="r" b="b"/>
            <a:pathLst>
              <a:path w="19971556" h="2346658">
                <a:moveTo>
                  <a:pt x="19971556" y="0"/>
                </a:moveTo>
                <a:lnTo>
                  <a:pt x="0" y="0"/>
                </a:lnTo>
                <a:lnTo>
                  <a:pt x="0" y="2346658"/>
                </a:lnTo>
                <a:lnTo>
                  <a:pt x="19971556" y="2346658"/>
                </a:lnTo>
                <a:lnTo>
                  <a:pt x="19971556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663170" y="2287889"/>
            <a:ext cx="4354315" cy="1182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29"/>
              </a:lnSpc>
              <a:spcBef>
                <a:spcPct val="0"/>
              </a:spcBef>
            </a:pPr>
            <a:r>
              <a:rPr lang="en-US" sz="8599" u="none" strike="noStrike" spc="171">
                <a:solidFill>
                  <a:srgbClr val="007A3F"/>
                </a:solidFill>
                <a:latin typeface="Luducudu"/>
                <a:ea typeface="Luducudu"/>
                <a:cs typeface="Luducudu"/>
                <a:sym typeface="Luducudu"/>
              </a:rPr>
              <a:t>Let’s Go!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714482" y="600989"/>
            <a:ext cx="15252121" cy="5116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45"/>
              </a:lnSpc>
            </a:pPr>
            <a:r>
              <a:rPr lang="en-US" sz="13345">
                <a:solidFill>
                  <a:srgbClr val="9A462C"/>
                </a:solidFill>
                <a:latin typeface="Art Nuvo Letterpress"/>
                <a:ea typeface="Art Nuvo Letterpress"/>
                <a:cs typeface="Art Nuvo Letterpress"/>
                <a:sym typeface="Art Nuvo Letterpress"/>
              </a:rPr>
              <a:t>What’s Y’alls’ </a:t>
            </a:r>
          </a:p>
          <a:p>
            <a:pPr algn="l">
              <a:lnSpc>
                <a:spcPts val="13345"/>
              </a:lnSpc>
            </a:pPr>
            <a:r>
              <a:rPr lang="en-US" sz="13345">
                <a:solidFill>
                  <a:srgbClr val="9A462C"/>
                </a:solidFill>
                <a:latin typeface="Art Nuvo Letterpress"/>
                <a:ea typeface="Art Nuvo Letterpress"/>
                <a:cs typeface="Art Nuvo Letterpress"/>
                <a:sym typeface="Art Nuvo Letterpress"/>
              </a:rPr>
              <a:t>“Sunrise Song”?</a:t>
            </a:r>
          </a:p>
          <a:p>
            <a:pPr marL="0" lvl="0" indent="0" algn="ctr">
              <a:lnSpc>
                <a:spcPts val="13045"/>
              </a:lnSpc>
              <a:spcBef>
                <a:spcPct val="0"/>
              </a:spcBef>
            </a:pPr>
            <a:r>
              <a:rPr lang="en-US" sz="13045">
                <a:solidFill>
                  <a:srgbClr val="9A462C"/>
                </a:solidFill>
                <a:latin typeface="Art Nuvo Letterpress"/>
                <a:ea typeface="Art Nuvo Letterpress"/>
                <a:cs typeface="Art Nuvo Letterpress"/>
                <a:sym typeface="Art Nuvo Letterpress"/>
              </a:rPr>
              <a:t> And your “Sunset Song”?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924848" y="5651644"/>
            <a:ext cx="6438305" cy="1165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46"/>
              </a:lnSpc>
              <a:spcBef>
                <a:spcPct val="0"/>
              </a:spcBef>
            </a:pPr>
            <a:r>
              <a:rPr lang="en-US" sz="8746">
                <a:solidFill>
                  <a:srgbClr val="007A3F"/>
                </a:solidFill>
                <a:latin typeface="Luducudu"/>
                <a:ea typeface="Luducudu"/>
                <a:cs typeface="Luducudu"/>
                <a:sym typeface="Luducudu"/>
              </a:rPr>
              <a:t>Windin’ Down!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1E4CA">
                <a:alpha val="100000"/>
              </a:srgbClr>
            </a:gs>
            <a:gs pos="100000">
              <a:srgbClr val="FDF7E9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473873" y="3254036"/>
            <a:ext cx="8723926" cy="5801696"/>
          </a:xfrm>
          <a:custGeom>
            <a:avLst/>
            <a:gdLst/>
            <a:ahLst/>
            <a:cxnLst/>
            <a:rect l="l" t="t" r="r" b="b"/>
            <a:pathLst>
              <a:path w="8723926" h="5801696">
                <a:moveTo>
                  <a:pt x="0" y="0"/>
                </a:moveTo>
                <a:lnTo>
                  <a:pt x="8723927" y="0"/>
                </a:lnTo>
                <a:lnTo>
                  <a:pt x="8723927" y="5801696"/>
                </a:lnTo>
                <a:lnTo>
                  <a:pt x="0" y="58016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3728855" y="3829110"/>
            <a:ext cx="8723926" cy="5801696"/>
          </a:xfrm>
          <a:custGeom>
            <a:avLst/>
            <a:gdLst/>
            <a:ahLst/>
            <a:cxnLst/>
            <a:rect l="l" t="t" r="r" b="b"/>
            <a:pathLst>
              <a:path w="8723926" h="5801696">
                <a:moveTo>
                  <a:pt x="0" y="0"/>
                </a:moveTo>
                <a:lnTo>
                  <a:pt x="8723926" y="0"/>
                </a:lnTo>
                <a:lnTo>
                  <a:pt x="8723926" y="5801696"/>
                </a:lnTo>
                <a:lnTo>
                  <a:pt x="0" y="58016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0" y="8533292"/>
            <a:ext cx="18681085" cy="2195027"/>
          </a:xfrm>
          <a:custGeom>
            <a:avLst/>
            <a:gdLst/>
            <a:ahLst/>
            <a:cxnLst/>
            <a:rect l="l" t="t" r="r" b="b"/>
            <a:pathLst>
              <a:path w="18681085" h="2195027">
                <a:moveTo>
                  <a:pt x="0" y="0"/>
                </a:moveTo>
                <a:lnTo>
                  <a:pt x="18681085" y="0"/>
                </a:lnTo>
                <a:lnTo>
                  <a:pt x="18681085" y="2195027"/>
                </a:lnTo>
                <a:lnTo>
                  <a:pt x="0" y="219502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4576827" y="5039851"/>
            <a:ext cx="3278947" cy="4829914"/>
          </a:xfrm>
          <a:custGeom>
            <a:avLst/>
            <a:gdLst/>
            <a:ahLst/>
            <a:cxnLst/>
            <a:rect l="l" t="t" r="r" b="b"/>
            <a:pathLst>
              <a:path w="3278947" h="4829914">
                <a:moveTo>
                  <a:pt x="0" y="0"/>
                </a:moveTo>
                <a:lnTo>
                  <a:pt x="3278947" y="0"/>
                </a:lnTo>
                <a:lnTo>
                  <a:pt x="3278947" y="4829914"/>
                </a:lnTo>
                <a:lnTo>
                  <a:pt x="0" y="48299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flipH="1">
            <a:off x="-841778" y="9258300"/>
            <a:ext cx="19971556" cy="2346658"/>
          </a:xfrm>
          <a:custGeom>
            <a:avLst/>
            <a:gdLst/>
            <a:ahLst/>
            <a:cxnLst/>
            <a:rect l="l" t="t" r="r" b="b"/>
            <a:pathLst>
              <a:path w="19971556" h="2346658">
                <a:moveTo>
                  <a:pt x="19971556" y="0"/>
                </a:moveTo>
                <a:lnTo>
                  <a:pt x="0" y="0"/>
                </a:lnTo>
                <a:lnTo>
                  <a:pt x="0" y="2346658"/>
                </a:lnTo>
                <a:lnTo>
                  <a:pt x="19971556" y="2346658"/>
                </a:lnTo>
                <a:lnTo>
                  <a:pt x="19971556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H="1">
            <a:off x="810830" y="8374427"/>
            <a:ext cx="2253414" cy="1606070"/>
          </a:xfrm>
          <a:custGeom>
            <a:avLst/>
            <a:gdLst/>
            <a:ahLst/>
            <a:cxnLst/>
            <a:rect l="l" t="t" r="r" b="b"/>
            <a:pathLst>
              <a:path w="2253414" h="1606070">
                <a:moveTo>
                  <a:pt x="2253414" y="0"/>
                </a:moveTo>
                <a:lnTo>
                  <a:pt x="0" y="0"/>
                </a:lnTo>
                <a:lnTo>
                  <a:pt x="0" y="1606070"/>
                </a:lnTo>
                <a:lnTo>
                  <a:pt x="2253414" y="1606070"/>
                </a:lnTo>
                <a:lnTo>
                  <a:pt x="2253414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0" y="375014"/>
            <a:ext cx="18288000" cy="1516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346"/>
              </a:lnSpc>
              <a:spcBef>
                <a:spcPct val="0"/>
              </a:spcBef>
            </a:pPr>
            <a:r>
              <a:rPr lang="en-US" sz="11346">
                <a:solidFill>
                  <a:srgbClr val="9A462C"/>
                </a:solidFill>
                <a:latin typeface="Art Nuvo Letterpress"/>
                <a:ea typeface="Art Nuvo Letterpress"/>
                <a:cs typeface="Art Nuvo Letterpress"/>
                <a:sym typeface="Art Nuvo Letterpress"/>
              </a:rPr>
              <a:t>Building a </a:t>
            </a:r>
            <a:r>
              <a:rPr lang="en-US" sz="11346" u="sng">
                <a:solidFill>
                  <a:srgbClr val="9A462C"/>
                </a:solidFill>
                <a:latin typeface="Art Nuvo Letterpress"/>
                <a:ea typeface="Art Nuvo Letterpress"/>
                <a:cs typeface="Art Nuvo Letterpress"/>
                <a:sym typeface="Art Nuvo Letterpress"/>
              </a:rPr>
              <a:t>STRONG</a:t>
            </a:r>
            <a:r>
              <a:rPr lang="en-US" sz="11346">
                <a:solidFill>
                  <a:srgbClr val="9A462C"/>
                </a:solidFill>
                <a:latin typeface="Art Nuvo Letterpress"/>
                <a:ea typeface="Art Nuvo Letterpress"/>
                <a:cs typeface="Art Nuvo Letterpress"/>
                <a:sym typeface="Art Nuvo Letterpress"/>
              </a:rPr>
              <a:t> Ranch Culture...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121114" y="1939561"/>
            <a:ext cx="14045771" cy="912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69"/>
              </a:lnSpc>
              <a:spcBef>
                <a:spcPct val="0"/>
              </a:spcBef>
            </a:pPr>
            <a:r>
              <a:rPr lang="en-US" sz="3399" spc="67">
                <a:solidFill>
                  <a:srgbClr val="512E24"/>
                </a:solidFill>
                <a:latin typeface="Roca One"/>
                <a:ea typeface="Roca One"/>
                <a:cs typeface="Roca One"/>
                <a:sym typeface="Roca One"/>
              </a:rPr>
              <a:t>School Culture- The personality of the school. It shapes how students feel, how teachers teach and how everyone interacts.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3033030"/>
            <a:ext cx="15749989" cy="1341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46"/>
              </a:lnSpc>
              <a:spcBef>
                <a:spcPct val="0"/>
              </a:spcBef>
            </a:pPr>
            <a:r>
              <a:rPr lang="en-US" sz="10046">
                <a:solidFill>
                  <a:srgbClr val="7BAC58"/>
                </a:solidFill>
                <a:latin typeface="Art Nuvo Letterpress"/>
                <a:ea typeface="Art Nuvo Letterpress"/>
                <a:cs typeface="Art Nuvo Letterpress"/>
                <a:sym typeface="Art Nuvo Letterpress"/>
              </a:rPr>
              <a:t>Why is culture important?</a:t>
            </a:r>
            <a:r>
              <a:rPr lang="en-US" sz="10046">
                <a:solidFill>
                  <a:srgbClr val="000000"/>
                </a:solidFill>
                <a:latin typeface="Art Nuvo Letterpress"/>
                <a:ea typeface="Art Nuvo Letterpress"/>
                <a:cs typeface="Art Nuvo Letterpress"/>
                <a:sym typeface="Art Nuvo Letterpress"/>
              </a:rPr>
              <a:t>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121114" y="4362741"/>
            <a:ext cx="12923093" cy="4523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47"/>
              </a:lnSpc>
            </a:pPr>
            <a:endParaRPr/>
          </a:p>
          <a:p>
            <a:pPr algn="l">
              <a:lnSpc>
                <a:spcPts val="4447"/>
              </a:lnSpc>
            </a:pPr>
            <a:r>
              <a:rPr lang="en-US" sz="4447">
                <a:solidFill>
                  <a:srgbClr val="E55419"/>
                </a:solidFill>
                <a:latin typeface="Luducudu"/>
                <a:ea typeface="Luducudu"/>
                <a:cs typeface="Luducudu"/>
                <a:sym typeface="Luducudu"/>
              </a:rPr>
              <a:t>Culture is built intentionally not accidentally</a:t>
            </a:r>
          </a:p>
          <a:p>
            <a:pPr algn="ctr">
              <a:lnSpc>
                <a:spcPts val="4447"/>
              </a:lnSpc>
            </a:pPr>
            <a:endParaRPr lang="en-US" sz="4447">
              <a:solidFill>
                <a:srgbClr val="E55419"/>
              </a:solidFill>
              <a:latin typeface="Luducudu"/>
              <a:ea typeface="Luducudu"/>
              <a:cs typeface="Luducudu"/>
              <a:sym typeface="Luducudu"/>
            </a:endParaRPr>
          </a:p>
          <a:p>
            <a:pPr algn="just">
              <a:lnSpc>
                <a:spcPts val="4447"/>
              </a:lnSpc>
            </a:pPr>
            <a:r>
              <a:rPr lang="en-US" sz="4447">
                <a:solidFill>
                  <a:srgbClr val="E55419"/>
                </a:solidFill>
                <a:latin typeface="Luducudu"/>
                <a:ea typeface="Luducudu"/>
                <a:cs typeface="Luducudu"/>
                <a:sym typeface="Luducudu"/>
              </a:rPr>
              <a:t>Every individual in your school helps shape your brand</a:t>
            </a:r>
          </a:p>
          <a:p>
            <a:pPr algn="just">
              <a:lnSpc>
                <a:spcPts val="4447"/>
              </a:lnSpc>
            </a:pPr>
            <a:endParaRPr lang="en-US" sz="4447">
              <a:solidFill>
                <a:srgbClr val="E55419"/>
              </a:solidFill>
              <a:latin typeface="Luducudu"/>
              <a:ea typeface="Luducudu"/>
              <a:cs typeface="Luducudu"/>
              <a:sym typeface="Luducudu"/>
            </a:endParaRPr>
          </a:p>
          <a:p>
            <a:pPr algn="just">
              <a:lnSpc>
                <a:spcPts val="4447"/>
              </a:lnSpc>
            </a:pPr>
            <a:r>
              <a:rPr lang="en-US" sz="4447">
                <a:solidFill>
                  <a:srgbClr val="E55419"/>
                </a:solidFill>
                <a:latin typeface="Luducudu"/>
                <a:ea typeface="Luducudu"/>
                <a:cs typeface="Luducudu"/>
                <a:sym typeface="Luducudu"/>
              </a:rPr>
              <a:t>Gratitude is Worth its’ time in “GOLD”</a:t>
            </a:r>
          </a:p>
          <a:p>
            <a:pPr algn="just">
              <a:lnSpc>
                <a:spcPts val="4447"/>
              </a:lnSpc>
            </a:pPr>
            <a:endParaRPr lang="en-US" sz="4447">
              <a:solidFill>
                <a:srgbClr val="E55419"/>
              </a:solidFill>
              <a:latin typeface="Luducudu"/>
              <a:ea typeface="Luducudu"/>
              <a:cs typeface="Luducudu"/>
              <a:sym typeface="Luducudu"/>
            </a:endParaRPr>
          </a:p>
          <a:p>
            <a:pPr algn="ctr">
              <a:lnSpc>
                <a:spcPts val="4447"/>
              </a:lnSpc>
              <a:spcBef>
                <a:spcPct val="0"/>
              </a:spcBef>
            </a:pPr>
            <a:endParaRPr lang="en-US" sz="4447">
              <a:solidFill>
                <a:srgbClr val="E55419"/>
              </a:solidFill>
              <a:latin typeface="Luducudu"/>
              <a:ea typeface="Luducudu"/>
              <a:cs typeface="Luducudu"/>
              <a:sym typeface="Luducudu"/>
            </a:endParaRPr>
          </a:p>
        </p:txBody>
      </p:sp>
    </p:spTree>
  </p:cSld>
  <p:clrMapOvr>
    <a:masterClrMapping/>
  </p:clrMapOvr>
  <p:transition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1E4CA">
                <a:alpha val="100000"/>
              </a:srgbClr>
            </a:gs>
            <a:gs pos="100000">
              <a:srgbClr val="FDF7E9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473873" y="3254036"/>
            <a:ext cx="8723926" cy="5801696"/>
          </a:xfrm>
          <a:custGeom>
            <a:avLst/>
            <a:gdLst/>
            <a:ahLst/>
            <a:cxnLst/>
            <a:rect l="l" t="t" r="r" b="b"/>
            <a:pathLst>
              <a:path w="8723926" h="5801696">
                <a:moveTo>
                  <a:pt x="0" y="0"/>
                </a:moveTo>
                <a:lnTo>
                  <a:pt x="8723927" y="0"/>
                </a:lnTo>
                <a:lnTo>
                  <a:pt x="8723927" y="5801696"/>
                </a:lnTo>
                <a:lnTo>
                  <a:pt x="0" y="58016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3728855" y="3829110"/>
            <a:ext cx="8723926" cy="5801696"/>
          </a:xfrm>
          <a:custGeom>
            <a:avLst/>
            <a:gdLst/>
            <a:ahLst/>
            <a:cxnLst/>
            <a:rect l="l" t="t" r="r" b="b"/>
            <a:pathLst>
              <a:path w="8723926" h="5801696">
                <a:moveTo>
                  <a:pt x="0" y="0"/>
                </a:moveTo>
                <a:lnTo>
                  <a:pt x="8723926" y="0"/>
                </a:lnTo>
                <a:lnTo>
                  <a:pt x="8723926" y="5801696"/>
                </a:lnTo>
                <a:lnTo>
                  <a:pt x="0" y="58016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0" y="8533292"/>
            <a:ext cx="18681085" cy="2195027"/>
          </a:xfrm>
          <a:custGeom>
            <a:avLst/>
            <a:gdLst/>
            <a:ahLst/>
            <a:cxnLst/>
            <a:rect l="l" t="t" r="r" b="b"/>
            <a:pathLst>
              <a:path w="18681085" h="2195027">
                <a:moveTo>
                  <a:pt x="0" y="0"/>
                </a:moveTo>
                <a:lnTo>
                  <a:pt x="18681085" y="0"/>
                </a:lnTo>
                <a:lnTo>
                  <a:pt x="18681085" y="2195027"/>
                </a:lnTo>
                <a:lnTo>
                  <a:pt x="0" y="219502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flipH="1">
            <a:off x="-841778" y="9258300"/>
            <a:ext cx="19971556" cy="2346658"/>
          </a:xfrm>
          <a:custGeom>
            <a:avLst/>
            <a:gdLst/>
            <a:ahLst/>
            <a:cxnLst/>
            <a:rect l="l" t="t" r="r" b="b"/>
            <a:pathLst>
              <a:path w="19971556" h="2346658">
                <a:moveTo>
                  <a:pt x="19971556" y="0"/>
                </a:moveTo>
                <a:lnTo>
                  <a:pt x="0" y="0"/>
                </a:lnTo>
                <a:lnTo>
                  <a:pt x="0" y="2346658"/>
                </a:lnTo>
                <a:lnTo>
                  <a:pt x="19971556" y="2346658"/>
                </a:lnTo>
                <a:lnTo>
                  <a:pt x="19971556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6681180" y="3942332"/>
            <a:ext cx="4925641" cy="6157051"/>
          </a:xfrm>
          <a:custGeom>
            <a:avLst/>
            <a:gdLst/>
            <a:ahLst/>
            <a:cxnLst/>
            <a:rect l="l" t="t" r="r" b="b"/>
            <a:pathLst>
              <a:path w="4925641" h="6157051">
                <a:moveTo>
                  <a:pt x="0" y="0"/>
                </a:moveTo>
                <a:lnTo>
                  <a:pt x="4925640" y="0"/>
                </a:lnTo>
                <a:lnTo>
                  <a:pt x="4925640" y="6157051"/>
                </a:lnTo>
                <a:lnTo>
                  <a:pt x="0" y="615705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2194932" y="487248"/>
            <a:ext cx="14291221" cy="17867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45"/>
              </a:lnSpc>
              <a:spcBef>
                <a:spcPct val="0"/>
              </a:spcBef>
            </a:pPr>
            <a:r>
              <a:rPr lang="en-US" sz="13345">
                <a:solidFill>
                  <a:srgbClr val="774931"/>
                </a:solidFill>
                <a:latin typeface="Art Nuvo Letterpress"/>
                <a:ea typeface="Art Nuvo Letterpress"/>
                <a:cs typeface="Art Nuvo Letterpress"/>
                <a:sym typeface="Art Nuvo Letterpress"/>
              </a:rPr>
              <a:t>Campire Conversations...</a:t>
            </a:r>
          </a:p>
        </p:txBody>
      </p:sp>
    </p:spTree>
  </p:cSld>
  <p:clrMapOvr>
    <a:masterClrMapping/>
  </p:clrMapOvr>
  <p:transition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1E4CA">
                <a:alpha val="100000"/>
              </a:srgbClr>
            </a:gs>
            <a:gs pos="100000">
              <a:srgbClr val="FDF7E9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49806" y="-256636"/>
            <a:ext cx="14867602" cy="9887441"/>
          </a:xfrm>
          <a:custGeom>
            <a:avLst/>
            <a:gdLst/>
            <a:ahLst/>
            <a:cxnLst/>
            <a:rect l="l" t="t" r="r" b="b"/>
            <a:pathLst>
              <a:path w="14867602" h="9887441">
                <a:moveTo>
                  <a:pt x="0" y="0"/>
                </a:moveTo>
                <a:lnTo>
                  <a:pt x="14867602" y="0"/>
                </a:lnTo>
                <a:lnTo>
                  <a:pt x="14867602" y="9887442"/>
                </a:lnTo>
                <a:lnTo>
                  <a:pt x="0" y="98874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8533292"/>
            <a:ext cx="18681085" cy="2195027"/>
          </a:xfrm>
          <a:custGeom>
            <a:avLst/>
            <a:gdLst/>
            <a:ahLst/>
            <a:cxnLst/>
            <a:rect l="l" t="t" r="r" b="b"/>
            <a:pathLst>
              <a:path w="18681085" h="2195027">
                <a:moveTo>
                  <a:pt x="0" y="0"/>
                </a:moveTo>
                <a:lnTo>
                  <a:pt x="18681085" y="0"/>
                </a:lnTo>
                <a:lnTo>
                  <a:pt x="18681085" y="2195027"/>
                </a:lnTo>
                <a:lnTo>
                  <a:pt x="0" y="219502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960116" y="5143500"/>
            <a:ext cx="2030120" cy="4652358"/>
          </a:xfrm>
          <a:custGeom>
            <a:avLst/>
            <a:gdLst/>
            <a:ahLst/>
            <a:cxnLst/>
            <a:rect l="l" t="t" r="r" b="b"/>
            <a:pathLst>
              <a:path w="2030120" h="4652358">
                <a:moveTo>
                  <a:pt x="0" y="0"/>
                </a:moveTo>
                <a:lnTo>
                  <a:pt x="2030120" y="0"/>
                </a:lnTo>
                <a:lnTo>
                  <a:pt x="2030120" y="4652358"/>
                </a:lnTo>
                <a:lnTo>
                  <a:pt x="0" y="465235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4375912" y="7097879"/>
            <a:ext cx="2466948" cy="2868544"/>
          </a:xfrm>
          <a:custGeom>
            <a:avLst/>
            <a:gdLst/>
            <a:ahLst/>
            <a:cxnLst/>
            <a:rect l="l" t="t" r="r" b="b"/>
            <a:pathLst>
              <a:path w="2466948" h="2868544">
                <a:moveTo>
                  <a:pt x="0" y="0"/>
                </a:moveTo>
                <a:lnTo>
                  <a:pt x="2466948" y="0"/>
                </a:lnTo>
                <a:lnTo>
                  <a:pt x="2466948" y="2868544"/>
                </a:lnTo>
                <a:lnTo>
                  <a:pt x="0" y="286854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flipH="1">
            <a:off x="-841778" y="9258300"/>
            <a:ext cx="19971556" cy="2346658"/>
          </a:xfrm>
          <a:custGeom>
            <a:avLst/>
            <a:gdLst/>
            <a:ahLst/>
            <a:cxnLst/>
            <a:rect l="l" t="t" r="r" b="b"/>
            <a:pathLst>
              <a:path w="19971556" h="2346658">
                <a:moveTo>
                  <a:pt x="19971556" y="0"/>
                </a:moveTo>
                <a:lnTo>
                  <a:pt x="0" y="0"/>
                </a:lnTo>
                <a:lnTo>
                  <a:pt x="0" y="2346658"/>
                </a:lnTo>
                <a:lnTo>
                  <a:pt x="19971556" y="2346658"/>
                </a:lnTo>
                <a:lnTo>
                  <a:pt x="19971556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5043542" y="5815799"/>
            <a:ext cx="1131687" cy="1728967"/>
          </a:xfrm>
          <a:custGeom>
            <a:avLst/>
            <a:gdLst/>
            <a:ahLst/>
            <a:cxnLst/>
            <a:rect l="l" t="t" r="r" b="b"/>
            <a:pathLst>
              <a:path w="1131687" h="1728967">
                <a:moveTo>
                  <a:pt x="0" y="0"/>
                </a:moveTo>
                <a:lnTo>
                  <a:pt x="1131688" y="0"/>
                </a:lnTo>
                <a:lnTo>
                  <a:pt x="1131688" y="1728967"/>
                </a:lnTo>
                <a:lnTo>
                  <a:pt x="0" y="172896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96543" y="235721"/>
            <a:ext cx="18288000" cy="2714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46"/>
              </a:lnSpc>
            </a:pPr>
            <a:r>
              <a:rPr lang="en-US" sz="10646">
                <a:solidFill>
                  <a:srgbClr val="9A462C"/>
                </a:solidFill>
                <a:latin typeface="Art Nuvo Letterpress"/>
                <a:ea typeface="Art Nuvo Letterpress"/>
                <a:cs typeface="Art Nuvo Letterpress"/>
                <a:sym typeface="Art Nuvo Letterpress"/>
              </a:rPr>
              <a:t>Standing Tall in your saddle...</a:t>
            </a:r>
          </a:p>
          <a:p>
            <a:pPr marL="0" lvl="0" indent="0" algn="ctr">
              <a:lnSpc>
                <a:spcPts val="10346"/>
              </a:lnSpc>
              <a:spcBef>
                <a:spcPct val="0"/>
              </a:spcBef>
            </a:pPr>
            <a:r>
              <a:rPr lang="en-US" sz="10346">
                <a:solidFill>
                  <a:srgbClr val="9A462C"/>
                </a:solidFill>
                <a:latin typeface="Art Nuvo Letterpress"/>
                <a:ea typeface="Art Nuvo Letterpress"/>
                <a:cs typeface="Art Nuvo Letterpress"/>
                <a:sym typeface="Art Nuvo Letterpress"/>
              </a:rPr>
              <a:t>“The Counselor’s Role”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431595" y="4900613"/>
            <a:ext cx="4355582" cy="695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249"/>
              </a:lnSpc>
              <a:spcBef>
                <a:spcPct val="0"/>
              </a:spcBef>
            </a:pPr>
            <a:r>
              <a:rPr lang="en-US" sz="4999" spc="99">
                <a:solidFill>
                  <a:srgbClr val="9A462C"/>
                </a:solidFill>
                <a:latin typeface="Art Nuvo Letterpress"/>
                <a:ea typeface="Art Nuvo Letterpress"/>
                <a:cs typeface="Art Nuvo Letterpress"/>
                <a:sym typeface="Art Nuvo Letterpress"/>
              </a:rPr>
              <a:t>You</a:t>
            </a:r>
            <a:r>
              <a:rPr lang="en-US" sz="4999" u="none" strike="noStrike" spc="99">
                <a:solidFill>
                  <a:srgbClr val="9A462C"/>
                </a:solidFill>
                <a:latin typeface="Art Nuvo Letterpress"/>
                <a:ea typeface="Art Nuvo Letterpress"/>
                <a:cs typeface="Art Nuvo Letterpress"/>
                <a:sym typeface="Art Nuvo Letterpress"/>
              </a:rPr>
              <a:t> Got This!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93085" y="2693254"/>
            <a:ext cx="18288000" cy="56380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47"/>
              </a:lnSpc>
            </a:pPr>
            <a:r>
              <a:rPr lang="en-US" sz="6447">
                <a:solidFill>
                  <a:srgbClr val="6C9146"/>
                </a:solidFill>
                <a:latin typeface="Art Nuvo Letterpress"/>
                <a:ea typeface="Art Nuvo Letterpress"/>
                <a:cs typeface="Art Nuvo Letterpress"/>
                <a:sym typeface="Art Nuvo Letterpress"/>
              </a:rPr>
              <a:t>*What is our role as leaders in promoting School Culture?</a:t>
            </a:r>
          </a:p>
          <a:p>
            <a:pPr algn="ctr">
              <a:lnSpc>
                <a:spcPts val="3647"/>
              </a:lnSpc>
            </a:pPr>
            <a:endParaRPr lang="en-US" sz="6447">
              <a:solidFill>
                <a:srgbClr val="6C9146"/>
              </a:solidFill>
              <a:latin typeface="Art Nuvo Letterpress"/>
              <a:ea typeface="Art Nuvo Letterpress"/>
              <a:cs typeface="Art Nuvo Letterpress"/>
              <a:sym typeface="Art Nuvo Letterpress"/>
            </a:endParaRPr>
          </a:p>
          <a:p>
            <a:pPr algn="ctr">
              <a:lnSpc>
                <a:spcPts val="5247"/>
              </a:lnSpc>
            </a:pPr>
            <a:r>
              <a:rPr lang="en-US" sz="5247">
                <a:solidFill>
                  <a:srgbClr val="E55419"/>
                </a:solidFill>
                <a:latin typeface="Luducudu"/>
                <a:ea typeface="Luducudu"/>
                <a:cs typeface="Luducudu"/>
                <a:sym typeface="Luducudu"/>
              </a:rPr>
              <a:t>Leaders set the tone</a:t>
            </a:r>
          </a:p>
          <a:p>
            <a:pPr algn="ctr">
              <a:lnSpc>
                <a:spcPts val="5247"/>
              </a:lnSpc>
            </a:pPr>
            <a:endParaRPr lang="en-US" sz="5247">
              <a:solidFill>
                <a:srgbClr val="E55419"/>
              </a:solidFill>
              <a:latin typeface="Luducudu"/>
              <a:ea typeface="Luducudu"/>
              <a:cs typeface="Luducudu"/>
              <a:sym typeface="Luducudu"/>
            </a:endParaRPr>
          </a:p>
          <a:p>
            <a:pPr algn="ctr">
              <a:lnSpc>
                <a:spcPts val="5247"/>
              </a:lnSpc>
            </a:pPr>
            <a:r>
              <a:rPr lang="en-US" sz="5247">
                <a:solidFill>
                  <a:srgbClr val="E55419"/>
                </a:solidFill>
                <a:latin typeface="Luducudu"/>
                <a:ea typeface="Luducudu"/>
                <a:cs typeface="Luducudu"/>
                <a:sym typeface="Luducudu"/>
              </a:rPr>
              <a:t>Being Visible and consistent</a:t>
            </a:r>
          </a:p>
          <a:p>
            <a:pPr algn="ctr">
              <a:lnSpc>
                <a:spcPts val="5247"/>
              </a:lnSpc>
            </a:pPr>
            <a:endParaRPr lang="en-US" sz="5247">
              <a:solidFill>
                <a:srgbClr val="E55419"/>
              </a:solidFill>
              <a:latin typeface="Luducudu"/>
              <a:ea typeface="Luducudu"/>
              <a:cs typeface="Luducudu"/>
              <a:sym typeface="Luducudu"/>
            </a:endParaRPr>
          </a:p>
          <a:p>
            <a:pPr algn="ctr">
              <a:lnSpc>
                <a:spcPts val="5247"/>
              </a:lnSpc>
            </a:pPr>
            <a:r>
              <a:rPr lang="en-US" sz="5247">
                <a:solidFill>
                  <a:srgbClr val="E55419"/>
                </a:solidFill>
                <a:latin typeface="Luducudu"/>
                <a:ea typeface="Luducudu"/>
                <a:cs typeface="Luducudu"/>
                <a:sym typeface="Luducudu"/>
              </a:rPr>
              <a:t>Modeling the attitude you expect</a:t>
            </a:r>
          </a:p>
          <a:p>
            <a:pPr algn="ctr">
              <a:lnSpc>
                <a:spcPts val="5247"/>
              </a:lnSpc>
            </a:pPr>
            <a:endParaRPr lang="en-US" sz="5247">
              <a:solidFill>
                <a:srgbClr val="E55419"/>
              </a:solidFill>
              <a:latin typeface="Luducudu"/>
              <a:ea typeface="Luducudu"/>
              <a:cs typeface="Luducudu"/>
              <a:sym typeface="Luducudu"/>
            </a:endParaRPr>
          </a:p>
          <a:p>
            <a:pPr algn="ctr">
              <a:lnSpc>
                <a:spcPts val="3247"/>
              </a:lnSpc>
              <a:spcBef>
                <a:spcPct val="0"/>
              </a:spcBef>
            </a:pPr>
            <a:r>
              <a:rPr lang="en-US" sz="3247">
                <a:solidFill>
                  <a:srgbClr val="E55419"/>
                </a:solidFill>
                <a:latin typeface="Luducudu"/>
                <a:ea typeface="Luducudu"/>
                <a:cs typeface="Luducudu"/>
                <a:sym typeface="Luducudu"/>
              </a:rPr>
              <a:t>(Positive or Negative attitudes~ BOTH are contagious)</a:t>
            </a:r>
            <a:r>
              <a:rPr lang="en-US" sz="3247">
                <a:solidFill>
                  <a:srgbClr val="6C9146"/>
                </a:solidFill>
                <a:latin typeface="Luducudu"/>
                <a:ea typeface="Luducudu"/>
                <a:cs typeface="Luducudu"/>
                <a:sym typeface="Luducudu"/>
              </a:rPr>
              <a:t> </a:t>
            </a:r>
          </a:p>
        </p:txBody>
      </p:sp>
    </p:spTree>
  </p:cSld>
  <p:clrMapOvr>
    <a:masterClrMapping/>
  </p:clrMapOvr>
  <p:transition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1E4CA">
                <a:alpha val="100000"/>
              </a:srgbClr>
            </a:gs>
            <a:gs pos="100000">
              <a:srgbClr val="FDF7E9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10199" y="544188"/>
            <a:ext cx="14867602" cy="9887441"/>
          </a:xfrm>
          <a:custGeom>
            <a:avLst/>
            <a:gdLst/>
            <a:ahLst/>
            <a:cxnLst/>
            <a:rect l="l" t="t" r="r" b="b"/>
            <a:pathLst>
              <a:path w="14867602" h="9887441">
                <a:moveTo>
                  <a:pt x="0" y="0"/>
                </a:moveTo>
                <a:lnTo>
                  <a:pt x="14867602" y="0"/>
                </a:lnTo>
                <a:lnTo>
                  <a:pt x="14867602" y="9887441"/>
                </a:lnTo>
                <a:lnTo>
                  <a:pt x="0" y="98874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8533292"/>
            <a:ext cx="18681085" cy="2195027"/>
          </a:xfrm>
          <a:custGeom>
            <a:avLst/>
            <a:gdLst/>
            <a:ahLst/>
            <a:cxnLst/>
            <a:rect l="l" t="t" r="r" b="b"/>
            <a:pathLst>
              <a:path w="18681085" h="2195027">
                <a:moveTo>
                  <a:pt x="0" y="0"/>
                </a:moveTo>
                <a:lnTo>
                  <a:pt x="18681085" y="0"/>
                </a:lnTo>
                <a:lnTo>
                  <a:pt x="18681085" y="2195027"/>
                </a:lnTo>
                <a:lnTo>
                  <a:pt x="0" y="219502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3655920" y="5143500"/>
            <a:ext cx="3603380" cy="4787099"/>
          </a:xfrm>
          <a:custGeom>
            <a:avLst/>
            <a:gdLst/>
            <a:ahLst/>
            <a:cxnLst/>
            <a:rect l="l" t="t" r="r" b="b"/>
            <a:pathLst>
              <a:path w="3603380" h="4787099">
                <a:moveTo>
                  <a:pt x="0" y="0"/>
                </a:moveTo>
                <a:lnTo>
                  <a:pt x="3603380" y="0"/>
                </a:lnTo>
                <a:lnTo>
                  <a:pt x="3603380" y="4787099"/>
                </a:lnTo>
                <a:lnTo>
                  <a:pt x="0" y="478709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flipH="1">
            <a:off x="-841778" y="9258300"/>
            <a:ext cx="19971556" cy="2346658"/>
          </a:xfrm>
          <a:custGeom>
            <a:avLst/>
            <a:gdLst/>
            <a:ahLst/>
            <a:cxnLst/>
            <a:rect l="l" t="t" r="r" b="b"/>
            <a:pathLst>
              <a:path w="19971556" h="2346658">
                <a:moveTo>
                  <a:pt x="19971556" y="0"/>
                </a:moveTo>
                <a:lnTo>
                  <a:pt x="0" y="0"/>
                </a:lnTo>
                <a:lnTo>
                  <a:pt x="0" y="2346658"/>
                </a:lnTo>
                <a:lnTo>
                  <a:pt x="19971556" y="2346658"/>
                </a:lnTo>
                <a:lnTo>
                  <a:pt x="19971556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flipH="1">
            <a:off x="1390331" y="7283700"/>
            <a:ext cx="2401459" cy="2646899"/>
          </a:xfrm>
          <a:custGeom>
            <a:avLst/>
            <a:gdLst/>
            <a:ahLst/>
            <a:cxnLst/>
            <a:rect l="l" t="t" r="r" b="b"/>
            <a:pathLst>
              <a:path w="2401459" h="2646899">
                <a:moveTo>
                  <a:pt x="2401459" y="0"/>
                </a:moveTo>
                <a:lnTo>
                  <a:pt x="0" y="0"/>
                </a:lnTo>
                <a:lnTo>
                  <a:pt x="0" y="2646899"/>
                </a:lnTo>
                <a:lnTo>
                  <a:pt x="2401459" y="2646899"/>
                </a:lnTo>
                <a:lnTo>
                  <a:pt x="240145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668050" y="233735"/>
            <a:ext cx="18288000" cy="1847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845"/>
              </a:lnSpc>
              <a:spcBef>
                <a:spcPct val="0"/>
              </a:spcBef>
            </a:pPr>
            <a:r>
              <a:rPr lang="en-US" sz="13845">
                <a:solidFill>
                  <a:srgbClr val="9A462C"/>
                </a:solidFill>
                <a:latin typeface="Art Nuvo Letterpress"/>
                <a:ea typeface="Art Nuvo Letterpress"/>
                <a:cs typeface="Art Nuvo Letterpress"/>
                <a:sym typeface="Art Nuvo Letterpress"/>
              </a:rPr>
              <a:t>Ways to Circle the wagon...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812050" y="9069538"/>
            <a:ext cx="4541698" cy="861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60"/>
              </a:lnSpc>
              <a:spcBef>
                <a:spcPct val="0"/>
              </a:spcBef>
            </a:pPr>
            <a:r>
              <a:rPr lang="en-US" sz="3200" b="1" spc="64">
                <a:solidFill>
                  <a:srgbClr val="512E33"/>
                </a:solidFill>
                <a:latin typeface="TT Chocolates Bold"/>
                <a:ea typeface="TT Chocolates Bold"/>
                <a:cs typeface="TT Chocolates Bold"/>
                <a:sym typeface="TT Chocolates Bold"/>
              </a:rPr>
              <a:t>Campfire Conversation...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416008" y="1846933"/>
            <a:ext cx="10479771" cy="12151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21"/>
              </a:lnSpc>
            </a:pPr>
            <a:r>
              <a:rPr lang="en-US" sz="6521">
                <a:solidFill>
                  <a:srgbClr val="1273AB"/>
                </a:solidFill>
                <a:latin typeface="Art Nuvo Letterpress"/>
                <a:ea typeface="Art Nuvo Letterpress"/>
                <a:cs typeface="Art Nuvo Letterpress"/>
                <a:sym typeface="Art Nuvo Letterpress"/>
              </a:rPr>
              <a:t>Ideas to build school-Wide culture!</a:t>
            </a:r>
          </a:p>
          <a:p>
            <a:pPr algn="ctr">
              <a:lnSpc>
                <a:spcPts val="121"/>
              </a:lnSpc>
            </a:pPr>
            <a:endParaRPr lang="en-US" sz="6521">
              <a:solidFill>
                <a:srgbClr val="1273AB"/>
              </a:solidFill>
              <a:latin typeface="Art Nuvo Letterpress"/>
              <a:ea typeface="Art Nuvo Letterpress"/>
              <a:cs typeface="Art Nuvo Letterpress"/>
              <a:sym typeface="Art Nuvo Letterpress"/>
            </a:endParaRPr>
          </a:p>
          <a:p>
            <a:pPr algn="ctr">
              <a:lnSpc>
                <a:spcPts val="2520"/>
              </a:lnSpc>
            </a:pPr>
            <a:endParaRPr lang="en-US" sz="6521">
              <a:solidFill>
                <a:srgbClr val="1273AB"/>
              </a:solidFill>
              <a:latin typeface="Art Nuvo Letterpress"/>
              <a:ea typeface="Art Nuvo Letterpress"/>
              <a:cs typeface="Art Nuvo Letterpress"/>
              <a:sym typeface="Art Nuvo Letterpress"/>
            </a:endParaRPr>
          </a:p>
          <a:p>
            <a:pPr algn="ctr">
              <a:lnSpc>
                <a:spcPts val="3562"/>
              </a:lnSpc>
            </a:pPr>
            <a:r>
              <a:rPr lang="en-US" sz="3562">
                <a:solidFill>
                  <a:srgbClr val="E55419"/>
                </a:solidFill>
                <a:latin typeface="Luducudu"/>
                <a:ea typeface="Luducudu"/>
                <a:cs typeface="Luducudu"/>
                <a:sym typeface="Luducudu"/>
              </a:rPr>
              <a:t>*Music    *Matching T-shirts   </a:t>
            </a:r>
          </a:p>
          <a:p>
            <a:pPr algn="ctr">
              <a:lnSpc>
                <a:spcPts val="3562"/>
              </a:lnSpc>
            </a:pPr>
            <a:endParaRPr lang="en-US" sz="3562">
              <a:solidFill>
                <a:srgbClr val="E55419"/>
              </a:solidFill>
              <a:latin typeface="Luducudu"/>
              <a:ea typeface="Luducudu"/>
              <a:cs typeface="Luducudu"/>
              <a:sym typeface="Luducudu"/>
            </a:endParaRPr>
          </a:p>
          <a:p>
            <a:pPr algn="ctr">
              <a:lnSpc>
                <a:spcPts val="3562"/>
              </a:lnSpc>
            </a:pPr>
            <a:r>
              <a:rPr lang="en-US" sz="3562">
                <a:solidFill>
                  <a:srgbClr val="E55419"/>
                </a:solidFill>
                <a:latin typeface="Luducudu"/>
                <a:ea typeface="Luducudu"/>
                <a:cs typeface="Luducudu"/>
                <a:sym typeface="Luducudu"/>
              </a:rPr>
              <a:t>*Games/Puzzles   *Coloring stations</a:t>
            </a:r>
          </a:p>
          <a:p>
            <a:pPr algn="ctr">
              <a:lnSpc>
                <a:spcPts val="3562"/>
              </a:lnSpc>
            </a:pPr>
            <a:endParaRPr lang="en-US" sz="3562">
              <a:solidFill>
                <a:srgbClr val="E55419"/>
              </a:solidFill>
              <a:latin typeface="Luducudu"/>
              <a:ea typeface="Luducudu"/>
              <a:cs typeface="Luducudu"/>
              <a:sym typeface="Luducudu"/>
            </a:endParaRPr>
          </a:p>
          <a:p>
            <a:pPr algn="ctr">
              <a:lnSpc>
                <a:spcPts val="3562"/>
              </a:lnSpc>
            </a:pPr>
            <a:r>
              <a:rPr lang="en-US" sz="3562">
                <a:solidFill>
                  <a:srgbClr val="E55419"/>
                </a:solidFill>
                <a:latin typeface="Luducudu"/>
                <a:ea typeface="Luducudu"/>
                <a:cs typeface="Luducudu"/>
                <a:sym typeface="Luducudu"/>
              </a:rPr>
              <a:t>*Student Appreciation Days </a:t>
            </a:r>
          </a:p>
          <a:p>
            <a:pPr algn="ctr">
              <a:lnSpc>
                <a:spcPts val="3562"/>
              </a:lnSpc>
            </a:pPr>
            <a:r>
              <a:rPr lang="en-US" sz="3562">
                <a:solidFill>
                  <a:srgbClr val="E55419"/>
                </a:solidFill>
                <a:latin typeface="Luducudu"/>
                <a:ea typeface="Luducudu"/>
                <a:cs typeface="Luducudu"/>
                <a:sym typeface="Luducudu"/>
              </a:rPr>
              <a:t>  </a:t>
            </a:r>
          </a:p>
          <a:p>
            <a:pPr algn="ctr">
              <a:lnSpc>
                <a:spcPts val="3562"/>
              </a:lnSpc>
            </a:pPr>
            <a:r>
              <a:rPr lang="en-US" sz="3562">
                <a:solidFill>
                  <a:srgbClr val="E55419"/>
                </a:solidFill>
                <a:latin typeface="Luducudu"/>
                <a:ea typeface="Luducudu"/>
                <a:cs typeface="Luducudu"/>
                <a:sym typeface="Luducudu"/>
              </a:rPr>
              <a:t>*Student Spotlight/Awards</a:t>
            </a:r>
          </a:p>
          <a:p>
            <a:pPr algn="ctr">
              <a:lnSpc>
                <a:spcPts val="3562"/>
              </a:lnSpc>
            </a:pPr>
            <a:endParaRPr lang="en-US" sz="3562">
              <a:solidFill>
                <a:srgbClr val="E55419"/>
              </a:solidFill>
              <a:latin typeface="Luducudu"/>
              <a:ea typeface="Luducudu"/>
              <a:cs typeface="Luducudu"/>
              <a:sym typeface="Luducudu"/>
            </a:endParaRPr>
          </a:p>
          <a:p>
            <a:pPr algn="ctr">
              <a:lnSpc>
                <a:spcPts val="3562"/>
              </a:lnSpc>
            </a:pPr>
            <a:r>
              <a:rPr lang="en-US" sz="3562">
                <a:solidFill>
                  <a:srgbClr val="E55419"/>
                </a:solidFill>
                <a:latin typeface="Luducudu"/>
                <a:ea typeface="Luducudu"/>
                <a:cs typeface="Luducudu"/>
                <a:sym typeface="Luducudu"/>
              </a:rPr>
              <a:t>*Student Mixers- During break Times</a:t>
            </a:r>
          </a:p>
          <a:p>
            <a:pPr algn="ctr">
              <a:lnSpc>
                <a:spcPts val="3562"/>
              </a:lnSpc>
            </a:pPr>
            <a:endParaRPr lang="en-US" sz="3562">
              <a:solidFill>
                <a:srgbClr val="E55419"/>
              </a:solidFill>
              <a:latin typeface="Luducudu"/>
              <a:ea typeface="Luducudu"/>
              <a:cs typeface="Luducudu"/>
              <a:sym typeface="Luducudu"/>
            </a:endParaRPr>
          </a:p>
          <a:p>
            <a:pPr algn="ctr">
              <a:lnSpc>
                <a:spcPts val="3562"/>
              </a:lnSpc>
            </a:pPr>
            <a:r>
              <a:rPr lang="en-US" sz="3562">
                <a:solidFill>
                  <a:srgbClr val="E55419"/>
                </a:solidFill>
                <a:latin typeface="Luducudu"/>
                <a:ea typeface="Luducudu"/>
                <a:cs typeface="Luducudu"/>
                <a:sym typeface="Luducudu"/>
              </a:rPr>
              <a:t>*Mindful Mondays   *Positive Messages around campus</a:t>
            </a:r>
          </a:p>
          <a:p>
            <a:pPr algn="ctr">
              <a:lnSpc>
                <a:spcPts val="3562"/>
              </a:lnSpc>
            </a:pPr>
            <a:endParaRPr lang="en-US" sz="3562">
              <a:solidFill>
                <a:srgbClr val="E55419"/>
              </a:solidFill>
              <a:latin typeface="Luducudu"/>
              <a:ea typeface="Luducudu"/>
              <a:cs typeface="Luducudu"/>
              <a:sym typeface="Luducudu"/>
            </a:endParaRPr>
          </a:p>
          <a:p>
            <a:pPr algn="ctr">
              <a:lnSpc>
                <a:spcPts val="3562"/>
              </a:lnSpc>
            </a:pPr>
            <a:r>
              <a:rPr lang="en-US" sz="3562">
                <a:solidFill>
                  <a:srgbClr val="E55419"/>
                </a:solidFill>
                <a:latin typeface="Luducudu"/>
                <a:ea typeface="Luducudu"/>
                <a:cs typeface="Luducudu"/>
                <a:sym typeface="Luducudu"/>
              </a:rPr>
              <a:t>*Comfortable Environment- Calm spaces</a:t>
            </a:r>
          </a:p>
          <a:p>
            <a:pPr algn="ctr">
              <a:lnSpc>
                <a:spcPts val="3262"/>
              </a:lnSpc>
            </a:pPr>
            <a:endParaRPr lang="en-US" sz="3562">
              <a:solidFill>
                <a:srgbClr val="E55419"/>
              </a:solidFill>
              <a:latin typeface="Luducudu"/>
              <a:ea typeface="Luducudu"/>
              <a:cs typeface="Luducudu"/>
              <a:sym typeface="Luducudu"/>
            </a:endParaRPr>
          </a:p>
          <a:p>
            <a:pPr algn="ctr">
              <a:lnSpc>
                <a:spcPts val="2562"/>
              </a:lnSpc>
            </a:pPr>
            <a:endParaRPr lang="en-US" sz="3562">
              <a:solidFill>
                <a:srgbClr val="E55419"/>
              </a:solidFill>
              <a:latin typeface="Luducudu"/>
              <a:ea typeface="Luducudu"/>
              <a:cs typeface="Luducudu"/>
              <a:sym typeface="Luducudu"/>
            </a:endParaRPr>
          </a:p>
          <a:p>
            <a:pPr algn="just">
              <a:lnSpc>
                <a:spcPts val="3823"/>
              </a:lnSpc>
            </a:pPr>
            <a:endParaRPr lang="en-US" sz="3562">
              <a:solidFill>
                <a:srgbClr val="E55419"/>
              </a:solidFill>
              <a:latin typeface="Luducudu"/>
              <a:ea typeface="Luducudu"/>
              <a:cs typeface="Luducudu"/>
              <a:sym typeface="Luducudu"/>
            </a:endParaRPr>
          </a:p>
          <a:p>
            <a:pPr algn="l">
              <a:lnSpc>
                <a:spcPts val="3403"/>
              </a:lnSpc>
            </a:pPr>
            <a:endParaRPr lang="en-US" sz="3562">
              <a:solidFill>
                <a:srgbClr val="E55419"/>
              </a:solidFill>
              <a:latin typeface="Luducudu"/>
              <a:ea typeface="Luducudu"/>
              <a:cs typeface="Luducudu"/>
              <a:sym typeface="Luducudu"/>
            </a:endParaRPr>
          </a:p>
          <a:p>
            <a:pPr algn="ctr">
              <a:lnSpc>
                <a:spcPts val="5421"/>
              </a:lnSpc>
            </a:pPr>
            <a:endParaRPr lang="en-US" sz="3562">
              <a:solidFill>
                <a:srgbClr val="E55419"/>
              </a:solidFill>
              <a:latin typeface="Luducudu"/>
              <a:ea typeface="Luducudu"/>
              <a:cs typeface="Luducudu"/>
              <a:sym typeface="Luducudu"/>
            </a:endParaRPr>
          </a:p>
          <a:p>
            <a:pPr algn="ctr">
              <a:lnSpc>
                <a:spcPts val="5421"/>
              </a:lnSpc>
            </a:pPr>
            <a:endParaRPr lang="en-US" sz="3562">
              <a:solidFill>
                <a:srgbClr val="E55419"/>
              </a:solidFill>
              <a:latin typeface="Luducudu"/>
              <a:ea typeface="Luducudu"/>
              <a:cs typeface="Luducudu"/>
              <a:sym typeface="Luducudu"/>
            </a:endParaRPr>
          </a:p>
          <a:p>
            <a:pPr algn="ctr">
              <a:lnSpc>
                <a:spcPts val="5421"/>
              </a:lnSpc>
            </a:pPr>
            <a:endParaRPr lang="en-US" sz="3562">
              <a:solidFill>
                <a:srgbClr val="E55419"/>
              </a:solidFill>
              <a:latin typeface="Luducudu"/>
              <a:ea typeface="Luducudu"/>
              <a:cs typeface="Luducudu"/>
              <a:sym typeface="Luducudu"/>
            </a:endParaRPr>
          </a:p>
          <a:p>
            <a:pPr algn="ctr">
              <a:lnSpc>
                <a:spcPts val="5421"/>
              </a:lnSpc>
            </a:pPr>
            <a:endParaRPr lang="en-US" sz="3562">
              <a:solidFill>
                <a:srgbClr val="E55419"/>
              </a:solidFill>
              <a:latin typeface="Luducudu"/>
              <a:ea typeface="Luducudu"/>
              <a:cs typeface="Luducudu"/>
              <a:sym typeface="Luducudu"/>
            </a:endParaRPr>
          </a:p>
          <a:p>
            <a:pPr algn="ctr">
              <a:lnSpc>
                <a:spcPts val="5421"/>
              </a:lnSpc>
              <a:spcBef>
                <a:spcPct val="0"/>
              </a:spcBef>
            </a:pPr>
            <a:endParaRPr lang="en-US" sz="3562">
              <a:solidFill>
                <a:srgbClr val="E55419"/>
              </a:solidFill>
              <a:latin typeface="Luducudu"/>
              <a:ea typeface="Luducudu"/>
              <a:cs typeface="Luducudu"/>
              <a:sym typeface="Luducudu"/>
            </a:endParaRPr>
          </a:p>
        </p:txBody>
      </p:sp>
    </p:spTree>
  </p:cSld>
  <p:clrMapOvr>
    <a:masterClrMapping/>
  </p:clrMapOvr>
  <p:transition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1E4CA">
                <a:alpha val="100000"/>
              </a:srgbClr>
            </a:gs>
            <a:gs pos="100000">
              <a:srgbClr val="FDF7E9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473873" y="3254036"/>
            <a:ext cx="8723926" cy="5801696"/>
          </a:xfrm>
          <a:custGeom>
            <a:avLst/>
            <a:gdLst/>
            <a:ahLst/>
            <a:cxnLst/>
            <a:rect l="l" t="t" r="r" b="b"/>
            <a:pathLst>
              <a:path w="8723926" h="5801696">
                <a:moveTo>
                  <a:pt x="0" y="0"/>
                </a:moveTo>
                <a:lnTo>
                  <a:pt x="8723927" y="0"/>
                </a:lnTo>
                <a:lnTo>
                  <a:pt x="8723927" y="5801696"/>
                </a:lnTo>
                <a:lnTo>
                  <a:pt x="0" y="58016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3728855" y="3829110"/>
            <a:ext cx="8723926" cy="5801696"/>
          </a:xfrm>
          <a:custGeom>
            <a:avLst/>
            <a:gdLst/>
            <a:ahLst/>
            <a:cxnLst/>
            <a:rect l="l" t="t" r="r" b="b"/>
            <a:pathLst>
              <a:path w="8723926" h="5801696">
                <a:moveTo>
                  <a:pt x="0" y="0"/>
                </a:moveTo>
                <a:lnTo>
                  <a:pt x="8723926" y="0"/>
                </a:lnTo>
                <a:lnTo>
                  <a:pt x="8723926" y="5801696"/>
                </a:lnTo>
                <a:lnTo>
                  <a:pt x="0" y="58016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0" y="8533292"/>
            <a:ext cx="18681085" cy="2195027"/>
          </a:xfrm>
          <a:custGeom>
            <a:avLst/>
            <a:gdLst/>
            <a:ahLst/>
            <a:cxnLst/>
            <a:rect l="l" t="t" r="r" b="b"/>
            <a:pathLst>
              <a:path w="18681085" h="2195027">
                <a:moveTo>
                  <a:pt x="0" y="0"/>
                </a:moveTo>
                <a:lnTo>
                  <a:pt x="18681085" y="0"/>
                </a:lnTo>
                <a:lnTo>
                  <a:pt x="18681085" y="2195027"/>
                </a:lnTo>
                <a:lnTo>
                  <a:pt x="0" y="219502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flipH="1">
            <a:off x="-841778" y="9258300"/>
            <a:ext cx="19971556" cy="2346658"/>
          </a:xfrm>
          <a:custGeom>
            <a:avLst/>
            <a:gdLst/>
            <a:ahLst/>
            <a:cxnLst/>
            <a:rect l="l" t="t" r="r" b="b"/>
            <a:pathLst>
              <a:path w="19971556" h="2346658">
                <a:moveTo>
                  <a:pt x="19971556" y="0"/>
                </a:moveTo>
                <a:lnTo>
                  <a:pt x="0" y="0"/>
                </a:lnTo>
                <a:lnTo>
                  <a:pt x="0" y="2346658"/>
                </a:lnTo>
                <a:lnTo>
                  <a:pt x="19971556" y="2346658"/>
                </a:lnTo>
                <a:lnTo>
                  <a:pt x="19971556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6681180" y="3942332"/>
            <a:ext cx="4925641" cy="6157051"/>
          </a:xfrm>
          <a:custGeom>
            <a:avLst/>
            <a:gdLst/>
            <a:ahLst/>
            <a:cxnLst/>
            <a:rect l="l" t="t" r="r" b="b"/>
            <a:pathLst>
              <a:path w="4925641" h="6157051">
                <a:moveTo>
                  <a:pt x="0" y="0"/>
                </a:moveTo>
                <a:lnTo>
                  <a:pt x="4925640" y="0"/>
                </a:lnTo>
                <a:lnTo>
                  <a:pt x="4925640" y="6157051"/>
                </a:lnTo>
                <a:lnTo>
                  <a:pt x="0" y="615705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64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2194932" y="487248"/>
            <a:ext cx="14291221" cy="17867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45"/>
              </a:lnSpc>
              <a:spcBef>
                <a:spcPct val="0"/>
              </a:spcBef>
            </a:pPr>
            <a:r>
              <a:rPr lang="en-US" sz="13345">
                <a:solidFill>
                  <a:srgbClr val="774931"/>
                </a:solidFill>
                <a:latin typeface="Art Nuvo Letterpress"/>
                <a:ea typeface="Art Nuvo Letterpress"/>
                <a:cs typeface="Art Nuvo Letterpress"/>
                <a:sym typeface="Art Nuvo Letterpress"/>
              </a:rPr>
              <a:t>Campire Conversations...</a:t>
            </a:r>
          </a:p>
        </p:txBody>
      </p:sp>
    </p:spTree>
  </p:cSld>
  <p:clrMapOvr>
    <a:masterClrMapping/>
  </p:clrMapOvr>
  <p:transition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1E4CA">
                <a:alpha val="100000"/>
              </a:srgbClr>
            </a:gs>
            <a:gs pos="100000">
              <a:srgbClr val="FDF7E9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533292"/>
            <a:ext cx="18681085" cy="2195027"/>
          </a:xfrm>
          <a:custGeom>
            <a:avLst/>
            <a:gdLst/>
            <a:ahLst/>
            <a:cxnLst/>
            <a:rect l="l" t="t" r="r" b="b"/>
            <a:pathLst>
              <a:path w="18681085" h="2195027">
                <a:moveTo>
                  <a:pt x="0" y="0"/>
                </a:moveTo>
                <a:lnTo>
                  <a:pt x="18681085" y="0"/>
                </a:lnTo>
                <a:lnTo>
                  <a:pt x="18681085" y="2195027"/>
                </a:lnTo>
                <a:lnTo>
                  <a:pt x="0" y="219502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4272027" y="6587825"/>
            <a:ext cx="3567772" cy="3593910"/>
          </a:xfrm>
          <a:custGeom>
            <a:avLst/>
            <a:gdLst/>
            <a:ahLst/>
            <a:cxnLst/>
            <a:rect l="l" t="t" r="r" b="b"/>
            <a:pathLst>
              <a:path w="3567772" h="3593910">
                <a:moveTo>
                  <a:pt x="0" y="0"/>
                </a:moveTo>
                <a:lnTo>
                  <a:pt x="3567773" y="0"/>
                </a:lnTo>
                <a:lnTo>
                  <a:pt x="3567773" y="3593910"/>
                </a:lnTo>
                <a:lnTo>
                  <a:pt x="0" y="35939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>
            <a:off x="1028700" y="5654622"/>
            <a:ext cx="2364140" cy="4114800"/>
          </a:xfrm>
          <a:custGeom>
            <a:avLst/>
            <a:gdLst/>
            <a:ahLst/>
            <a:cxnLst/>
            <a:rect l="l" t="t" r="r" b="b"/>
            <a:pathLst>
              <a:path w="2364140" h="4114800">
                <a:moveTo>
                  <a:pt x="2364140" y="0"/>
                </a:moveTo>
                <a:lnTo>
                  <a:pt x="0" y="0"/>
                </a:lnTo>
                <a:lnTo>
                  <a:pt x="0" y="4114800"/>
                </a:lnTo>
                <a:lnTo>
                  <a:pt x="2364140" y="4114800"/>
                </a:lnTo>
                <a:lnTo>
                  <a:pt x="236414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flipH="1">
            <a:off x="-841778" y="9258300"/>
            <a:ext cx="19971556" cy="2346658"/>
          </a:xfrm>
          <a:custGeom>
            <a:avLst/>
            <a:gdLst/>
            <a:ahLst/>
            <a:cxnLst/>
            <a:rect l="l" t="t" r="r" b="b"/>
            <a:pathLst>
              <a:path w="19971556" h="2346658">
                <a:moveTo>
                  <a:pt x="19971556" y="0"/>
                </a:moveTo>
                <a:lnTo>
                  <a:pt x="0" y="0"/>
                </a:lnTo>
                <a:lnTo>
                  <a:pt x="0" y="2346658"/>
                </a:lnTo>
                <a:lnTo>
                  <a:pt x="19971556" y="2346658"/>
                </a:lnTo>
                <a:lnTo>
                  <a:pt x="19971556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flipH="1">
            <a:off x="14564751" y="1137448"/>
            <a:ext cx="5389098" cy="5017436"/>
          </a:xfrm>
          <a:custGeom>
            <a:avLst/>
            <a:gdLst/>
            <a:ahLst/>
            <a:cxnLst/>
            <a:rect l="l" t="t" r="r" b="b"/>
            <a:pathLst>
              <a:path w="5389098" h="5017436">
                <a:moveTo>
                  <a:pt x="5389098" y="0"/>
                </a:moveTo>
                <a:lnTo>
                  <a:pt x="0" y="0"/>
                </a:lnTo>
                <a:lnTo>
                  <a:pt x="0" y="5017436"/>
                </a:lnTo>
                <a:lnTo>
                  <a:pt x="5389098" y="5017436"/>
                </a:lnTo>
                <a:lnTo>
                  <a:pt x="5389098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-19449" y="401683"/>
            <a:ext cx="17932940" cy="1444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746"/>
              </a:lnSpc>
              <a:spcBef>
                <a:spcPct val="0"/>
              </a:spcBef>
            </a:pPr>
            <a:r>
              <a:rPr lang="en-US" sz="10746">
                <a:solidFill>
                  <a:srgbClr val="9A462C"/>
                </a:solidFill>
                <a:latin typeface="Art Nuvo Letterpress"/>
                <a:ea typeface="Art Nuvo Letterpress"/>
                <a:cs typeface="Art Nuvo Letterpress"/>
                <a:sym typeface="Art Nuvo Letterpress"/>
              </a:rPr>
              <a:t>Ride Together ~ No one Rides Alone...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706947" y="1613560"/>
            <a:ext cx="8874106" cy="729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45"/>
              </a:lnSpc>
              <a:spcBef>
                <a:spcPct val="0"/>
              </a:spcBef>
            </a:pPr>
            <a:r>
              <a:rPr lang="en-US" sz="5281" spc="105">
                <a:solidFill>
                  <a:srgbClr val="E55419"/>
                </a:solidFill>
                <a:latin typeface="TT Chocolates"/>
                <a:ea typeface="TT Chocolates"/>
                <a:cs typeface="TT Chocolates"/>
                <a:sym typeface="TT Chocolates"/>
              </a:rPr>
              <a:t>“Supporting Our Colleagues”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27556" y="1381067"/>
            <a:ext cx="16632888" cy="13855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67"/>
              </a:lnSpc>
            </a:pPr>
            <a:endParaRPr/>
          </a:p>
          <a:p>
            <a:pPr algn="ctr">
              <a:lnSpc>
                <a:spcPts val="1554"/>
              </a:lnSpc>
            </a:pPr>
            <a:endParaRPr/>
          </a:p>
          <a:p>
            <a:pPr algn="ctr">
              <a:lnSpc>
                <a:spcPts val="7499"/>
              </a:lnSpc>
            </a:pPr>
            <a:r>
              <a:rPr lang="en-US" sz="7499">
                <a:solidFill>
                  <a:srgbClr val="4E85A9"/>
                </a:solidFill>
                <a:latin typeface="Art Nuvo Letterpress"/>
                <a:ea typeface="Art Nuvo Letterpress"/>
                <a:cs typeface="Art Nuvo Letterpress"/>
                <a:sym typeface="Art Nuvo Letterpress"/>
              </a:rPr>
              <a:t>Ways to build </a:t>
            </a:r>
            <a:r>
              <a:rPr lang="en-US" sz="7499" u="sng">
                <a:solidFill>
                  <a:srgbClr val="4E85A9"/>
                </a:solidFill>
                <a:latin typeface="Art Nuvo Letterpress"/>
                <a:ea typeface="Art Nuvo Letterpress"/>
                <a:cs typeface="Art Nuvo Letterpress"/>
                <a:sym typeface="Art Nuvo Letterpress"/>
              </a:rPr>
              <a:t>Real</a:t>
            </a:r>
            <a:r>
              <a:rPr lang="en-US" sz="7499">
                <a:solidFill>
                  <a:srgbClr val="4E85A9"/>
                </a:solidFill>
                <a:latin typeface="Art Nuvo Letterpress"/>
                <a:ea typeface="Art Nuvo Letterpress"/>
                <a:cs typeface="Art Nuvo Letterpress"/>
                <a:sym typeface="Art Nuvo Letterpress"/>
              </a:rPr>
              <a:t>ationships with your People!</a:t>
            </a:r>
          </a:p>
          <a:p>
            <a:pPr algn="ctr">
              <a:lnSpc>
                <a:spcPts val="70"/>
              </a:lnSpc>
            </a:pPr>
            <a:endParaRPr lang="en-US" sz="7499">
              <a:solidFill>
                <a:srgbClr val="4E85A9"/>
              </a:solidFill>
              <a:latin typeface="Art Nuvo Letterpress"/>
              <a:ea typeface="Art Nuvo Letterpress"/>
              <a:cs typeface="Art Nuvo Letterpress"/>
              <a:sym typeface="Art Nuvo Letterpress"/>
            </a:endParaRPr>
          </a:p>
          <a:p>
            <a:pPr algn="ctr">
              <a:lnSpc>
                <a:spcPts val="3630"/>
              </a:lnSpc>
            </a:pPr>
            <a:endParaRPr lang="en-US" sz="7499">
              <a:solidFill>
                <a:srgbClr val="4E85A9"/>
              </a:solidFill>
              <a:latin typeface="Art Nuvo Letterpress"/>
              <a:ea typeface="Art Nuvo Letterpress"/>
              <a:cs typeface="Art Nuvo Letterpress"/>
              <a:sym typeface="Art Nuvo Letterpress"/>
            </a:endParaRPr>
          </a:p>
          <a:p>
            <a:pPr algn="ctr">
              <a:lnSpc>
                <a:spcPts val="4762"/>
              </a:lnSpc>
            </a:pPr>
            <a:r>
              <a:rPr lang="en-US" sz="4762">
                <a:solidFill>
                  <a:srgbClr val="683201"/>
                </a:solidFill>
                <a:latin typeface="Luducudu"/>
                <a:ea typeface="Luducudu"/>
                <a:cs typeface="Luducudu"/>
                <a:sym typeface="Luducudu"/>
              </a:rPr>
              <a:t>*Galentines   *Staff luncheons/Souper Bowl   *Staff Treats</a:t>
            </a:r>
          </a:p>
          <a:p>
            <a:pPr algn="ctr">
              <a:lnSpc>
                <a:spcPts val="4762"/>
              </a:lnSpc>
            </a:pPr>
            <a:endParaRPr lang="en-US" sz="4762">
              <a:solidFill>
                <a:srgbClr val="683201"/>
              </a:solidFill>
              <a:latin typeface="Luducudu"/>
              <a:ea typeface="Luducudu"/>
              <a:cs typeface="Luducudu"/>
              <a:sym typeface="Luducudu"/>
            </a:endParaRPr>
          </a:p>
          <a:p>
            <a:pPr algn="ctr">
              <a:lnSpc>
                <a:spcPts val="4762"/>
              </a:lnSpc>
            </a:pPr>
            <a:r>
              <a:rPr lang="en-US" sz="4762">
                <a:solidFill>
                  <a:srgbClr val="683201"/>
                </a:solidFill>
                <a:latin typeface="Luducudu"/>
                <a:ea typeface="Luducudu"/>
                <a:cs typeface="Luducudu"/>
                <a:sym typeface="Luducudu"/>
              </a:rPr>
              <a:t> *Birthday Cards  *Book Study  *Work Dates</a:t>
            </a:r>
          </a:p>
          <a:p>
            <a:pPr algn="ctr">
              <a:lnSpc>
                <a:spcPts val="4762"/>
              </a:lnSpc>
            </a:pPr>
            <a:endParaRPr lang="en-US" sz="4762">
              <a:solidFill>
                <a:srgbClr val="683201"/>
              </a:solidFill>
              <a:latin typeface="Luducudu"/>
              <a:ea typeface="Luducudu"/>
              <a:cs typeface="Luducudu"/>
              <a:sym typeface="Luducudu"/>
            </a:endParaRPr>
          </a:p>
          <a:p>
            <a:pPr algn="ctr">
              <a:lnSpc>
                <a:spcPts val="4762"/>
              </a:lnSpc>
            </a:pPr>
            <a:r>
              <a:rPr lang="en-US" sz="4762">
                <a:solidFill>
                  <a:srgbClr val="683201"/>
                </a:solidFill>
                <a:latin typeface="Luducudu"/>
                <a:ea typeface="Luducudu"/>
                <a:cs typeface="Luducudu"/>
                <a:sym typeface="Luducudu"/>
              </a:rPr>
              <a:t>*Favorite Things  *Tell me something good</a:t>
            </a:r>
          </a:p>
          <a:p>
            <a:pPr algn="ctr">
              <a:lnSpc>
                <a:spcPts val="4762"/>
              </a:lnSpc>
            </a:pPr>
            <a:endParaRPr lang="en-US" sz="4762">
              <a:solidFill>
                <a:srgbClr val="683201"/>
              </a:solidFill>
              <a:latin typeface="Luducudu"/>
              <a:ea typeface="Luducudu"/>
              <a:cs typeface="Luducudu"/>
              <a:sym typeface="Luducudu"/>
            </a:endParaRPr>
          </a:p>
          <a:p>
            <a:pPr algn="ctr">
              <a:lnSpc>
                <a:spcPts val="4762"/>
              </a:lnSpc>
            </a:pPr>
            <a:r>
              <a:rPr lang="en-US" sz="4762">
                <a:solidFill>
                  <a:srgbClr val="683201"/>
                </a:solidFill>
                <a:latin typeface="Luducudu"/>
                <a:ea typeface="Luducudu"/>
                <a:cs typeface="Luducudu"/>
                <a:sym typeface="Luducudu"/>
              </a:rPr>
              <a:t>*What I did last summer  *Positive Stories  </a:t>
            </a:r>
          </a:p>
          <a:p>
            <a:pPr algn="ctr">
              <a:lnSpc>
                <a:spcPts val="5045"/>
              </a:lnSpc>
            </a:pPr>
            <a:endParaRPr lang="en-US" sz="4762">
              <a:solidFill>
                <a:srgbClr val="683201"/>
              </a:solidFill>
              <a:latin typeface="Luducudu"/>
              <a:ea typeface="Luducudu"/>
              <a:cs typeface="Luducudu"/>
              <a:sym typeface="Luducudu"/>
            </a:endParaRPr>
          </a:p>
          <a:p>
            <a:pPr algn="ctr">
              <a:lnSpc>
                <a:spcPts val="5045"/>
              </a:lnSpc>
            </a:pPr>
            <a:endParaRPr lang="en-US" sz="4762">
              <a:solidFill>
                <a:srgbClr val="683201"/>
              </a:solidFill>
              <a:latin typeface="Luducudu"/>
              <a:ea typeface="Luducudu"/>
              <a:cs typeface="Luducudu"/>
              <a:sym typeface="Luducudu"/>
            </a:endParaRPr>
          </a:p>
          <a:p>
            <a:pPr algn="ctr">
              <a:lnSpc>
                <a:spcPts val="5234"/>
              </a:lnSpc>
            </a:pPr>
            <a:endParaRPr lang="en-US" sz="4762">
              <a:solidFill>
                <a:srgbClr val="683201"/>
              </a:solidFill>
              <a:latin typeface="Luducudu"/>
              <a:ea typeface="Luducudu"/>
              <a:cs typeface="Luducudu"/>
              <a:sym typeface="Luducudu"/>
            </a:endParaRPr>
          </a:p>
          <a:p>
            <a:pPr algn="ctr">
              <a:lnSpc>
                <a:spcPts val="6838"/>
              </a:lnSpc>
            </a:pPr>
            <a:endParaRPr lang="en-US" sz="4762">
              <a:solidFill>
                <a:srgbClr val="683201"/>
              </a:solidFill>
              <a:latin typeface="Luducudu"/>
              <a:ea typeface="Luducudu"/>
              <a:cs typeface="Luducudu"/>
              <a:sym typeface="Luducudu"/>
            </a:endParaRPr>
          </a:p>
          <a:p>
            <a:pPr algn="ctr">
              <a:lnSpc>
                <a:spcPts val="6838"/>
              </a:lnSpc>
            </a:pPr>
            <a:endParaRPr lang="en-US" sz="4762">
              <a:solidFill>
                <a:srgbClr val="683201"/>
              </a:solidFill>
              <a:latin typeface="Luducudu"/>
              <a:ea typeface="Luducudu"/>
              <a:cs typeface="Luducudu"/>
              <a:sym typeface="Luducudu"/>
            </a:endParaRPr>
          </a:p>
          <a:p>
            <a:pPr algn="ctr">
              <a:lnSpc>
                <a:spcPts val="6838"/>
              </a:lnSpc>
            </a:pPr>
            <a:endParaRPr lang="en-US" sz="4762">
              <a:solidFill>
                <a:srgbClr val="683201"/>
              </a:solidFill>
              <a:latin typeface="Luducudu"/>
              <a:ea typeface="Luducudu"/>
              <a:cs typeface="Luducudu"/>
              <a:sym typeface="Luducudu"/>
            </a:endParaRPr>
          </a:p>
          <a:p>
            <a:pPr algn="ctr">
              <a:lnSpc>
                <a:spcPts val="6838"/>
              </a:lnSpc>
            </a:pPr>
            <a:endParaRPr lang="en-US" sz="4762">
              <a:solidFill>
                <a:srgbClr val="683201"/>
              </a:solidFill>
              <a:latin typeface="Luducudu"/>
              <a:ea typeface="Luducudu"/>
              <a:cs typeface="Luducudu"/>
              <a:sym typeface="Luducudu"/>
            </a:endParaRPr>
          </a:p>
          <a:p>
            <a:pPr algn="ctr">
              <a:lnSpc>
                <a:spcPts val="6838"/>
              </a:lnSpc>
            </a:pPr>
            <a:endParaRPr lang="en-US" sz="4762">
              <a:solidFill>
                <a:srgbClr val="683201"/>
              </a:solidFill>
              <a:latin typeface="Luducudu"/>
              <a:ea typeface="Luducudu"/>
              <a:cs typeface="Luducudu"/>
              <a:sym typeface="Luducudu"/>
            </a:endParaRPr>
          </a:p>
          <a:p>
            <a:pPr algn="ctr">
              <a:lnSpc>
                <a:spcPts val="6838"/>
              </a:lnSpc>
              <a:spcBef>
                <a:spcPct val="0"/>
              </a:spcBef>
            </a:pPr>
            <a:endParaRPr lang="en-US" sz="4762">
              <a:solidFill>
                <a:srgbClr val="683201"/>
              </a:solidFill>
              <a:latin typeface="Luducudu"/>
              <a:ea typeface="Luducudu"/>
              <a:cs typeface="Luducudu"/>
              <a:sym typeface="Luducudu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399841" y="8736398"/>
            <a:ext cx="4974729" cy="5219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47"/>
              </a:lnSpc>
              <a:spcBef>
                <a:spcPct val="0"/>
              </a:spcBef>
            </a:pPr>
            <a:r>
              <a:rPr lang="en-US" sz="4047">
                <a:solidFill>
                  <a:srgbClr val="1273AB"/>
                </a:solidFill>
                <a:latin typeface="Luducudu"/>
                <a:ea typeface="Luducudu"/>
                <a:cs typeface="Luducudu"/>
                <a:sym typeface="Luducudu"/>
              </a:rPr>
              <a:t>Campfire Conversation...</a:t>
            </a:r>
          </a:p>
        </p:txBody>
      </p:sp>
    </p:spTree>
  </p:cSld>
  <p:clrMapOvr>
    <a:masterClrMapping/>
  </p:clrMapOvr>
  <p:transition>
    <p:circl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1036</Words>
  <Application>Microsoft Office PowerPoint</Application>
  <PresentationFormat>Custom</PresentationFormat>
  <Paragraphs>209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TT Chocolates</vt:lpstr>
      <vt:lpstr>TT Chocolates Bold</vt:lpstr>
      <vt:lpstr>Art Nuvo Letterpress</vt:lpstr>
      <vt:lpstr>Archive</vt:lpstr>
      <vt:lpstr>Roca One</vt:lpstr>
      <vt:lpstr>Luducudu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Don’t squat with your Spurs on!!!!</dc:title>
  <dc:creator>Cynthia Vick</dc:creator>
  <cp:lastModifiedBy>Cynthia Vick</cp:lastModifiedBy>
  <cp:revision>1</cp:revision>
  <dcterms:created xsi:type="dcterms:W3CDTF">2006-08-16T00:00:00Z</dcterms:created>
  <dcterms:modified xsi:type="dcterms:W3CDTF">2026-03-25T20:17:40Z</dcterms:modified>
  <dc:identifier>DAHDLxrCSeE</dc:identifier>
</cp:coreProperties>
</file>