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6"/>
  </p:handoutMasterIdLst>
  <p:sldIdLst>
    <p:sldId id="270" r:id="rId5"/>
    <p:sldId id="271" r:id="rId6"/>
    <p:sldId id="295" r:id="rId7"/>
    <p:sldId id="296" r:id="rId8"/>
    <p:sldId id="291" r:id="rId9"/>
    <p:sldId id="292" r:id="rId10"/>
    <p:sldId id="300" r:id="rId11"/>
    <p:sldId id="301" r:id="rId12"/>
    <p:sldId id="289" r:id="rId13"/>
    <p:sldId id="302" r:id="rId14"/>
    <p:sldId id="26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A8"/>
    <a:srgbClr val="1AA6DF"/>
    <a:srgbClr val="AA6728"/>
    <a:srgbClr val="924115"/>
    <a:srgbClr val="D15520"/>
    <a:srgbClr val="DE9028"/>
    <a:srgbClr val="679B41"/>
    <a:srgbClr val="316821"/>
    <a:srgbClr val="679BA5"/>
    <a:srgbClr val="004E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064933-3FBB-4A73-9EEE-47B9E7064F15}" v="7" dt="2026-03-09T21:35:25.1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8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a Morris" userId="eb46280d-8896-485e-8414-109d57f28b8b" providerId="ADAL" clId="{4EA7F74A-24EE-4127-AB69-6553E7EAE548}"/>
    <pc:docChg chg="modSld">
      <pc:chgData name="Lara Morris" userId="eb46280d-8896-485e-8414-109d57f28b8b" providerId="ADAL" clId="{4EA7F74A-24EE-4127-AB69-6553E7EAE548}" dt="2026-03-09T21:39:46.678" v="14" actId="20577"/>
      <pc:docMkLst>
        <pc:docMk/>
      </pc:docMkLst>
      <pc:sldChg chg="modSp mod">
        <pc:chgData name="Lara Morris" userId="eb46280d-8896-485e-8414-109d57f28b8b" providerId="ADAL" clId="{4EA7F74A-24EE-4127-AB69-6553E7EAE548}" dt="2026-03-09T21:39:46.678" v="14" actId="20577"/>
        <pc:sldMkLst>
          <pc:docMk/>
          <pc:sldMk cId="502655272" sldId="270"/>
        </pc:sldMkLst>
        <pc:spChg chg="mod">
          <ac:chgData name="Lara Morris" userId="eb46280d-8896-485e-8414-109d57f28b8b" providerId="ADAL" clId="{4EA7F74A-24EE-4127-AB69-6553E7EAE548}" dt="2026-03-09T21:39:46.678" v="14" actId="20577"/>
          <ac:spMkLst>
            <pc:docMk/>
            <pc:sldMk cId="502655272" sldId="270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E240C3-4A34-4640-B6F6-00E8B47447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B259A8-74EB-440B-8DD8-76C99666106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36472-7FC8-4193-82A0-C65DC4EA1699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1532CF-3B20-4A6D-91BE-AC7470A4D00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95DEA9-B4BB-460F-B81F-34804A14C4D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23F80E-613E-4926-9675-E763F36FAB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151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C2E20A82-3756-4DBE-969B-2BAFCB84C32E}"/>
              </a:ext>
            </a:extLst>
          </p:cNvPr>
          <p:cNvSpPr/>
          <p:nvPr userDrawn="1"/>
        </p:nvSpPr>
        <p:spPr>
          <a:xfrm>
            <a:off x="0" y="0"/>
            <a:ext cx="12192000" cy="881064"/>
          </a:xfrm>
          <a:prstGeom prst="rect">
            <a:avLst/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C9053A-30A4-439C-83FB-897660F85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0066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111BA9-0CDB-4FCB-8749-CAB20B0996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F995D-35D3-412E-A0EB-229F6F3D7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D2E6D-2EDE-4638-B5F3-EAE7A8E67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DB45E-31B2-498D-A38C-941A25330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9" name="Picture 18" descr="A close up of a sign&#10;&#10;Description automatically generated">
            <a:extLst>
              <a:ext uri="{FF2B5EF4-FFF2-40B4-BE49-F238E27FC236}">
                <a16:creationId xmlns:a16="http://schemas.microsoft.com/office/drawing/2014/main" id="{6A3A30BE-D9CE-4652-8176-E064AE10BA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4941057"/>
            <a:ext cx="3531010" cy="1211334"/>
          </a:xfrm>
          <a:prstGeom prst="rect">
            <a:avLst/>
          </a:prstGeom>
        </p:spPr>
      </p:pic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C409F019-1EF3-41D2-9798-EC95EA3F7F8B}"/>
              </a:ext>
            </a:extLst>
          </p:cNvPr>
          <p:cNvSpPr/>
          <p:nvPr userDrawn="1"/>
        </p:nvSpPr>
        <p:spPr>
          <a:xfrm rot="10800000">
            <a:off x="9525" y="0"/>
            <a:ext cx="1143000" cy="881064"/>
          </a:xfrm>
          <a:prstGeom prst="triangle">
            <a:avLst>
              <a:gd name="adj" fmla="val 51399"/>
            </a:avLst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376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DA5EE-B82D-44A7-AAA9-E2BF9772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19ACC1-2306-4000-94CA-63A16D177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C6BF2-43C3-46FE-9124-1F7CE686C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985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D0EB1B1-0323-498C-B113-BBEB11D8AEEF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71F40BAB-710E-472B-AAE5-3512347DF4BC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75B4C6-ADD2-420C-B166-25CBF223A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0BCFD-6323-4244-9481-889D1722C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3007D6-FA56-442D-AAAE-E794C8D69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05043F-31C9-4DD9-9AC9-79C43869B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4E4BE9-DE9B-47EC-90DB-D8B8BCB25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A2F56D-BA5A-454B-8E46-FE1FD5938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FBCDD844-4BDB-4BB4-94FC-46F11F57E94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234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2F83565-AC13-4689-87CD-5359AF5396B8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E305CF96-0131-4FE3-842F-1382CD4EE40E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FA614A-F2DE-4C29-B2EA-759C095C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D63314-E9A2-4123-872D-9A870F79A6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6094FA-4650-4D2A-A572-EB7B644E33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89DEAA-849E-4F36-9213-80063747D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06D784-90F8-44E6-BA08-3AD085DB1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92FC4-41B0-4AFD-9CF7-7471FF395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4AB8D95B-DFBC-4F18-972B-DCB01FF37D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2228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EC62D-8ED6-4D1A-A863-4F92915AB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5E6371-8C9F-4C89-B781-79BC7135D6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307D8-8370-4A52-B0C7-7C8165640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50E87-CDFF-460F-B317-4D0A1B679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6C431C-85A5-4B9F-B314-B79C045E2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2027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20D2DF-4D7B-46EB-BA00-3B430FB4E5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12E2C1-B9EB-479B-AACF-DF9B31AB0D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8917B-7D9E-49AA-A4A2-74BF61C89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24D3D-1B39-4B00-8592-76A2AA73F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954B4-AB1A-4184-BFA6-7348BEBE1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103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7498D-2B4F-4638-B21E-552379A5D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66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B4562-3CFF-4DA9-953B-BCB9B4F9D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66A8"/>
              </a:buClr>
              <a:buFont typeface="Arial" panose="020B0604020202020204" pitchFamily="34" charset="0"/>
              <a:buChar char="&gt;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buClr>
                <a:srgbClr val="0066A8"/>
              </a:buClr>
              <a:buSzPct val="120000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buClr>
                <a:srgbClr val="0066A8"/>
              </a:buClr>
              <a:buFont typeface="Wingdings" panose="05000000000000000000" pitchFamily="2" charset="2"/>
              <a:buChar char="ü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57350" indent="-285750">
              <a:buClr>
                <a:srgbClr val="0066A8"/>
              </a:buClr>
              <a:buFont typeface="Wingdings" panose="05000000000000000000" pitchFamily="2" charset="2"/>
              <a:buChar char="§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buClr>
                <a:srgbClr val="0066A8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01328-93AD-49F4-86EA-07525CB5A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650BD-7963-4709-B4FF-1D902620E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6590D-FD28-4F1A-B2F9-188C17222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5" name="Picture 14" descr="A close up of a sign&#10;&#10;Description automatically generated">
            <a:extLst>
              <a:ext uri="{FF2B5EF4-FFF2-40B4-BE49-F238E27FC236}">
                <a16:creationId xmlns:a16="http://schemas.microsoft.com/office/drawing/2014/main" id="{A22C6E59-57E0-4A54-B601-54BCABB13A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A3DEC58-DD0D-489E-89D7-48B520FAF31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1300" y="5502"/>
            <a:ext cx="1790700" cy="685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997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BA77D3D-EB6C-470B-88D7-E88D973FCE77}"/>
              </a:ext>
            </a:extLst>
          </p:cNvPr>
          <p:cNvSpPr/>
          <p:nvPr userDrawn="1"/>
        </p:nvSpPr>
        <p:spPr>
          <a:xfrm>
            <a:off x="-3" y="6176964"/>
            <a:ext cx="12192003" cy="681036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700E5B01-C69C-4201-9620-A4CEFAA25C48}"/>
              </a:ext>
            </a:extLst>
          </p:cNvPr>
          <p:cNvSpPr/>
          <p:nvPr userDrawn="1"/>
        </p:nvSpPr>
        <p:spPr>
          <a:xfrm rot="5400000">
            <a:off x="-75805" y="6262289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F7498D-2B4F-4638-B21E-552379A5D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B4562-3CFF-4DA9-953B-BCB9B4F9D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01328-93AD-49F4-86EA-07525CB5A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650BD-7963-4709-B4FF-1D902620E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6590D-FD28-4F1A-B2F9-188C17222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2" name="Picture 21" descr="A close up of a sign&#10;&#10;Description automatically generated">
            <a:extLst>
              <a:ext uri="{FF2B5EF4-FFF2-40B4-BE49-F238E27FC236}">
                <a16:creationId xmlns:a16="http://schemas.microsoft.com/office/drawing/2014/main" id="{64E26A8A-3861-44FA-9F25-5209F3A55E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87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48BE7-7E0D-4FE6-9A09-A01974DED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38601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287E38-21AB-44A5-933E-BBDB29530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4190048"/>
            <a:ext cx="10515600" cy="1058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198DB-E2E2-4621-86F0-491A9102F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FFFFA3-C11C-4784-B241-ED40C5843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D06F7-64FC-4E16-A6F2-A838E8CF7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776BB167-5223-4787-9D40-C427FEF4A0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0369" y="0"/>
            <a:ext cx="3338561" cy="1368565"/>
          </a:xfrm>
          <a:prstGeom prst="rect">
            <a:avLst/>
          </a:prstGeom>
        </p:spPr>
      </p:pic>
      <p:pic>
        <p:nvPicPr>
          <p:cNvPr id="11" name="Picture 10" descr="A close up of a sign&#10;&#10;Description automatically generated">
            <a:extLst>
              <a:ext uri="{FF2B5EF4-FFF2-40B4-BE49-F238E27FC236}">
                <a16:creationId xmlns:a16="http://schemas.microsoft.com/office/drawing/2014/main" id="{98853A46-355B-43D4-AC0B-EC581D05475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060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A0AE6B6-E4D9-430F-A1A6-2FD90BB2AEAD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2FE54030-734F-4867-A425-FD781025C882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DD910D-BE99-49D0-8285-41FF41AEC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8C7A0-022A-4F99-A0C2-33276644F6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9EB2EE-35C0-4F6A-9A88-19585A48BD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BC444E-BC3C-48DD-B0EE-5AD82E9EA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91A159-06B3-45AE-B20D-1B94E9EAE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9C28A2-40C2-45AC-8284-24CC7B83F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17921164-5862-485A-98FF-85D0E31555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697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63FAD79-29E3-4606-991C-B67D06E2C72D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31A0194A-5D0E-40C4-AB4F-F7E74CABE9F2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1554EA-2EC4-4F72-973B-F9628F6B1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1874CF-1970-4A3C-8FE6-7A04D221F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678CE7-604B-4F86-9B5D-3FAA07816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87FC8D-397D-4F30-A188-8C060553CC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B399E2-8ED9-413C-8F81-E15355195F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B79164-105F-4A8D-9C1C-9C575EFEF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985673-20F2-4420-9492-E849EF41C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3BC90F-0DC6-446A-A477-E6BFD973B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 descr="A close up of a sign&#10;&#10;Description automatically generated">
            <a:extLst>
              <a:ext uri="{FF2B5EF4-FFF2-40B4-BE49-F238E27FC236}">
                <a16:creationId xmlns:a16="http://schemas.microsoft.com/office/drawing/2014/main" id="{E2359358-A04A-41A6-BB3E-72D0DCDBD9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914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9351E6-0B77-487D-AF4C-37DD96BAC2D9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97CFE111-BCB3-481A-85D0-0F57E88EBC2C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1BE492-D277-4B57-B7FD-702527F0B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CB0850-9FFE-4966-BD90-DB06F7853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89B77C-9C12-494F-A87E-7517CBD7A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AAC97F-B8D0-4433-B69C-3E0C16228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2A5EAC9B-387B-4DD3-9C4A-E3BF2B9AAA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82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bird&#10;&#10;Description automatically generated">
            <a:extLst>
              <a:ext uri="{FF2B5EF4-FFF2-40B4-BE49-F238E27FC236}">
                <a16:creationId xmlns:a16="http://schemas.microsoft.com/office/drawing/2014/main" id="{B933FC99-1097-4018-8B3C-56B4DCF03E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206" y="0"/>
            <a:ext cx="1944793" cy="6857999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DA5EE-B82D-44A7-AAA9-E2BF9772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19ACC1-2306-4000-94CA-63A16D177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C6BF2-43C3-46FE-9124-1F7CE686C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B91BBBBF-C7E9-446C-9E28-AD702799372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560B2B0-E84F-48DB-B6CA-EE6B1DD34A63}"/>
              </a:ext>
            </a:extLst>
          </p:cNvPr>
          <p:cNvSpPr/>
          <p:nvPr userDrawn="1"/>
        </p:nvSpPr>
        <p:spPr>
          <a:xfrm rot="16200000">
            <a:off x="7790603" y="2456602"/>
            <a:ext cx="6857999" cy="1944792"/>
          </a:xfrm>
          <a:prstGeom prst="triangle">
            <a:avLst>
              <a:gd name="adj" fmla="val 49722"/>
            </a:avLst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595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DA5EE-B82D-44A7-AAA9-E2BF9772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19ACC1-2306-4000-94CA-63A16D177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C6BF2-43C3-46FE-9124-1F7CE686C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B91BBBBF-C7E9-446C-9E28-AD702799372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139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F8E82A-DEDB-4F57-9C56-785DF1FE3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22110C-DA35-4E5E-AB88-5914338FC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BF4E9-9671-423F-B6BB-F2C0642CF4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3334D-C731-4501-A5C8-C610FB6C1AE8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9415B-A953-4A00-BD68-FCEAD64EE8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757A3-55CA-430A-9473-9543328AAA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D9758-F717-40A5-A5A2-7DB12EC6A1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228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5" r:id="rId4"/>
    <p:sldLayoutId id="2147483652" r:id="rId5"/>
    <p:sldLayoutId id="2147483653" r:id="rId6"/>
    <p:sldLayoutId id="2147483654" r:id="rId7"/>
    <p:sldLayoutId id="2147483655" r:id="rId8"/>
    <p:sldLayoutId id="2147483666" r:id="rId9"/>
    <p:sldLayoutId id="2147483667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66A8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66A8"/>
        </a:buClr>
        <a:buFont typeface="Arial" panose="020B0604020202020204" pitchFamily="34" charset="0"/>
        <a:buChar char="&gt;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SzPct val="120000"/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Font typeface="Wingdings" panose="05000000000000000000" pitchFamily="2" charset="2"/>
        <a:buChar char="ü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scienceconsortium.org/portal-landing-page/" TargetMode="External"/><Relationship Id="rId2" Type="http://schemas.openxmlformats.org/officeDocument/2006/relationships/hyperlink" Target="https://healthscienceconsortium.org/wp-content/uploads/2021/10/NCHSE-Work-Based-Learning-Guide-Table-of-Contents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Lara.morris@careertech.ok.gov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healthscienceconsortium.org/work-based-learning/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healthscienceconsortium.org/wp-content/uploads/2021/10/NCHSE-Work-Based-Learning-Guide-Table-of-Contents.pdf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healthscienceconsortium.org/work-based-learnin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Health Science Education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650165"/>
            <a:ext cx="9144000" cy="1655762"/>
          </a:xfrm>
        </p:spPr>
        <p:txBody>
          <a:bodyPr/>
          <a:lstStyle/>
          <a:p>
            <a:r>
              <a:rPr lang="en-US" dirty="0"/>
              <a:t>Apprenticeships and Work-Based Learning in Healthcare</a:t>
            </a:r>
          </a:p>
          <a:p>
            <a:r>
              <a:rPr lang="en-US" dirty="0"/>
              <a:t>March 10, 2026</a:t>
            </a:r>
          </a:p>
        </p:txBody>
      </p:sp>
    </p:spTree>
    <p:extLst>
      <p:ext uri="{BB962C8B-B14F-4D97-AF65-F5344CB8AC3E}">
        <p14:creationId xmlns:p14="http://schemas.microsoft.com/office/powerpoint/2010/main" val="502655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E53B5-D5ED-F97B-1D42-5E020304C5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F5C5884-307D-1FB4-F4AE-5DC9CF5B6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Demonstrate Work-Based Learning Guide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AA0E789-7D39-4E88-8103-2E9CE1B9F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7325"/>
            <a:ext cx="10515600" cy="4719638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Log in to “Member Portal” where your WBL Guide will be after purchase.  </a:t>
            </a:r>
          </a:p>
          <a:p>
            <a:r>
              <a:rPr lang="en-US" dirty="0"/>
              <a:t>Cost is $150 for Member States (Oklahoma is one)</a:t>
            </a:r>
          </a:p>
          <a:p>
            <a:r>
              <a:rPr lang="en-US" dirty="0">
                <a:hlinkClick r:id="rId2"/>
              </a:rPr>
              <a:t>National Consortium for Health Science Education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(WBL--table of contents)</a:t>
            </a:r>
          </a:p>
          <a:p>
            <a:r>
              <a:rPr lang="en-US" dirty="0">
                <a:hlinkClick r:id="rId3"/>
              </a:rPr>
              <a:t>Portal Landing Page - National Consortium for Health Science Education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379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>
            <a:extLst>
              <a:ext uri="{FF2B5EF4-FFF2-40B4-BE49-F238E27FC236}">
                <a16:creationId xmlns:a16="http://schemas.microsoft.com/office/drawing/2014/main" id="{8BD6FFBD-11DF-459D-84F1-038CBBCD3D4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/>
          <a:lstStyle/>
          <a:p>
            <a:pPr eaLnBrk="1" hangingPunct="1"/>
            <a:r>
              <a:rPr lang="en-US" altLang="en-US" dirty="0"/>
              <a:t>Questions?</a:t>
            </a:r>
          </a:p>
        </p:txBody>
      </p:sp>
      <p:sp>
        <p:nvSpPr>
          <p:cNvPr id="23555" name="Rectangle 5">
            <a:extLst>
              <a:ext uri="{FF2B5EF4-FFF2-40B4-BE49-F238E27FC236}">
                <a16:creationId xmlns:a16="http://schemas.microsoft.com/office/drawing/2014/main" id="{0884BB4E-7721-4935-B3C2-43620F88BD9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2999874"/>
            <a:ext cx="9144000" cy="2257926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404040"/>
                </a:solidFill>
              </a:rPr>
              <a:t>Call or Email Lara Morris at </a:t>
            </a:r>
          </a:p>
          <a:p>
            <a:pPr eaLnBrk="1" hangingPunct="1"/>
            <a:r>
              <a:rPr lang="en-US" altLang="en-US" b="1" dirty="0">
                <a:solidFill>
                  <a:srgbClr val="404040"/>
                </a:solidFill>
              </a:rPr>
              <a:t>405.743.5106</a:t>
            </a:r>
          </a:p>
          <a:p>
            <a:pPr eaLnBrk="1" hangingPunct="1"/>
            <a:r>
              <a:rPr lang="en-US" altLang="en-US" dirty="0">
                <a:solidFill>
                  <a:srgbClr val="404040"/>
                </a:solidFill>
                <a:hlinkClick r:id="rId2"/>
              </a:rPr>
              <a:t>Lara.morris@careertech.ok.gov</a:t>
            </a:r>
            <a:r>
              <a:rPr lang="en-US" altLang="en-US" dirty="0">
                <a:solidFill>
                  <a:srgbClr val="404040"/>
                </a:solidFill>
              </a:rPr>
              <a:t> </a:t>
            </a:r>
          </a:p>
          <a:p>
            <a:pPr eaLnBrk="1" hangingPunct="1"/>
            <a:endParaRPr lang="en-US" altLang="en-US" dirty="0">
              <a:solidFill>
                <a:srgbClr val="40404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31200"/>
          </a:xfrm>
        </p:spPr>
        <p:txBody>
          <a:bodyPr/>
          <a:lstStyle/>
          <a:p>
            <a:pPr algn="ctr"/>
            <a:r>
              <a:rPr lang="en-US" dirty="0"/>
              <a:t>Youth Apprenticeships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596326"/>
            <a:ext cx="10515600" cy="4580637"/>
          </a:xfrm>
        </p:spPr>
        <p:txBody>
          <a:bodyPr/>
          <a:lstStyle/>
          <a:p>
            <a:r>
              <a:rPr lang="en-US" sz="3200" dirty="0">
                <a:solidFill>
                  <a:srgbClr val="0070C0"/>
                </a:solidFill>
              </a:rPr>
              <a:t>Current Partnership with SSM Health, a four-state healthcare entity.</a:t>
            </a:r>
          </a:p>
          <a:p>
            <a:r>
              <a:rPr lang="en-US" sz="3200" dirty="0">
                <a:solidFill>
                  <a:srgbClr val="0070C0"/>
                </a:solidFill>
              </a:rPr>
              <a:t>Metro-area Technology Centers: Francis Tuttle, Moore-Norman Tech, Mid-Del Tech, EOC Tech, Metro Tech and Canadian Valley Tech</a:t>
            </a:r>
          </a:p>
          <a:p>
            <a:r>
              <a:rPr lang="en-US" sz="3200" dirty="0">
                <a:solidFill>
                  <a:srgbClr val="0070C0"/>
                </a:solidFill>
              </a:rPr>
              <a:t>Youth Apprenticeships in three areas of employment: Phlebotomy, Medical Assisting and Advanced Unlicensed Assistant.</a:t>
            </a:r>
          </a:p>
          <a:p>
            <a:endParaRPr lang="en-US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325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A4D3B1-A52D-C620-55BD-9F0149DCBF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5B5A7B-9E5C-112B-3AB2-77A4E2897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31200"/>
          </a:xfrm>
        </p:spPr>
        <p:txBody>
          <a:bodyPr/>
          <a:lstStyle/>
          <a:p>
            <a:pPr algn="ctr"/>
            <a:r>
              <a:rPr lang="en-US" dirty="0"/>
              <a:t>Youth Apprenticeships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57A477-5DB3-BC90-706F-7ECDBD3EC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6634"/>
            <a:ext cx="10515600" cy="4890329"/>
          </a:xfrm>
        </p:spPr>
        <p:txBody>
          <a:bodyPr/>
          <a:lstStyle/>
          <a:p>
            <a:r>
              <a:rPr lang="en-US" sz="3200" dirty="0">
                <a:solidFill>
                  <a:srgbClr val="0070C0"/>
                </a:solidFill>
              </a:rPr>
              <a:t>Students must have completed Core, Med Term, CPR/FA, A &amp; P and Long-Term Care and be certified as LTC Aide</a:t>
            </a:r>
          </a:p>
          <a:p>
            <a:r>
              <a:rPr lang="en-US" sz="3200" dirty="0">
                <a:solidFill>
                  <a:srgbClr val="0070C0"/>
                </a:solidFill>
              </a:rPr>
              <a:t>Positions working at hospitals and medical clinics for $14/hour</a:t>
            </a:r>
          </a:p>
          <a:p>
            <a:r>
              <a:rPr lang="en-US" sz="3200" dirty="0">
                <a:solidFill>
                  <a:srgbClr val="0070C0"/>
                </a:solidFill>
              </a:rPr>
              <a:t>Must complete their program they are enrolled in as a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70C0"/>
                </a:solidFill>
              </a:rPr>
              <a:t>senior and sit for the state/national certification </a:t>
            </a:r>
          </a:p>
          <a:p>
            <a:r>
              <a:rPr lang="en-US" sz="3200" dirty="0">
                <a:solidFill>
                  <a:srgbClr val="0070C0"/>
                </a:solidFill>
              </a:rPr>
              <a:t>May transition to new part-time position after YA position complete.</a:t>
            </a:r>
          </a:p>
        </p:txBody>
      </p:sp>
    </p:spTree>
    <p:extLst>
      <p:ext uri="{BB962C8B-B14F-4D97-AF65-F5344CB8AC3E}">
        <p14:creationId xmlns:p14="http://schemas.microsoft.com/office/powerpoint/2010/main" val="3943329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58FB8A-1060-DC80-AE97-2350F2E9E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B0C2BE1-40C4-9FEF-13B7-EC354DFD7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31200"/>
          </a:xfrm>
        </p:spPr>
        <p:txBody>
          <a:bodyPr/>
          <a:lstStyle/>
          <a:p>
            <a:pPr algn="ctr"/>
            <a:r>
              <a:rPr lang="en-US" dirty="0"/>
              <a:t>Youth Apprenticeships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AAEEFA-7723-73D9-673C-18B231439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6634"/>
            <a:ext cx="10515600" cy="4890329"/>
          </a:xfrm>
        </p:spPr>
        <p:txBody>
          <a:bodyPr/>
          <a:lstStyle/>
          <a:p>
            <a:r>
              <a:rPr lang="en-US" sz="3200" dirty="0">
                <a:solidFill>
                  <a:srgbClr val="0070C0"/>
                </a:solidFill>
              </a:rPr>
              <a:t>All students doing very well and SSM is pleased.  </a:t>
            </a:r>
          </a:p>
          <a:p>
            <a:r>
              <a:rPr lang="en-US" sz="3200" dirty="0">
                <a:solidFill>
                  <a:srgbClr val="0070C0"/>
                </a:solidFill>
              </a:rPr>
              <a:t>Mentors give excellent feedback to instructors to better prepare students.</a:t>
            </a:r>
          </a:p>
          <a:p>
            <a:r>
              <a:rPr lang="en-US" sz="3200" dirty="0">
                <a:solidFill>
                  <a:srgbClr val="0070C0"/>
                </a:solidFill>
              </a:rPr>
              <a:t>Added five new positions this year and hope to add more       in the future—pharmacy technician.</a:t>
            </a:r>
          </a:p>
          <a:p>
            <a:r>
              <a:rPr lang="en-US" sz="3200" dirty="0">
                <a:solidFill>
                  <a:srgbClr val="0070C0"/>
                </a:solidFill>
              </a:rPr>
              <a:t>Student have front-loaded curriculum so the skills they need in the workplace completed first.  May go to job as a work-release from class or work nights/weekends/vacations.</a:t>
            </a:r>
          </a:p>
        </p:txBody>
      </p:sp>
    </p:spTree>
    <p:extLst>
      <p:ext uri="{BB962C8B-B14F-4D97-AF65-F5344CB8AC3E}">
        <p14:creationId xmlns:p14="http://schemas.microsoft.com/office/powerpoint/2010/main" val="3914273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863CD-CA0D-3D54-55DF-3F38D1452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Statewide Roll 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CEA1D-FF1D-81A0-4A53-66A0DF197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1247"/>
            <a:ext cx="10515600" cy="4715716"/>
          </a:xfrm>
        </p:spPr>
        <p:txBody>
          <a:bodyPr/>
          <a:lstStyle/>
          <a:p>
            <a:r>
              <a:rPr lang="en-US" dirty="0"/>
              <a:t>Working with large hospitals such as Mercy or INTEGRIS to implement with them.  </a:t>
            </a:r>
          </a:p>
          <a:p>
            <a:r>
              <a:rPr lang="en-US" dirty="0"/>
              <a:t>Preparing for meeting with Oklahoma Hospital Association to share the opportunity for large and small hospitals across the state</a:t>
            </a:r>
          </a:p>
          <a:p>
            <a:r>
              <a:rPr lang="en-US" dirty="0"/>
              <a:t>Forms/paperwork include a step-by-step process and contract between hospital and student, facilitated by instructor.  </a:t>
            </a:r>
          </a:p>
          <a:p>
            <a:r>
              <a:rPr lang="en-US" dirty="0"/>
              <a:t>Hospital will provide bi-monthly reporting on youth apprentices for grade reports.</a:t>
            </a:r>
          </a:p>
        </p:txBody>
      </p:sp>
    </p:spTree>
    <p:extLst>
      <p:ext uri="{BB962C8B-B14F-4D97-AF65-F5344CB8AC3E}">
        <p14:creationId xmlns:p14="http://schemas.microsoft.com/office/powerpoint/2010/main" val="3822908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971D5-033B-27D8-0928-A65639395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C4E75-C7F9-B222-166E-EF847822D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881"/>
            <a:ext cx="10515600" cy="844730"/>
          </a:xfrm>
        </p:spPr>
        <p:txBody>
          <a:bodyPr/>
          <a:lstStyle/>
          <a:p>
            <a:pPr algn="ctr"/>
            <a:r>
              <a:rPr lang="en-US" dirty="0"/>
              <a:t>Work-based Learning Guide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12217-14BC-4B67-F091-4ED77F56A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2114"/>
            <a:ext cx="10515600" cy="5044849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Identify healthcare resources within community or Tech Center district</a:t>
            </a:r>
          </a:p>
          <a:p>
            <a:pPr marL="514350" indent="-514350">
              <a:buAutoNum type="arabicPeriod"/>
            </a:pPr>
            <a:r>
              <a:rPr lang="en-US" dirty="0"/>
              <a:t>Communicate with healthcare personnel; Could start with Chamber of Commerce meeting; Visiting with hospital CEO/marketing/workforce coordinator</a:t>
            </a:r>
          </a:p>
          <a:p>
            <a:pPr marL="514350" indent="-514350">
              <a:buAutoNum type="arabicPeriod"/>
            </a:pPr>
            <a:r>
              <a:rPr lang="en-US" dirty="0"/>
              <a:t>Prepare students by having them take safety and HIPAA course and get suggested background knowledge</a:t>
            </a:r>
          </a:p>
          <a:p>
            <a:pPr marL="514350" indent="-514350">
              <a:buAutoNum type="arabicPeriod"/>
            </a:pPr>
            <a:r>
              <a:rPr lang="en-US" dirty="0"/>
              <a:t>Use a resource like Work-based Learning Guide 4.0 from National Consortium for Health Science Education: </a:t>
            </a:r>
            <a:r>
              <a:rPr lang="en-US" dirty="0">
                <a:hlinkClick r:id="rId2"/>
              </a:rPr>
              <a:t>Work Based Learning - National Consortium for Health Science Education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565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71DBB-0043-C1E1-81BC-0B4C9BA45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Workforce Job-Shadowing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61AA1-8E8B-FF0A-277A-4B960C912D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8474"/>
            <a:ext cx="10515600" cy="4728489"/>
          </a:xfrm>
        </p:spPr>
        <p:txBody>
          <a:bodyPr/>
          <a:lstStyle/>
          <a:p>
            <a:r>
              <a:rPr lang="en-US" dirty="0">
                <a:hlinkClick r:id="rId2"/>
              </a:rPr>
              <a:t>National Consortium for Health Science Education</a:t>
            </a:r>
            <a:endParaRPr lang="en-US" dirty="0"/>
          </a:p>
          <a:p>
            <a:r>
              <a:rPr lang="en-US" dirty="0"/>
              <a:t>Forms—consent, emergency contact, health questionnaire, student confidentiality, requirements checklist, affiliation agreement, staff and student evaluations of rotation</a:t>
            </a:r>
          </a:p>
          <a:p>
            <a:r>
              <a:rPr lang="en-US" dirty="0"/>
              <a:t>Rotations include HR, ICU, LTC, Plant Operations, Outpatient Surgery, Nutrition, Pharmaceutical Services, Non-Invasive Cardiology, RT, Rehab, Post-Op, Bone Marrow Transplant, Central Supply, Clinical Lab, Dental, Veterinary, Volunteer, Diagnostic Imaging, ER, </a:t>
            </a:r>
            <a:r>
              <a:rPr lang="en-US" dirty="0" err="1"/>
              <a:t>Electroneurodiagnostics</a:t>
            </a:r>
            <a:r>
              <a:rPr lang="en-US" dirty="0"/>
              <a:t>, Environmental Services, and more.</a:t>
            </a:r>
          </a:p>
        </p:txBody>
      </p:sp>
    </p:spTree>
    <p:extLst>
      <p:ext uri="{BB962C8B-B14F-4D97-AF65-F5344CB8AC3E}">
        <p14:creationId xmlns:p14="http://schemas.microsoft.com/office/powerpoint/2010/main" val="4193791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F4DCC2-128A-FEFC-B719-F32878336A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192461C-3942-EFC9-567B-5D934E2B8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Demonstrate Work-Based Learning Guide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C2E9F90-AB57-EA22-6A10-5DD7E5CDD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>
                <a:solidFill>
                  <a:srgbClr val="444444"/>
                </a:solidFill>
                <a:latin typeface="Inter"/>
              </a:rPr>
              <a:t>This resource contains 240 files in Word/PDF/PTT for coordinating a high-quality work-based learning component for your health science education program.</a:t>
            </a:r>
          </a:p>
          <a:p>
            <a:pPr lvl="1" fontAlgn="base"/>
            <a:r>
              <a:rPr lang="en-US" dirty="0">
                <a:solidFill>
                  <a:srgbClr val="444444"/>
                </a:solidFill>
                <a:latin typeface="Inter"/>
              </a:rPr>
              <a:t>Lesson Plans</a:t>
            </a:r>
          </a:p>
          <a:p>
            <a:pPr lvl="1" fontAlgn="base"/>
            <a:r>
              <a:rPr lang="en-US" dirty="0">
                <a:solidFill>
                  <a:srgbClr val="444444"/>
                </a:solidFill>
                <a:latin typeface="Inter"/>
              </a:rPr>
              <a:t>Projects</a:t>
            </a:r>
          </a:p>
          <a:p>
            <a:pPr lvl="1" fontAlgn="base"/>
            <a:r>
              <a:rPr lang="en-US" dirty="0">
                <a:solidFill>
                  <a:srgbClr val="444444"/>
                </a:solidFill>
                <a:latin typeface="Inter"/>
              </a:rPr>
              <a:t>Resources</a:t>
            </a:r>
          </a:p>
          <a:p>
            <a:pPr lvl="1" fontAlgn="base"/>
            <a:r>
              <a:rPr lang="en-US" dirty="0">
                <a:solidFill>
                  <a:srgbClr val="444444"/>
                </a:solidFill>
                <a:latin typeface="Inter"/>
              </a:rPr>
              <a:t>Activities</a:t>
            </a:r>
          </a:p>
          <a:p>
            <a:pPr lvl="1" fontAlgn="base"/>
            <a:r>
              <a:rPr lang="en-US" dirty="0">
                <a:solidFill>
                  <a:srgbClr val="444444"/>
                </a:solidFill>
                <a:latin typeface="Inter"/>
              </a:rPr>
              <a:t>Templates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507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5C2A6A0-B0F8-BA52-83BE-5BBE5AE2D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Demonstrate Work-Based Learning Guide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F60A601-6813-4D2C-A8BC-B7F9C92FA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7325"/>
            <a:ext cx="10515600" cy="4719638"/>
          </a:xfrm>
        </p:spPr>
        <p:txBody>
          <a:bodyPr/>
          <a:lstStyle/>
          <a:p>
            <a:endParaRPr lang="en-US" dirty="0"/>
          </a:p>
          <a:p>
            <a:r>
              <a:rPr lang="en-US" dirty="0">
                <a:hlinkClick r:id="rId2"/>
              </a:rPr>
              <a:t>Work Based Learning - National Consortium for Health Science Education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B152FCB-29BC-707F-7CDC-7A945BDEB0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8548" y="2782888"/>
            <a:ext cx="6658904" cy="3810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089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C2DA609EF2B2419E824A52CE151980" ma:contentTypeVersion="15" ma:contentTypeDescription="Create a new document." ma:contentTypeScope="" ma:versionID="7b189e7a09eadadfb78bca24937e8814">
  <xsd:schema xmlns:xsd="http://www.w3.org/2001/XMLSchema" xmlns:xs="http://www.w3.org/2001/XMLSchema" xmlns:p="http://schemas.microsoft.com/office/2006/metadata/properties" xmlns:ns1="http://schemas.microsoft.com/sharepoint/v3" xmlns:ns3="c0175d40-5756-4482-923d-4f81b4f61f8e" xmlns:ns4="bdc32801-864b-493b-96db-7ea36ca23694" targetNamespace="http://schemas.microsoft.com/office/2006/metadata/properties" ma:root="true" ma:fieldsID="814c58da11c22db5919bd728249d97fd" ns1:_="" ns3:_="" ns4:_="">
    <xsd:import namespace="http://schemas.microsoft.com/sharepoint/v3"/>
    <xsd:import namespace="c0175d40-5756-4482-923d-4f81b4f61f8e"/>
    <xsd:import namespace="bdc32801-864b-493b-96db-7ea36ca23694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175d40-5756-4482-923d-4f81b4f61f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c32801-864b-493b-96db-7ea36ca23694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6302047-4B36-4AF0-9AB2-FD22DCAA63A4}">
  <ds:schemaRefs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c0175d40-5756-4482-923d-4f81b4f61f8e"/>
    <ds:schemaRef ds:uri="http://purl.org/dc/terms/"/>
    <ds:schemaRef ds:uri="bdc32801-864b-493b-96db-7ea36ca23694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BBC5C5F-AFD7-45F0-9713-D662577BFD9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B59DBC-8948-424B-991B-8AF1D0E796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0175d40-5756-4482-923d-4f81b4f61f8e"/>
    <ds:schemaRef ds:uri="bdc32801-864b-493b-96db-7ea36ca236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2174</TotalTime>
  <Words>561</Words>
  <Application>Microsoft Office PowerPoint</Application>
  <PresentationFormat>Widescreen</PresentationFormat>
  <Paragraphs>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Inter</vt:lpstr>
      <vt:lpstr>Wingdings</vt:lpstr>
      <vt:lpstr>Office Theme</vt:lpstr>
      <vt:lpstr>Health Science Education</vt:lpstr>
      <vt:lpstr>Youth Apprenticeships</vt:lpstr>
      <vt:lpstr>Youth Apprenticeships</vt:lpstr>
      <vt:lpstr>Youth Apprenticeships</vt:lpstr>
      <vt:lpstr>Statewide Roll Out</vt:lpstr>
      <vt:lpstr>Work-based Learning Guide</vt:lpstr>
      <vt:lpstr>Local Workforce Job-Shadowing</vt:lpstr>
      <vt:lpstr>Demonstrate Work-Based Learning Guide</vt:lpstr>
      <vt:lpstr>Demonstrate Work-Based Learning Guide</vt:lpstr>
      <vt:lpstr>Demonstrate Work-Based Learning Guide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Margi Cooper</dc:creator>
  <cp:lastModifiedBy>Lara Morris</cp:lastModifiedBy>
  <cp:revision>95</cp:revision>
  <dcterms:created xsi:type="dcterms:W3CDTF">2020-07-06T17:50:26Z</dcterms:created>
  <dcterms:modified xsi:type="dcterms:W3CDTF">2026-03-09T21:39:53Z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0x01010070C2DA609EF2B2419E824A52CE151980</vt:lpwstr>
  </property>
</Properties>
</file>