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revisionInfo.xml" ContentType="application/vnd.ms-powerpoint.revisioninfo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9" r:id="rId3"/>
    <p:sldId id="33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9" r:id="rId13"/>
    <p:sldId id="265" r:id="rId14"/>
    <p:sldId id="270" r:id="rId15"/>
    <p:sldId id="332" r:id="rId16"/>
    <p:sldId id="311" r:id="rId17"/>
    <p:sldId id="304" r:id="rId18"/>
    <p:sldId id="312" r:id="rId19"/>
    <p:sldId id="271" r:id="rId20"/>
    <p:sldId id="300" r:id="rId21"/>
    <p:sldId id="334" r:id="rId22"/>
    <p:sldId id="273" r:id="rId23"/>
    <p:sldId id="305" r:id="rId24"/>
    <p:sldId id="306" r:id="rId25"/>
    <p:sldId id="274" r:id="rId26"/>
    <p:sldId id="307" r:id="rId27"/>
    <p:sldId id="276" r:id="rId28"/>
    <p:sldId id="301" r:id="rId29"/>
    <p:sldId id="335" r:id="rId30"/>
    <p:sldId id="313" r:id="rId31"/>
    <p:sldId id="278" r:id="rId32"/>
    <p:sldId id="314" r:id="rId33"/>
    <p:sldId id="315" r:id="rId34"/>
    <p:sldId id="316" r:id="rId35"/>
    <p:sldId id="317" r:id="rId36"/>
    <p:sldId id="318" r:id="rId37"/>
    <p:sldId id="268" r:id="rId38"/>
    <p:sldId id="267" r:id="rId39"/>
    <p:sldId id="302" r:id="rId40"/>
    <p:sldId id="336" r:id="rId41"/>
    <p:sldId id="280" r:id="rId42"/>
    <p:sldId id="319" r:id="rId43"/>
    <p:sldId id="320" r:id="rId44"/>
    <p:sldId id="323" r:id="rId45"/>
    <p:sldId id="324" r:id="rId46"/>
    <p:sldId id="281" r:id="rId47"/>
    <p:sldId id="325" r:id="rId48"/>
    <p:sldId id="326" r:id="rId49"/>
    <p:sldId id="283" r:id="rId50"/>
    <p:sldId id="303" r:id="rId51"/>
    <p:sldId id="337" r:id="rId52"/>
    <p:sldId id="285" r:id="rId53"/>
    <p:sldId id="327" r:id="rId54"/>
    <p:sldId id="331" r:id="rId55"/>
    <p:sldId id="328" r:id="rId56"/>
    <p:sldId id="329" r:id="rId57"/>
    <p:sldId id="330" r:id="rId58"/>
    <p:sldId id="288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AE5BE9-EDE5-BD5F-FF00-FC7C5DD07F0B}" v="160" dt="2025-06-28T12:58:20.799"/>
    <p1510:client id="{89CC7150-BE78-5DC2-75A1-DD66426C32C5}" v="453" dt="2025-06-28T12:56:36.2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ustomXml" Target="../customXml/item2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65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Orientation to Agriculture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Unit 2: Animal and Livestock Production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4A6D9-F047-9BE9-A286-41DA573B3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2E1B9-4B6E-C598-C66E-EB7350899E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Animal Agriculture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2A9168-188D-BF48-7B83-9F6B920954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Unit 2 Lesson 1</a:t>
            </a:r>
          </a:p>
        </p:txBody>
      </p:sp>
    </p:spTree>
    <p:extLst>
      <p:ext uri="{BB962C8B-B14F-4D97-AF65-F5344CB8AC3E}">
        <p14:creationId xmlns:p14="http://schemas.microsoft.com/office/powerpoint/2010/main" val="3676888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A8C64-E220-06B1-1EAE-6037BC15B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1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95C09-7570-BB81-356A-AA9D98277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Define terminology common in livestock production</a:t>
            </a:r>
          </a:p>
          <a:p>
            <a:r>
              <a:rPr lang="en-US" dirty="0"/>
              <a:t>Describe major animal agricultural production in Oklahoma</a:t>
            </a:r>
          </a:p>
          <a:p>
            <a:r>
              <a:rPr lang="en-US" dirty="0"/>
              <a:t>Explore feeding strategies common to livestock production</a:t>
            </a:r>
          </a:p>
        </p:txBody>
      </p:sp>
    </p:spTree>
    <p:extLst>
      <p:ext uri="{BB962C8B-B14F-4D97-AF65-F5344CB8AC3E}">
        <p14:creationId xmlns:p14="http://schemas.microsoft.com/office/powerpoint/2010/main" val="1872133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F3E1-F53E-C3EE-547A-1F5A298AA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Cattle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B498F-589C-8877-6D61-AD063F995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ea typeface="+mn-lt"/>
                <a:cs typeface="+mn-lt"/>
              </a:rPr>
              <a:t>Calving</a:t>
            </a:r>
            <a:r>
              <a:rPr lang="en-US">
                <a:ea typeface="+mn-lt"/>
                <a:cs typeface="+mn-lt"/>
              </a:rPr>
              <a:t> – Act of parturition for cattle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Calf</a:t>
            </a:r>
            <a:r>
              <a:rPr lang="en-US">
                <a:ea typeface="+mn-lt"/>
                <a:cs typeface="+mn-lt"/>
              </a:rPr>
              <a:t> – Young bovine animal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Steer</a:t>
            </a:r>
            <a:r>
              <a:rPr lang="en-US">
                <a:ea typeface="+mn-lt"/>
                <a:cs typeface="+mn-lt"/>
              </a:rPr>
              <a:t> – Castrated male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Heifer</a:t>
            </a:r>
            <a:r>
              <a:rPr lang="en-US">
                <a:ea typeface="+mn-lt"/>
                <a:cs typeface="+mn-lt"/>
              </a:rPr>
              <a:t> – Immature female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Bull</a:t>
            </a:r>
            <a:r>
              <a:rPr lang="en-US">
                <a:ea typeface="+mn-lt"/>
                <a:cs typeface="+mn-lt"/>
              </a:rPr>
              <a:t> – Mature, intact male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Cow</a:t>
            </a:r>
            <a:r>
              <a:rPr lang="en-US">
                <a:ea typeface="+mn-lt"/>
                <a:cs typeface="+mn-lt"/>
              </a:rPr>
              <a:t> – Mature female who has calved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Beef</a:t>
            </a:r>
            <a:r>
              <a:rPr lang="en-US">
                <a:ea typeface="+mn-lt"/>
                <a:cs typeface="+mn-lt"/>
              </a:rPr>
              <a:t> – Meat derived from cattle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91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88E0B-F95D-216F-B952-B68EBEA3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Pig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1E6C1-33CE-C8B6-34AE-17BD61469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ea typeface="+mn-lt"/>
                <a:cs typeface="+mn-lt"/>
              </a:rPr>
              <a:t>Farrowing</a:t>
            </a:r>
            <a:r>
              <a:rPr lang="en-US">
                <a:ea typeface="+mn-lt"/>
                <a:cs typeface="+mn-lt"/>
              </a:rPr>
              <a:t> – Act of parturition for pigs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Piglet</a:t>
            </a:r>
            <a:r>
              <a:rPr lang="en-US">
                <a:ea typeface="+mn-lt"/>
                <a:cs typeface="+mn-lt"/>
              </a:rPr>
              <a:t> – Young pig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Barrow</a:t>
            </a:r>
            <a:r>
              <a:rPr lang="en-US">
                <a:ea typeface="+mn-lt"/>
                <a:cs typeface="+mn-lt"/>
              </a:rPr>
              <a:t> – Castrated male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Gilt</a:t>
            </a:r>
            <a:r>
              <a:rPr lang="en-US">
                <a:ea typeface="+mn-lt"/>
                <a:cs typeface="+mn-lt"/>
              </a:rPr>
              <a:t> – Immature female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Boar</a:t>
            </a:r>
            <a:r>
              <a:rPr lang="en-US">
                <a:ea typeface="+mn-lt"/>
                <a:cs typeface="+mn-lt"/>
              </a:rPr>
              <a:t> – Mature, intact male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Sow</a:t>
            </a:r>
            <a:r>
              <a:rPr lang="en-US">
                <a:ea typeface="+mn-lt"/>
                <a:cs typeface="+mn-lt"/>
              </a:rPr>
              <a:t> – Mature female who has calved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Pork</a:t>
            </a:r>
            <a:r>
              <a:rPr lang="en-US">
                <a:ea typeface="+mn-lt"/>
                <a:cs typeface="+mn-lt"/>
              </a:rPr>
              <a:t> – Meat derived from pigs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93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451C5-EC75-E6A1-F8CE-67F4FB80B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Goat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192F0-86EE-3637-DFBF-1FA4EAAF6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ea typeface="+mn-lt"/>
                <a:cs typeface="+mn-lt"/>
              </a:rPr>
              <a:t>Kidding</a:t>
            </a:r>
            <a:r>
              <a:rPr lang="en-US">
                <a:ea typeface="+mn-lt"/>
                <a:cs typeface="+mn-lt"/>
              </a:rPr>
              <a:t> – Act of parturition for goats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Kid</a:t>
            </a:r>
            <a:r>
              <a:rPr lang="en-US">
                <a:ea typeface="+mn-lt"/>
                <a:cs typeface="+mn-lt"/>
              </a:rPr>
              <a:t> – Young goat</a:t>
            </a:r>
            <a:endParaRPr lang="en-US"/>
          </a:p>
          <a:p>
            <a:r>
              <a:rPr lang="en-US" b="1" err="1">
                <a:ea typeface="+mn-lt"/>
                <a:cs typeface="+mn-lt"/>
              </a:rPr>
              <a:t>Wether</a:t>
            </a:r>
            <a:r>
              <a:rPr lang="en-US">
                <a:ea typeface="+mn-lt"/>
                <a:cs typeface="+mn-lt"/>
              </a:rPr>
              <a:t> – Castrated male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Doe</a:t>
            </a:r>
            <a:r>
              <a:rPr lang="en-US">
                <a:ea typeface="+mn-lt"/>
                <a:cs typeface="+mn-lt"/>
              </a:rPr>
              <a:t> – Female over a year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Buck</a:t>
            </a:r>
            <a:r>
              <a:rPr lang="en-US">
                <a:ea typeface="+mn-lt"/>
                <a:cs typeface="+mn-lt"/>
              </a:rPr>
              <a:t> – Mature, intact male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Chevon</a:t>
            </a:r>
            <a:r>
              <a:rPr lang="en-US">
                <a:ea typeface="+mn-lt"/>
                <a:cs typeface="+mn-lt"/>
              </a:rPr>
              <a:t> – Meat derived from goats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16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70056-C7E8-C980-A55C-17217CFDC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Sheep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9FA5C-C5DE-08ED-FF95-6043487ED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ea typeface="+mn-lt"/>
                <a:cs typeface="+mn-lt"/>
              </a:rPr>
              <a:t>Lambing</a:t>
            </a:r>
            <a:r>
              <a:rPr lang="en-US">
                <a:ea typeface="+mn-lt"/>
                <a:cs typeface="+mn-lt"/>
              </a:rPr>
              <a:t> – Act of parturition for sheep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Ewe</a:t>
            </a:r>
            <a:r>
              <a:rPr lang="en-US">
                <a:ea typeface="+mn-lt"/>
                <a:cs typeface="+mn-lt"/>
              </a:rPr>
              <a:t> – Female sheep</a:t>
            </a:r>
            <a:endParaRPr lang="en-US"/>
          </a:p>
          <a:p>
            <a:r>
              <a:rPr lang="en-US" b="1" err="1">
                <a:ea typeface="+mn-lt"/>
                <a:cs typeface="+mn-lt"/>
              </a:rPr>
              <a:t>Wether</a:t>
            </a:r>
            <a:r>
              <a:rPr lang="en-US">
                <a:ea typeface="+mn-lt"/>
                <a:cs typeface="+mn-lt"/>
              </a:rPr>
              <a:t> – Castrated male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Ram</a:t>
            </a:r>
            <a:r>
              <a:rPr lang="en-US">
                <a:ea typeface="+mn-lt"/>
                <a:cs typeface="+mn-lt"/>
              </a:rPr>
              <a:t> – Mature, intact male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Lamb</a:t>
            </a:r>
            <a:r>
              <a:rPr lang="en-US">
                <a:ea typeface="+mn-lt"/>
                <a:cs typeface="+mn-lt"/>
              </a:rPr>
              <a:t> – Young sheep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Mutton</a:t>
            </a:r>
            <a:r>
              <a:rPr lang="en-US">
                <a:ea typeface="+mn-lt"/>
                <a:cs typeface="+mn-lt"/>
              </a:rPr>
              <a:t> – Meat derived from sheep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75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D1BA5-2DF8-246E-9B15-241906754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Poultry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C984A-91EA-13D3-6C53-301CB69AF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ea typeface="+mn-lt"/>
                <a:cs typeface="+mn-lt"/>
              </a:rPr>
              <a:t>Rooster</a:t>
            </a:r>
            <a:r>
              <a:rPr lang="en-US">
                <a:ea typeface="+mn-lt"/>
                <a:cs typeface="+mn-lt"/>
              </a:rPr>
              <a:t> – Adult male chicken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Hen</a:t>
            </a:r>
            <a:r>
              <a:rPr lang="en-US">
                <a:ea typeface="+mn-lt"/>
                <a:cs typeface="+mn-lt"/>
              </a:rPr>
              <a:t> – Adult female chicken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Cockerel</a:t>
            </a:r>
            <a:r>
              <a:rPr lang="en-US">
                <a:ea typeface="+mn-lt"/>
                <a:cs typeface="+mn-lt"/>
              </a:rPr>
              <a:t> – Young male chicken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Broiler</a:t>
            </a:r>
            <a:r>
              <a:rPr lang="en-US">
                <a:ea typeface="+mn-lt"/>
                <a:cs typeface="+mn-lt"/>
              </a:rPr>
              <a:t> – Chicken raised for meat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Pullet</a:t>
            </a:r>
            <a:r>
              <a:rPr lang="en-US">
                <a:ea typeface="+mn-lt"/>
                <a:cs typeface="+mn-lt"/>
              </a:rPr>
              <a:t> – Young female that hasn't started laying eggs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98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7E97D-D16A-E757-33C4-DE779F63B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Beef Production in Oklahoma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1D070-2E58-25CC-4C4A-9496EA1F4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Production in Oklahoma</a:t>
            </a:r>
          </a:p>
          <a:p>
            <a:pPr lvl="1"/>
            <a:r>
              <a:rPr lang="en-US" dirty="0">
                <a:ea typeface="+mn-lt"/>
                <a:cs typeface="+mn-lt"/>
              </a:rPr>
              <a:t>Nationally, Oklahoma ranks </a:t>
            </a:r>
            <a:r>
              <a:rPr lang="en-US" b="1" dirty="0">
                <a:ea typeface="+mn-lt"/>
                <a:cs typeface="+mn-lt"/>
              </a:rPr>
              <a:t>Top 5 </a:t>
            </a:r>
            <a:r>
              <a:rPr lang="en-US" dirty="0">
                <a:ea typeface="+mn-lt"/>
                <a:cs typeface="+mn-lt"/>
              </a:rPr>
              <a:t> for beef cattle numbers</a:t>
            </a:r>
            <a:endParaRPr lang="en-US" b="1" dirty="0">
              <a:ea typeface="+mn-lt"/>
              <a:cs typeface="+mn-lt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Most producers are </a:t>
            </a:r>
            <a:r>
              <a:rPr lang="en-US" b="1" dirty="0">
                <a:ea typeface="+mn-lt"/>
                <a:cs typeface="+mn-lt"/>
              </a:rPr>
              <a:t>Cow-Calf producers</a:t>
            </a:r>
            <a:endParaRPr lang="en-US" dirty="0">
              <a:ea typeface="+mn-lt"/>
              <a:cs typeface="+mn-lt"/>
            </a:endParaRPr>
          </a:p>
          <a:p>
            <a:pPr lvl="2"/>
            <a:r>
              <a:rPr lang="en-US" dirty="0">
                <a:ea typeface="+mn-lt"/>
                <a:cs typeface="+mn-lt"/>
              </a:rPr>
              <a:t>Where a calf is produced and eventually sold or used</a:t>
            </a:r>
          </a:p>
          <a:p>
            <a:pPr lvl="2"/>
            <a:r>
              <a:rPr lang="en-US" dirty="0">
                <a:ea typeface="+mn-lt"/>
                <a:cs typeface="+mn-lt"/>
              </a:rPr>
              <a:t>Cattle production in Oklahoma is found in the entire state</a:t>
            </a:r>
          </a:p>
          <a:p>
            <a:r>
              <a:rPr lang="en-US" dirty="0">
                <a:ea typeface="+mn-lt"/>
                <a:cs typeface="+mn-lt"/>
              </a:rPr>
              <a:t>Oklahoma's beef industry contributed $</a:t>
            </a:r>
            <a:r>
              <a:rPr lang="en-US" b="1" dirty="0">
                <a:ea typeface="+mn-lt"/>
                <a:cs typeface="+mn-lt"/>
              </a:rPr>
              <a:t>2.7 billion </a:t>
            </a:r>
            <a:r>
              <a:rPr lang="en-US" dirty="0">
                <a:ea typeface="+mn-lt"/>
                <a:cs typeface="+mn-lt"/>
              </a:rPr>
              <a:t>to Oklahoma's economy</a:t>
            </a:r>
            <a:endParaRPr lang="en-US" dirty="0"/>
          </a:p>
          <a:p>
            <a:endParaRPr lang="en-US">
              <a:ea typeface="+mn-lt"/>
              <a:cs typeface="+mn-lt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49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DED85-D41E-B6F5-57DF-B88E6E0A5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Pork Production in Oklahoma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EAA3D-4073-9DB7-A144-7295F0D19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Production in Oklahoma</a:t>
            </a:r>
          </a:p>
          <a:p>
            <a:pPr lvl="1"/>
            <a:r>
              <a:rPr lang="en-US" dirty="0">
                <a:ea typeface="+mn-lt"/>
                <a:cs typeface="+mn-lt"/>
              </a:rPr>
              <a:t>Oklahoma is a </a:t>
            </a:r>
            <a:r>
              <a:rPr lang="en-US" b="1" dirty="0">
                <a:ea typeface="+mn-lt"/>
                <a:cs typeface="+mn-lt"/>
              </a:rPr>
              <a:t>top 10 </a:t>
            </a:r>
            <a:r>
              <a:rPr lang="en-US" dirty="0">
                <a:ea typeface="+mn-lt"/>
                <a:cs typeface="+mn-lt"/>
              </a:rPr>
              <a:t>pork-producing </a:t>
            </a:r>
            <a:r>
              <a:rPr lang="en-US" b="1" dirty="0">
                <a:ea typeface="+mn-lt"/>
                <a:cs typeface="+mn-lt"/>
              </a:rPr>
              <a:t>state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  <a:p>
            <a:pPr lvl="1"/>
            <a:r>
              <a:rPr lang="en-US" b="1" dirty="0">
                <a:ea typeface="+mn-lt"/>
                <a:cs typeface="+mn-lt"/>
              </a:rPr>
              <a:t>Large </a:t>
            </a:r>
            <a:r>
              <a:rPr lang="en-US" dirty="0">
                <a:ea typeface="+mn-lt"/>
                <a:cs typeface="+mn-lt"/>
              </a:rPr>
              <a:t>commercial hog farms contribute the most to production</a:t>
            </a:r>
          </a:p>
          <a:p>
            <a:pPr lvl="1"/>
            <a:r>
              <a:rPr lang="en-US" dirty="0">
                <a:ea typeface="+mn-lt"/>
                <a:cs typeface="+mn-lt"/>
              </a:rPr>
              <a:t>Key pork-producing areas include the </a:t>
            </a:r>
            <a:r>
              <a:rPr lang="en-US" b="1" dirty="0">
                <a:ea typeface="+mn-lt"/>
                <a:cs typeface="+mn-lt"/>
              </a:rPr>
              <a:t>panhandle </a:t>
            </a:r>
            <a:r>
              <a:rPr lang="en-US" dirty="0">
                <a:ea typeface="+mn-lt"/>
                <a:cs typeface="+mn-lt"/>
              </a:rPr>
              <a:t>and parts of </a:t>
            </a:r>
            <a:r>
              <a:rPr lang="en-US" b="1" dirty="0">
                <a:ea typeface="+mn-lt"/>
                <a:cs typeface="+mn-lt"/>
              </a:rPr>
              <a:t>northeast Oklahoma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r>
              <a:rPr lang="en-US" dirty="0">
                <a:ea typeface="+mn-lt"/>
                <a:cs typeface="+mn-lt"/>
              </a:rPr>
              <a:t>Pork products from Oklahoma are sold across the US and </a:t>
            </a:r>
            <a:r>
              <a:rPr lang="en-US" b="1" dirty="0">
                <a:ea typeface="+mn-lt"/>
                <a:cs typeface="+mn-lt"/>
              </a:rPr>
              <a:t>globally</a:t>
            </a:r>
            <a:endParaRPr lang="en-US" b="1" dirty="0"/>
          </a:p>
          <a:p>
            <a:endParaRPr lang="en-US">
              <a:ea typeface="+mn-lt"/>
              <a:cs typeface="+mn-lt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27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36FE6-4C42-A623-663A-ED5393EE9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Poultry Production in Oklahoma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602C0-BF45-EAC1-34D0-7465EED95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Poultry is one of the </a:t>
            </a:r>
            <a:r>
              <a:rPr lang="en-US" b="1" dirty="0">
                <a:ea typeface="+mn-lt"/>
                <a:cs typeface="+mn-lt"/>
              </a:rPr>
              <a:t>most important livestock industries</a:t>
            </a:r>
            <a:r>
              <a:rPr lang="en-US" dirty="0">
                <a:ea typeface="+mn-lt"/>
                <a:cs typeface="+mn-lt"/>
              </a:rPr>
              <a:t> in the state.</a:t>
            </a:r>
          </a:p>
          <a:p>
            <a:pPr lvl="1"/>
            <a:r>
              <a:rPr lang="en-US" dirty="0">
                <a:ea typeface="+mn-lt"/>
                <a:cs typeface="+mn-lt"/>
              </a:rPr>
              <a:t>Concentrated in </a:t>
            </a:r>
            <a:r>
              <a:rPr lang="en-US" b="1" dirty="0">
                <a:ea typeface="+mn-lt"/>
                <a:cs typeface="+mn-lt"/>
              </a:rPr>
              <a:t>eastern Oklahoma</a:t>
            </a:r>
            <a:r>
              <a:rPr lang="en-US" dirty="0">
                <a:ea typeface="+mn-lt"/>
                <a:cs typeface="+mn-lt"/>
              </a:rPr>
              <a:t>, especially Muskogee, McCurtain, and Le Flore</a:t>
            </a:r>
            <a:r>
              <a:rPr lang="en-US" b="1" dirty="0">
                <a:ea typeface="+mn-lt"/>
                <a:cs typeface="+mn-lt"/>
              </a:rPr>
              <a:t> </a:t>
            </a:r>
            <a:r>
              <a:rPr lang="en-US" dirty="0">
                <a:ea typeface="+mn-lt"/>
                <a:cs typeface="+mn-lt"/>
              </a:rPr>
              <a:t>counties.</a:t>
            </a:r>
          </a:p>
          <a:p>
            <a:pPr lvl="1"/>
            <a:r>
              <a:rPr lang="en-US" dirty="0">
                <a:ea typeface="+mn-lt"/>
                <a:cs typeface="+mn-lt"/>
              </a:rPr>
              <a:t>Primarily raised under a system called </a:t>
            </a:r>
            <a:r>
              <a:rPr lang="en-US" b="1" dirty="0">
                <a:ea typeface="+mn-lt"/>
                <a:cs typeface="+mn-lt"/>
              </a:rPr>
              <a:t>contract farming</a:t>
            </a:r>
            <a:r>
              <a:rPr lang="en-US" dirty="0">
                <a:ea typeface="+mn-lt"/>
                <a:cs typeface="+mn-lt"/>
              </a:rPr>
              <a:t> with companies like </a:t>
            </a:r>
            <a:r>
              <a:rPr lang="en-US" b="1" dirty="0">
                <a:ea typeface="+mn-lt"/>
                <a:cs typeface="+mn-lt"/>
              </a:rPr>
              <a:t>Tyson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Focus on </a:t>
            </a:r>
            <a:r>
              <a:rPr lang="en-US" b="1" dirty="0">
                <a:ea typeface="+mn-lt"/>
                <a:cs typeface="+mn-lt"/>
              </a:rPr>
              <a:t>broilers</a:t>
            </a:r>
            <a:r>
              <a:rPr lang="en-US" dirty="0">
                <a:ea typeface="+mn-lt"/>
                <a:cs typeface="+mn-lt"/>
              </a:rPr>
              <a:t> (meat chickens) and </a:t>
            </a:r>
            <a:r>
              <a:rPr lang="en-US" b="1" dirty="0">
                <a:ea typeface="+mn-lt"/>
                <a:cs typeface="+mn-lt"/>
              </a:rPr>
              <a:t>layers</a:t>
            </a:r>
            <a:r>
              <a:rPr lang="en-US" dirty="0">
                <a:ea typeface="+mn-lt"/>
                <a:cs typeface="+mn-lt"/>
              </a:rPr>
              <a:t> (egg production)</a:t>
            </a:r>
            <a:endParaRPr lang="en-US" dirty="0"/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09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605F-E0EA-FB12-4A92-C674AC81B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Dairy Production in Oklahoma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1668D-2BE0-1A41-E0DC-CEF6620BB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Dairy cows produce </a:t>
            </a:r>
            <a:r>
              <a:rPr lang="en-US" b="1" dirty="0">
                <a:ea typeface="+mn-lt"/>
                <a:cs typeface="+mn-lt"/>
              </a:rPr>
              <a:t>milk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Can be turned into products like </a:t>
            </a:r>
            <a:r>
              <a:rPr lang="en-US" b="1" dirty="0">
                <a:ea typeface="+mn-lt"/>
                <a:cs typeface="+mn-lt"/>
              </a:rPr>
              <a:t>cheese, yogurt, and butter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/>
          </a:p>
          <a:p>
            <a:r>
              <a:rPr lang="en-US" dirty="0">
                <a:ea typeface="+mn-lt"/>
                <a:cs typeface="+mn-lt"/>
              </a:rPr>
              <a:t>There are dairy farms throughout Oklahoma</a:t>
            </a:r>
          </a:p>
          <a:p>
            <a:pPr lvl="1"/>
            <a:r>
              <a:rPr lang="en-US" dirty="0">
                <a:ea typeface="+mn-lt"/>
                <a:cs typeface="+mn-lt"/>
              </a:rPr>
              <a:t>Farms may be </a:t>
            </a:r>
            <a:r>
              <a:rPr lang="en-US" b="1" dirty="0">
                <a:ea typeface="+mn-lt"/>
                <a:cs typeface="+mn-lt"/>
              </a:rPr>
              <a:t>family-owned</a:t>
            </a:r>
            <a:r>
              <a:rPr lang="en-US" dirty="0">
                <a:ea typeface="+mn-lt"/>
                <a:cs typeface="+mn-lt"/>
              </a:rPr>
              <a:t> or part of larger corporations.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Though smaller than beef or poultry, large companies like </a:t>
            </a:r>
            <a:r>
              <a:rPr lang="en-US" b="1" dirty="0">
                <a:ea typeface="+mn-lt"/>
                <a:cs typeface="+mn-lt"/>
              </a:rPr>
              <a:t>Hiland </a:t>
            </a:r>
            <a:r>
              <a:rPr lang="en-US" dirty="0">
                <a:ea typeface="+mn-lt"/>
                <a:cs typeface="+mn-lt"/>
              </a:rPr>
              <a:t>and </a:t>
            </a:r>
            <a:r>
              <a:rPr lang="en-US" b="1" dirty="0" err="1">
                <a:ea typeface="+mn-lt"/>
                <a:cs typeface="+mn-lt"/>
              </a:rPr>
              <a:t>Braums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have large presences in </a:t>
            </a:r>
            <a:r>
              <a:rPr lang="en-US" b="1" dirty="0">
                <a:ea typeface="+mn-lt"/>
                <a:cs typeface="+mn-lt"/>
              </a:rPr>
              <a:t>Oklahoma</a:t>
            </a:r>
            <a:endParaRPr lang="en-US" b="1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164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D1967-14B2-59B7-AE3A-6CE2823B9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Sheep and Goat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02E85-7A8D-4E15-D734-5F38911BD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8682"/>
            <a:ext cx="10515600" cy="53146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Production in Oklahoma for meat isn't as prevalent as the other major livestock species</a:t>
            </a:r>
          </a:p>
          <a:p>
            <a:pPr lvl="1"/>
            <a:r>
              <a:rPr lang="en-US" dirty="0">
                <a:ea typeface="+mn-lt"/>
                <a:cs typeface="+mn-lt"/>
              </a:rPr>
              <a:t>Sheep and goats are most common in </a:t>
            </a:r>
            <a:r>
              <a:rPr lang="en-US" b="1" dirty="0">
                <a:ea typeface="+mn-lt"/>
                <a:cs typeface="+mn-lt"/>
              </a:rPr>
              <a:t>small-scale farms</a:t>
            </a:r>
            <a:r>
              <a:rPr lang="en-US" dirty="0">
                <a:ea typeface="+mn-lt"/>
                <a:cs typeface="+mn-lt"/>
              </a:rPr>
              <a:t> and in </a:t>
            </a:r>
            <a:r>
              <a:rPr lang="en-US" b="1" dirty="0">
                <a:ea typeface="+mn-lt"/>
                <a:cs typeface="+mn-lt"/>
              </a:rPr>
              <a:t>Club Sheep </a:t>
            </a:r>
            <a:r>
              <a:rPr lang="en-US" dirty="0">
                <a:ea typeface="+mn-lt"/>
                <a:cs typeface="+mn-lt"/>
              </a:rPr>
              <a:t>and </a:t>
            </a:r>
            <a:r>
              <a:rPr lang="en-US" b="1" dirty="0">
                <a:ea typeface="+mn-lt"/>
                <a:cs typeface="+mn-lt"/>
              </a:rPr>
              <a:t>Goat </a:t>
            </a:r>
            <a:r>
              <a:rPr lang="en-US" dirty="0">
                <a:ea typeface="+mn-lt"/>
                <a:cs typeface="+mn-lt"/>
              </a:rPr>
              <a:t>operations for showing</a:t>
            </a:r>
          </a:p>
          <a:p>
            <a:pPr lvl="1"/>
            <a:r>
              <a:rPr lang="en-US" sz="2200" dirty="0">
                <a:ea typeface="+mn-lt"/>
                <a:cs typeface="+mn-lt"/>
              </a:rPr>
              <a:t>Both animals are used in </a:t>
            </a:r>
            <a:r>
              <a:rPr lang="en-US" sz="2200" b="1" dirty="0">
                <a:ea typeface="+mn-lt"/>
                <a:cs typeface="+mn-lt"/>
              </a:rPr>
              <a:t>ethnic markets</a:t>
            </a:r>
            <a:r>
              <a:rPr lang="en-US" sz="2200" dirty="0">
                <a:ea typeface="+mn-lt"/>
                <a:cs typeface="+mn-lt"/>
              </a:rPr>
              <a:t> and </a:t>
            </a:r>
            <a:r>
              <a:rPr lang="en-US" sz="2200" b="1" dirty="0">
                <a:ea typeface="+mn-lt"/>
                <a:cs typeface="+mn-lt"/>
              </a:rPr>
              <a:t>specialty </a:t>
            </a:r>
            <a:r>
              <a:rPr lang="en-US" sz="2200" dirty="0">
                <a:ea typeface="+mn-lt"/>
                <a:cs typeface="+mn-lt"/>
              </a:rPr>
              <a:t>meat</a:t>
            </a:r>
            <a:r>
              <a:rPr lang="en-US" sz="2200" b="1" dirty="0">
                <a:ea typeface="+mn-lt"/>
                <a:cs typeface="+mn-lt"/>
              </a:rPr>
              <a:t> </a:t>
            </a:r>
            <a:r>
              <a:rPr lang="en-US" sz="2200" dirty="0">
                <a:ea typeface="+mn-lt"/>
                <a:cs typeface="+mn-lt"/>
              </a:rPr>
              <a:t>programs</a:t>
            </a:r>
            <a:endParaRPr lang="en-US" sz="2200" dirty="0"/>
          </a:p>
          <a:p>
            <a:r>
              <a:rPr lang="en-US" dirty="0">
                <a:ea typeface="+mn-lt"/>
                <a:cs typeface="+mn-lt"/>
              </a:rPr>
              <a:t>Goats </a:t>
            </a:r>
          </a:p>
          <a:p>
            <a:pPr lvl="1"/>
            <a:r>
              <a:rPr lang="en-US" dirty="0">
                <a:ea typeface="+mn-lt"/>
                <a:cs typeface="+mn-lt"/>
              </a:rPr>
              <a:t>Raised for </a:t>
            </a:r>
            <a:r>
              <a:rPr lang="en-US" b="1" dirty="0">
                <a:ea typeface="+mn-lt"/>
                <a:cs typeface="+mn-lt"/>
              </a:rPr>
              <a:t>meat (chevon)</a:t>
            </a:r>
            <a:r>
              <a:rPr lang="en-US" dirty="0">
                <a:ea typeface="+mn-lt"/>
                <a:cs typeface="+mn-lt"/>
              </a:rPr>
              <a:t> and </a:t>
            </a:r>
            <a:r>
              <a:rPr lang="en-US" b="1" dirty="0">
                <a:ea typeface="+mn-lt"/>
                <a:cs typeface="+mn-lt"/>
              </a:rPr>
              <a:t>milk</a:t>
            </a:r>
            <a:endParaRPr lang="en-US" dirty="0">
              <a:ea typeface="+mn-lt"/>
              <a:cs typeface="+mn-lt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Goat milk has </a:t>
            </a:r>
            <a:r>
              <a:rPr lang="en-US" b="1" dirty="0">
                <a:ea typeface="+mn-lt"/>
                <a:cs typeface="+mn-lt"/>
              </a:rPr>
              <a:t>increased </a:t>
            </a:r>
            <a:r>
              <a:rPr lang="en-US" dirty="0">
                <a:ea typeface="+mn-lt"/>
                <a:cs typeface="+mn-lt"/>
              </a:rPr>
              <a:t> in popularity in recent years as an </a:t>
            </a:r>
            <a:r>
              <a:rPr lang="en-US" b="1" dirty="0">
                <a:ea typeface="+mn-lt"/>
                <a:cs typeface="+mn-lt"/>
              </a:rPr>
              <a:t>alternative</a:t>
            </a:r>
            <a:r>
              <a:rPr lang="en-US" dirty="0">
                <a:ea typeface="+mn-lt"/>
                <a:cs typeface="+mn-lt"/>
              </a:rPr>
              <a:t> to traditional dairy products</a:t>
            </a:r>
          </a:p>
          <a:p>
            <a:pPr lvl="1"/>
            <a:r>
              <a:rPr lang="en-US" dirty="0">
                <a:ea typeface="+mn-lt"/>
                <a:cs typeface="+mn-lt"/>
              </a:rPr>
              <a:t>Goats are used for </a:t>
            </a:r>
            <a:r>
              <a:rPr lang="en-US" b="1" dirty="0">
                <a:ea typeface="+mn-lt"/>
                <a:cs typeface="+mn-lt"/>
              </a:rPr>
              <a:t>brush control </a:t>
            </a:r>
            <a:r>
              <a:rPr lang="en-US" dirty="0">
                <a:ea typeface="+mn-lt"/>
                <a:cs typeface="+mn-lt"/>
              </a:rPr>
              <a:t>and </a:t>
            </a:r>
            <a:r>
              <a:rPr lang="en-US" b="1" dirty="0">
                <a:ea typeface="+mn-lt"/>
                <a:cs typeface="+mn-lt"/>
              </a:rPr>
              <a:t>land management 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Sheep </a:t>
            </a:r>
          </a:p>
          <a:p>
            <a:pPr lvl="1"/>
            <a:r>
              <a:rPr lang="en-US" dirty="0">
                <a:ea typeface="+mn-lt"/>
                <a:cs typeface="+mn-lt"/>
              </a:rPr>
              <a:t>Raised for </a:t>
            </a:r>
            <a:r>
              <a:rPr lang="en-US" b="1" dirty="0">
                <a:ea typeface="+mn-lt"/>
                <a:cs typeface="+mn-lt"/>
              </a:rPr>
              <a:t>meat </a:t>
            </a:r>
            <a:r>
              <a:rPr lang="en-US" dirty="0">
                <a:ea typeface="+mn-lt"/>
                <a:cs typeface="+mn-lt"/>
              </a:rPr>
              <a:t>and </a:t>
            </a:r>
            <a:r>
              <a:rPr lang="en-US" b="1" dirty="0">
                <a:ea typeface="+mn-lt"/>
                <a:cs typeface="+mn-lt"/>
              </a:rPr>
              <a:t>fiber </a:t>
            </a:r>
            <a:endParaRPr lang="en-US" dirty="0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894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D35C-1E6A-0914-4AF0-205F220C2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Feeding Livestock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DBE1C-45F9-C5A1-9C9D-1CAAD8EA3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1786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ea typeface="+mn-lt"/>
                <a:cs typeface="+mn-lt"/>
              </a:rPr>
              <a:t>Livestock need to be fed </a:t>
            </a:r>
            <a:r>
              <a:rPr lang="en-US" b="1" dirty="0">
                <a:ea typeface="+mn-lt"/>
                <a:cs typeface="+mn-lt"/>
              </a:rPr>
              <a:t>balanced </a:t>
            </a:r>
            <a:r>
              <a:rPr lang="en-US" dirty="0">
                <a:ea typeface="+mn-lt"/>
                <a:cs typeface="+mn-lt"/>
              </a:rPr>
              <a:t>diet of energy, protein, vitamins, and minerals.</a:t>
            </a:r>
            <a:endParaRPr lang="en-US" dirty="0"/>
          </a:p>
          <a:p>
            <a:pPr lvl="1"/>
            <a:r>
              <a:rPr lang="en-US" b="1" dirty="0">
                <a:ea typeface="+mn-lt"/>
                <a:cs typeface="+mn-lt"/>
              </a:rPr>
              <a:t>Proper </a:t>
            </a:r>
            <a:r>
              <a:rPr lang="en-US" dirty="0">
                <a:ea typeface="+mn-lt"/>
                <a:cs typeface="+mn-lt"/>
              </a:rPr>
              <a:t>nutrition helps animals grow and stay healthy, which is important for livestock production</a:t>
            </a:r>
          </a:p>
          <a:p>
            <a:r>
              <a:rPr lang="en-US" dirty="0">
                <a:ea typeface="+mn-lt"/>
                <a:cs typeface="+mn-lt"/>
              </a:rPr>
              <a:t>Common Feed Ingredients:</a:t>
            </a:r>
            <a:endParaRPr lang="en-US" dirty="0"/>
          </a:p>
          <a:p>
            <a:pPr lvl="1"/>
            <a:r>
              <a:rPr lang="en-US" b="1" dirty="0">
                <a:ea typeface="+mn-lt"/>
                <a:cs typeface="+mn-lt"/>
              </a:rPr>
              <a:t>Hay</a:t>
            </a:r>
            <a:r>
              <a:rPr lang="en-US" dirty="0">
                <a:ea typeface="+mn-lt"/>
                <a:cs typeface="+mn-lt"/>
              </a:rPr>
              <a:t> </a:t>
            </a:r>
          </a:p>
          <a:p>
            <a:pPr lvl="2"/>
            <a:r>
              <a:rPr lang="en-US" dirty="0">
                <a:ea typeface="+mn-lt"/>
                <a:cs typeface="+mn-lt"/>
              </a:rPr>
              <a:t>Dried </a:t>
            </a:r>
            <a:r>
              <a:rPr lang="en-US" b="1" dirty="0">
                <a:ea typeface="+mn-lt"/>
                <a:cs typeface="+mn-lt"/>
              </a:rPr>
              <a:t>grass </a:t>
            </a:r>
            <a:r>
              <a:rPr lang="en-US" dirty="0">
                <a:ea typeface="+mn-lt"/>
                <a:cs typeface="+mn-lt"/>
              </a:rPr>
              <a:t>or legumes (like </a:t>
            </a:r>
            <a:r>
              <a:rPr lang="en-US" b="1" dirty="0">
                <a:ea typeface="+mn-lt"/>
                <a:cs typeface="+mn-lt"/>
              </a:rPr>
              <a:t>alfalfa</a:t>
            </a:r>
            <a:r>
              <a:rPr lang="en-US" dirty="0">
                <a:ea typeface="+mn-lt"/>
                <a:cs typeface="+mn-lt"/>
              </a:rPr>
              <a:t>)</a:t>
            </a:r>
          </a:p>
          <a:p>
            <a:pPr lvl="2"/>
            <a:r>
              <a:rPr lang="en-US" dirty="0">
                <a:ea typeface="+mn-lt"/>
                <a:cs typeface="+mn-lt"/>
              </a:rPr>
              <a:t>Provides </a:t>
            </a:r>
            <a:r>
              <a:rPr lang="en-US" b="1" dirty="0">
                <a:ea typeface="+mn-lt"/>
                <a:cs typeface="+mn-lt"/>
              </a:rPr>
              <a:t>fiber</a:t>
            </a:r>
            <a:r>
              <a:rPr lang="en-US" dirty="0">
                <a:ea typeface="+mn-lt"/>
                <a:cs typeface="+mn-lt"/>
              </a:rPr>
              <a:t>, energy, protein</a:t>
            </a:r>
          </a:p>
          <a:p>
            <a:pPr lvl="2"/>
            <a:r>
              <a:rPr lang="en-US" dirty="0">
                <a:ea typeface="+mn-lt"/>
                <a:cs typeface="+mn-lt"/>
              </a:rPr>
              <a:t>Sheep, Goats, Cattle</a:t>
            </a:r>
            <a:endParaRPr lang="en-US" dirty="0"/>
          </a:p>
          <a:p>
            <a:pPr lvl="1"/>
            <a:r>
              <a:rPr lang="en-US" b="1" dirty="0">
                <a:ea typeface="+mn-lt"/>
                <a:cs typeface="+mn-lt"/>
              </a:rPr>
              <a:t>Corn &amp; Soybeans</a:t>
            </a:r>
            <a:r>
              <a:rPr lang="en-US" dirty="0">
                <a:ea typeface="+mn-lt"/>
                <a:cs typeface="+mn-lt"/>
              </a:rPr>
              <a:t> </a:t>
            </a:r>
          </a:p>
          <a:p>
            <a:pPr lvl="2"/>
            <a:r>
              <a:rPr lang="en-US" dirty="0">
                <a:ea typeface="+mn-lt"/>
                <a:cs typeface="+mn-lt"/>
              </a:rPr>
              <a:t>Provide </a:t>
            </a:r>
            <a:r>
              <a:rPr lang="en-US" b="1" dirty="0">
                <a:ea typeface="+mn-lt"/>
                <a:cs typeface="+mn-lt"/>
              </a:rPr>
              <a:t>energy </a:t>
            </a:r>
            <a:r>
              <a:rPr lang="en-US" dirty="0">
                <a:ea typeface="+mn-lt"/>
                <a:cs typeface="+mn-lt"/>
              </a:rPr>
              <a:t>and protein</a:t>
            </a:r>
          </a:p>
          <a:p>
            <a:pPr lvl="2"/>
            <a:r>
              <a:rPr lang="en-US" dirty="0">
                <a:ea typeface="+mn-lt"/>
                <a:cs typeface="+mn-lt"/>
              </a:rPr>
              <a:t>Common in </a:t>
            </a:r>
            <a:r>
              <a:rPr lang="en-US" b="1" dirty="0">
                <a:ea typeface="+mn-lt"/>
                <a:cs typeface="+mn-lt"/>
              </a:rPr>
              <a:t>pig </a:t>
            </a:r>
            <a:r>
              <a:rPr lang="en-US" dirty="0">
                <a:ea typeface="+mn-lt"/>
                <a:cs typeface="+mn-lt"/>
              </a:rPr>
              <a:t>and </a:t>
            </a:r>
            <a:r>
              <a:rPr lang="en-US" b="1" dirty="0">
                <a:ea typeface="+mn-lt"/>
                <a:cs typeface="+mn-lt"/>
              </a:rPr>
              <a:t>poultry </a:t>
            </a:r>
            <a:r>
              <a:rPr lang="en-US" dirty="0">
                <a:ea typeface="+mn-lt"/>
                <a:cs typeface="+mn-lt"/>
              </a:rPr>
              <a:t>diets.</a:t>
            </a:r>
            <a:endParaRPr lang="en-US" dirty="0"/>
          </a:p>
          <a:p>
            <a:pPr lvl="2"/>
            <a:r>
              <a:rPr lang="en-US" dirty="0">
                <a:ea typeface="+mn-lt"/>
                <a:cs typeface="+mn-lt"/>
              </a:rPr>
              <a:t>Cattle are fed grains like corn in the </a:t>
            </a:r>
            <a:r>
              <a:rPr lang="en-US" b="1" dirty="0">
                <a:ea typeface="+mn-lt"/>
                <a:cs typeface="+mn-lt"/>
              </a:rPr>
              <a:t>finishing</a:t>
            </a:r>
            <a:r>
              <a:rPr lang="en-US" dirty="0">
                <a:ea typeface="+mn-lt"/>
                <a:cs typeface="+mn-lt"/>
              </a:rPr>
              <a:t> stage</a:t>
            </a:r>
          </a:p>
          <a:p>
            <a:pPr marL="0" lvl="1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80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7CA1B-01AC-D427-D642-6A72BB5C5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Feeding Livestock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FE47E-15D9-BB59-A9AF-0F753EF5B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Common Feed Ingredients:</a:t>
            </a:r>
          </a:p>
          <a:p>
            <a:pPr lvl="1"/>
            <a:r>
              <a:rPr lang="en-US" b="1" dirty="0">
                <a:ea typeface="+mn-lt"/>
                <a:cs typeface="+mn-lt"/>
              </a:rPr>
              <a:t>Silage</a:t>
            </a:r>
            <a:endParaRPr lang="en-US" dirty="0">
              <a:ea typeface="+mn-lt"/>
              <a:cs typeface="+mn-lt"/>
            </a:endParaRPr>
          </a:p>
          <a:p>
            <a:pPr lvl="2"/>
            <a:r>
              <a:rPr lang="en-US" dirty="0">
                <a:ea typeface="+mn-lt"/>
                <a:cs typeface="+mn-lt"/>
              </a:rPr>
              <a:t>Fermented green feed (usually chopped corn plants)</a:t>
            </a:r>
          </a:p>
          <a:p>
            <a:pPr lvl="2"/>
            <a:r>
              <a:rPr lang="en-US" dirty="0">
                <a:ea typeface="+mn-lt"/>
                <a:cs typeface="+mn-lt"/>
              </a:rPr>
              <a:t>Rich in </a:t>
            </a:r>
            <a:r>
              <a:rPr lang="en-US" b="1" dirty="0">
                <a:ea typeface="+mn-lt"/>
                <a:cs typeface="+mn-lt"/>
              </a:rPr>
              <a:t>nutrients </a:t>
            </a:r>
            <a:r>
              <a:rPr lang="en-US" dirty="0">
                <a:ea typeface="+mn-lt"/>
                <a:cs typeface="+mn-lt"/>
              </a:rPr>
              <a:t>for cattle.</a:t>
            </a:r>
          </a:p>
          <a:p>
            <a:pPr lvl="1"/>
            <a:r>
              <a:rPr lang="en-US" b="1" dirty="0">
                <a:ea typeface="+mn-lt"/>
                <a:cs typeface="+mn-lt"/>
              </a:rPr>
              <a:t>Mineral Supplements</a:t>
            </a:r>
            <a:endParaRPr lang="en-US" dirty="0">
              <a:ea typeface="+mn-lt"/>
              <a:cs typeface="+mn-lt"/>
            </a:endParaRPr>
          </a:p>
          <a:p>
            <a:pPr lvl="2"/>
            <a:r>
              <a:rPr lang="en-US" dirty="0">
                <a:ea typeface="+mn-lt"/>
                <a:cs typeface="+mn-lt"/>
              </a:rPr>
              <a:t>Provide essential nutrients like </a:t>
            </a:r>
            <a:r>
              <a:rPr lang="en-US" b="1" dirty="0">
                <a:ea typeface="+mn-lt"/>
                <a:cs typeface="+mn-lt"/>
              </a:rPr>
              <a:t>calcium</a:t>
            </a:r>
            <a:r>
              <a:rPr lang="en-US" dirty="0">
                <a:ea typeface="+mn-lt"/>
                <a:cs typeface="+mn-lt"/>
              </a:rPr>
              <a:t>, phosphorus, salt.</a:t>
            </a:r>
          </a:p>
          <a:p>
            <a:pPr lvl="1"/>
            <a:r>
              <a:rPr lang="en-US" b="1" dirty="0">
                <a:ea typeface="+mn-lt"/>
                <a:cs typeface="+mn-lt"/>
              </a:rPr>
              <a:t>Water</a:t>
            </a:r>
            <a:endParaRPr lang="en-US" dirty="0">
              <a:ea typeface="+mn-lt"/>
              <a:cs typeface="+mn-lt"/>
            </a:endParaRPr>
          </a:p>
          <a:p>
            <a:pPr lvl="2"/>
            <a:r>
              <a:rPr lang="en-US" dirty="0">
                <a:ea typeface="+mn-lt"/>
                <a:cs typeface="+mn-lt"/>
              </a:rPr>
              <a:t>Livestock need</a:t>
            </a:r>
            <a:r>
              <a:rPr lang="en-US" b="1" dirty="0">
                <a:ea typeface="+mn-lt"/>
                <a:cs typeface="+mn-lt"/>
              </a:rPr>
              <a:t> clean water</a:t>
            </a:r>
            <a:r>
              <a:rPr lang="en-US" dirty="0">
                <a:ea typeface="+mn-lt"/>
                <a:cs typeface="+mn-lt"/>
              </a:rPr>
              <a:t> every day to stay healthy.</a:t>
            </a:r>
          </a:p>
          <a:p>
            <a:pPr lvl="2"/>
            <a:r>
              <a:rPr lang="en-US" dirty="0">
                <a:ea typeface="+mn-lt"/>
                <a:cs typeface="+mn-lt"/>
              </a:rPr>
              <a:t>Cattle drink 1 gallon of water for every 100 </a:t>
            </a:r>
            <a:r>
              <a:rPr lang="en-US" dirty="0" err="1">
                <a:ea typeface="+mn-lt"/>
                <a:cs typeface="+mn-lt"/>
              </a:rPr>
              <a:t>lbs</a:t>
            </a: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20012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EC5CD-8D54-5926-44A4-A4E09AB58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Livestock Feeding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CCAC3-2D9A-6D46-83FB-94C4A9541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ea typeface="+mn-lt"/>
                <a:cs typeface="+mn-lt"/>
              </a:rPr>
              <a:t>Rations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Different animals require different </a:t>
            </a:r>
            <a:r>
              <a:rPr lang="en-US" b="1">
                <a:ea typeface="+mn-lt"/>
                <a:cs typeface="+mn-lt"/>
              </a:rPr>
              <a:t>rations</a:t>
            </a:r>
            <a:endParaRPr lang="en-US">
              <a:ea typeface="+mn-lt"/>
              <a:cs typeface="+mn-lt"/>
            </a:endParaRPr>
          </a:p>
          <a:p>
            <a:pPr lvl="1"/>
            <a:r>
              <a:rPr lang="en-US">
                <a:ea typeface="+mn-lt"/>
                <a:cs typeface="+mn-lt"/>
              </a:rPr>
              <a:t>A </a:t>
            </a:r>
            <a:r>
              <a:rPr lang="en-US" b="1">
                <a:ea typeface="+mn-lt"/>
                <a:cs typeface="+mn-lt"/>
              </a:rPr>
              <a:t>newborn</a:t>
            </a:r>
            <a:r>
              <a:rPr lang="en-US">
                <a:ea typeface="+mn-lt"/>
                <a:cs typeface="+mn-lt"/>
              </a:rPr>
              <a:t> animal needs different nutrition than a </a:t>
            </a:r>
            <a:r>
              <a:rPr lang="en-US" b="1">
                <a:ea typeface="+mn-lt"/>
                <a:cs typeface="+mn-lt"/>
              </a:rPr>
              <a:t>mature </a:t>
            </a:r>
            <a:r>
              <a:rPr lang="en-US">
                <a:ea typeface="+mn-lt"/>
                <a:cs typeface="+mn-lt"/>
              </a:rPr>
              <a:t>animal</a:t>
            </a:r>
            <a:endParaRPr lang="en-US" b="1">
              <a:ea typeface="+mn-lt"/>
              <a:cs typeface="+mn-lt"/>
            </a:endParaRPr>
          </a:p>
          <a:p>
            <a:pPr lvl="1"/>
            <a:r>
              <a:rPr lang="en-US">
                <a:ea typeface="+mn-lt"/>
                <a:cs typeface="+mn-lt"/>
              </a:rPr>
              <a:t>The </a:t>
            </a:r>
            <a:r>
              <a:rPr lang="en-US" b="1">
                <a:ea typeface="+mn-lt"/>
                <a:cs typeface="+mn-lt"/>
              </a:rPr>
              <a:t>purpose </a:t>
            </a:r>
            <a:r>
              <a:rPr lang="en-US">
                <a:ea typeface="+mn-lt"/>
                <a:cs typeface="+mn-lt"/>
              </a:rPr>
              <a:t>of an animal impacts its ration as well</a:t>
            </a:r>
          </a:p>
          <a:p>
            <a:pPr lvl="2"/>
            <a:r>
              <a:rPr lang="en-US" b="1">
                <a:ea typeface="+mn-lt"/>
                <a:cs typeface="+mn-lt"/>
              </a:rPr>
              <a:t>Milk</a:t>
            </a:r>
            <a:r>
              <a:rPr lang="en-US">
                <a:ea typeface="+mn-lt"/>
                <a:cs typeface="+mn-lt"/>
              </a:rPr>
              <a:t> vs </a:t>
            </a:r>
            <a:r>
              <a:rPr lang="en-US" b="1">
                <a:ea typeface="+mn-lt"/>
                <a:cs typeface="+mn-lt"/>
              </a:rPr>
              <a:t>Meat</a:t>
            </a:r>
            <a:endParaRPr lang="en-US">
              <a:ea typeface="+mn-lt"/>
              <a:cs typeface="+mn-lt"/>
            </a:endParaRPr>
          </a:p>
          <a:p>
            <a:pPr lvl="2"/>
            <a:r>
              <a:rPr lang="en-US" b="1">
                <a:ea typeface="+mn-lt"/>
                <a:cs typeface="+mn-lt"/>
              </a:rPr>
              <a:t>Reproduction </a:t>
            </a:r>
            <a:r>
              <a:rPr lang="en-US">
                <a:ea typeface="+mn-lt"/>
                <a:cs typeface="+mn-lt"/>
              </a:rPr>
              <a:t> vs </a:t>
            </a:r>
            <a:r>
              <a:rPr lang="en-US" b="1">
                <a:ea typeface="+mn-lt"/>
                <a:cs typeface="+mn-lt"/>
              </a:rPr>
              <a:t>companionship </a:t>
            </a:r>
            <a:r>
              <a:rPr lang="en-US">
                <a:ea typeface="+mn-lt"/>
                <a:cs typeface="+mn-lt"/>
              </a:rPr>
              <a:t>vs </a:t>
            </a:r>
            <a:r>
              <a:rPr lang="en-US" b="1">
                <a:ea typeface="+mn-lt"/>
                <a:cs typeface="+mn-lt"/>
              </a:rPr>
              <a:t>sport 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Animal nutritionists</a:t>
            </a:r>
            <a:r>
              <a:rPr lang="en-US">
                <a:ea typeface="+mn-lt"/>
                <a:cs typeface="+mn-lt"/>
              </a:rPr>
              <a:t> will create </a:t>
            </a:r>
            <a:r>
              <a:rPr lang="en-US" b="1">
                <a:ea typeface="+mn-lt"/>
                <a:cs typeface="+mn-lt"/>
              </a:rPr>
              <a:t>rations</a:t>
            </a:r>
            <a:r>
              <a:rPr lang="en-US">
                <a:ea typeface="+mn-lt"/>
                <a:cs typeface="+mn-lt"/>
              </a:rPr>
              <a:t> to help producers decided </a:t>
            </a:r>
            <a:r>
              <a:rPr lang="en-US" b="1">
                <a:ea typeface="+mn-lt"/>
                <a:cs typeface="+mn-lt"/>
              </a:rPr>
              <a:t>what </a:t>
            </a:r>
            <a:r>
              <a:rPr lang="en-US">
                <a:ea typeface="+mn-lt"/>
                <a:cs typeface="+mn-lt"/>
              </a:rPr>
              <a:t>and </a:t>
            </a:r>
            <a:r>
              <a:rPr lang="en-US" b="1">
                <a:ea typeface="+mn-lt"/>
                <a:cs typeface="+mn-lt"/>
              </a:rPr>
              <a:t>how much </a:t>
            </a:r>
            <a:r>
              <a:rPr lang="en-US">
                <a:ea typeface="+mn-lt"/>
                <a:cs typeface="+mn-lt"/>
              </a:rPr>
              <a:t> to feed</a:t>
            </a:r>
          </a:p>
          <a:p>
            <a:r>
              <a:rPr lang="en-US" b="1">
                <a:ea typeface="+mn-lt"/>
                <a:cs typeface="+mn-lt"/>
              </a:rPr>
              <a:t>Automated feeders</a:t>
            </a:r>
            <a:r>
              <a:rPr lang="en-US">
                <a:ea typeface="+mn-lt"/>
                <a:cs typeface="+mn-lt"/>
              </a:rPr>
              <a:t> and </a:t>
            </a:r>
            <a:r>
              <a:rPr lang="en-US" b="1">
                <a:ea typeface="+mn-lt"/>
                <a:cs typeface="+mn-lt"/>
              </a:rPr>
              <a:t>feed trucks</a:t>
            </a:r>
            <a:r>
              <a:rPr lang="en-US">
                <a:ea typeface="+mn-lt"/>
                <a:cs typeface="+mn-lt"/>
              </a:rPr>
              <a:t> are often used on large farms.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69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04BE-D7F9-F849-17C7-FE3A06FC6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Livestock Feeding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7A2A8-B3CB-D880-50D5-C76CD48C6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b="1">
                <a:ea typeface="+mn-lt"/>
                <a:cs typeface="+mn-lt"/>
              </a:rPr>
              <a:t>Cattle (Beef &amp; Dairy)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Eat mostly </a:t>
            </a:r>
            <a:r>
              <a:rPr lang="en-US" b="1">
                <a:ea typeface="+mn-lt"/>
                <a:cs typeface="+mn-lt"/>
              </a:rPr>
              <a:t>forages</a:t>
            </a:r>
            <a:r>
              <a:rPr lang="en-US">
                <a:ea typeface="+mn-lt"/>
                <a:cs typeface="+mn-lt"/>
              </a:rPr>
              <a:t> like </a:t>
            </a:r>
            <a:r>
              <a:rPr lang="en-US" b="1">
                <a:ea typeface="+mn-lt"/>
                <a:cs typeface="+mn-lt"/>
              </a:rPr>
              <a:t>hay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b="1">
                <a:ea typeface="+mn-lt"/>
                <a:cs typeface="+mn-lt"/>
              </a:rPr>
              <a:t>pasture</a:t>
            </a:r>
            <a:r>
              <a:rPr lang="en-US">
                <a:ea typeface="+mn-lt"/>
                <a:cs typeface="+mn-lt"/>
              </a:rPr>
              <a:t>, and </a:t>
            </a:r>
            <a:r>
              <a:rPr lang="en-US" b="1">
                <a:ea typeface="+mn-lt"/>
                <a:cs typeface="+mn-lt"/>
              </a:rPr>
              <a:t>silage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May get </a:t>
            </a:r>
            <a:r>
              <a:rPr lang="en-US" b="1">
                <a:ea typeface="+mn-lt"/>
                <a:cs typeface="+mn-lt"/>
              </a:rPr>
              <a:t>grain</a:t>
            </a:r>
            <a:r>
              <a:rPr lang="en-US">
                <a:ea typeface="+mn-lt"/>
                <a:cs typeface="+mn-lt"/>
              </a:rPr>
              <a:t> in feedlots for faster weight gain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Cattle can be given </a:t>
            </a:r>
            <a:r>
              <a:rPr lang="en-US" b="1">
                <a:ea typeface="+mn-lt"/>
                <a:cs typeface="+mn-lt"/>
              </a:rPr>
              <a:t>supplements </a:t>
            </a:r>
            <a:r>
              <a:rPr lang="en-US">
                <a:ea typeface="+mn-lt"/>
                <a:cs typeface="+mn-lt"/>
              </a:rPr>
              <a:t>to ensure they are healthy</a:t>
            </a:r>
          </a:p>
          <a:p>
            <a:pPr lvl="1"/>
            <a:r>
              <a:rPr lang="en-US" b="1">
                <a:ea typeface="+mn-lt"/>
                <a:cs typeface="+mn-lt"/>
              </a:rPr>
              <a:t>Dairy cows</a:t>
            </a:r>
            <a:r>
              <a:rPr lang="en-US">
                <a:ea typeface="+mn-lt"/>
                <a:cs typeface="+mn-lt"/>
              </a:rPr>
              <a:t> need high-energy diets to produce </a:t>
            </a:r>
            <a:r>
              <a:rPr lang="en-US" b="1">
                <a:ea typeface="+mn-lt"/>
                <a:cs typeface="+mn-lt"/>
              </a:rPr>
              <a:t>milk</a:t>
            </a:r>
            <a:endParaRPr lang="en-US">
              <a:ea typeface="+mn-lt"/>
              <a:cs typeface="+mn-lt"/>
            </a:endParaRPr>
          </a:p>
          <a:p>
            <a:pPr lvl="2"/>
            <a:r>
              <a:rPr lang="en-US">
                <a:ea typeface="+mn-lt"/>
                <a:cs typeface="+mn-lt"/>
              </a:rPr>
              <a:t> Corn silage, soybean meal, and minerals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Pigs</a:t>
            </a:r>
            <a:endParaRPr lang="en-US">
              <a:ea typeface="+mn-lt"/>
              <a:cs typeface="+mn-lt"/>
            </a:endParaRPr>
          </a:p>
          <a:p>
            <a:pPr lvl="1"/>
            <a:r>
              <a:rPr lang="en-US" b="1">
                <a:ea typeface="+mn-lt"/>
                <a:cs typeface="+mn-lt"/>
              </a:rPr>
              <a:t>Ground corn</a:t>
            </a:r>
            <a:r>
              <a:rPr lang="en-US">
                <a:ea typeface="+mn-lt"/>
                <a:cs typeface="+mn-lt"/>
              </a:rPr>
              <a:t> and </a:t>
            </a:r>
            <a:r>
              <a:rPr lang="en-US" b="1">
                <a:ea typeface="+mn-lt"/>
                <a:cs typeface="+mn-lt"/>
              </a:rPr>
              <a:t>soybeans</a:t>
            </a:r>
            <a:r>
              <a:rPr lang="en-US">
                <a:ea typeface="+mn-lt"/>
                <a:cs typeface="+mn-lt"/>
              </a:rPr>
              <a:t> are staples</a:t>
            </a:r>
            <a:endParaRPr lang="en-US" b="1"/>
          </a:p>
          <a:p>
            <a:pPr lvl="1"/>
            <a:r>
              <a:rPr lang="en-US">
                <a:ea typeface="+mn-lt"/>
                <a:cs typeface="+mn-lt"/>
              </a:rPr>
              <a:t>Pigs need </a:t>
            </a:r>
            <a:r>
              <a:rPr lang="en-US" b="1">
                <a:ea typeface="+mn-lt"/>
                <a:cs typeface="+mn-lt"/>
              </a:rPr>
              <a:t>high-protein</a:t>
            </a:r>
            <a:r>
              <a:rPr lang="en-US">
                <a:ea typeface="+mn-lt"/>
                <a:cs typeface="+mn-lt"/>
              </a:rPr>
              <a:t> feed rations to grow </a:t>
            </a:r>
            <a:r>
              <a:rPr lang="en-US" b="1">
                <a:ea typeface="+mn-lt"/>
                <a:cs typeface="+mn-lt"/>
              </a:rPr>
              <a:t>quickly</a:t>
            </a:r>
            <a:endParaRPr lang="en-US" b="1"/>
          </a:p>
          <a:p>
            <a:pPr lvl="1"/>
            <a:r>
              <a:rPr lang="en-US">
                <a:ea typeface="+mn-lt"/>
                <a:cs typeface="+mn-lt"/>
              </a:rPr>
              <a:t>Hogs in commercial operations are fed using </a:t>
            </a:r>
            <a:r>
              <a:rPr lang="en-US" b="1">
                <a:ea typeface="+mn-lt"/>
                <a:cs typeface="+mn-lt"/>
              </a:rPr>
              <a:t>automatic feeders</a:t>
            </a:r>
            <a:r>
              <a:rPr lang="en-US">
                <a:ea typeface="+mn-lt"/>
                <a:cs typeface="+mn-lt"/>
              </a:rPr>
              <a:t> in indoor barns</a:t>
            </a:r>
            <a:endParaRPr lang="en-US"/>
          </a:p>
          <a:p>
            <a:endParaRPr lang="en-US" b="1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941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071FF-0076-67CF-0998-3A5AC6922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Livestock Feeding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2BC44-F90B-0004-3BAF-0BCF3FEC2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b="1" dirty="0">
                <a:ea typeface="+mn-lt"/>
                <a:cs typeface="+mn-lt"/>
              </a:rPr>
              <a:t>Poultry</a:t>
            </a:r>
            <a:endParaRPr lang="en-US" dirty="0">
              <a:ea typeface="+mn-lt"/>
              <a:cs typeface="+mn-lt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Rations are a combination of corn, soybean, vitamins, and minerals</a:t>
            </a:r>
          </a:p>
          <a:p>
            <a:pPr lvl="2"/>
            <a:r>
              <a:rPr lang="en-US" dirty="0">
                <a:ea typeface="+mn-lt"/>
                <a:cs typeface="+mn-lt"/>
              </a:rPr>
              <a:t>Typically shaped into </a:t>
            </a:r>
            <a:r>
              <a:rPr lang="en-US" b="1" dirty="0">
                <a:ea typeface="+mn-lt"/>
                <a:cs typeface="+mn-lt"/>
              </a:rPr>
              <a:t>pellets </a:t>
            </a:r>
            <a:r>
              <a:rPr lang="en-US" dirty="0">
                <a:ea typeface="+mn-lt"/>
                <a:cs typeface="+mn-lt"/>
              </a:rPr>
              <a:t>or crumbles 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Depending on the purpose of the poultry animal, they could get fed differently</a:t>
            </a:r>
            <a:endParaRPr lang="en-US" b="1" dirty="0">
              <a:ea typeface="+mn-lt"/>
              <a:cs typeface="+mn-lt"/>
            </a:endParaRPr>
          </a:p>
          <a:p>
            <a:pPr lvl="2"/>
            <a:r>
              <a:rPr lang="en-US" b="1" dirty="0">
                <a:ea typeface="+mn-lt"/>
                <a:cs typeface="+mn-lt"/>
              </a:rPr>
              <a:t>Broilers</a:t>
            </a:r>
            <a:r>
              <a:rPr lang="en-US" dirty="0">
                <a:ea typeface="+mn-lt"/>
                <a:cs typeface="+mn-lt"/>
              </a:rPr>
              <a:t> (meat chickens) get feed to grow fast</a:t>
            </a:r>
            <a:endParaRPr lang="en-US" dirty="0"/>
          </a:p>
          <a:p>
            <a:pPr lvl="2"/>
            <a:r>
              <a:rPr lang="en-US" b="1" dirty="0">
                <a:ea typeface="+mn-lt"/>
                <a:cs typeface="+mn-lt"/>
              </a:rPr>
              <a:t>Layers</a:t>
            </a:r>
            <a:r>
              <a:rPr lang="en-US" dirty="0">
                <a:ea typeface="+mn-lt"/>
                <a:cs typeface="+mn-lt"/>
              </a:rPr>
              <a:t> (egg hens) get extra </a:t>
            </a:r>
            <a:r>
              <a:rPr lang="en-US" b="1" dirty="0">
                <a:ea typeface="+mn-lt"/>
                <a:cs typeface="+mn-lt"/>
              </a:rPr>
              <a:t>calcium</a:t>
            </a:r>
            <a:r>
              <a:rPr lang="en-US" dirty="0">
                <a:ea typeface="+mn-lt"/>
                <a:cs typeface="+mn-lt"/>
              </a:rPr>
              <a:t> to form strong eggshells</a:t>
            </a:r>
          </a:p>
          <a:p>
            <a:r>
              <a:rPr lang="en-US" b="1" dirty="0">
                <a:ea typeface="+mn-lt"/>
                <a:cs typeface="+mn-lt"/>
              </a:rPr>
              <a:t>Goats</a:t>
            </a:r>
            <a:endParaRPr lang="en-US" dirty="0">
              <a:ea typeface="+mn-lt"/>
              <a:cs typeface="+mn-lt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Goats love variety in their feed</a:t>
            </a:r>
          </a:p>
          <a:p>
            <a:pPr lvl="2"/>
            <a:r>
              <a:rPr lang="en-US" dirty="0">
                <a:ea typeface="+mn-lt"/>
                <a:cs typeface="+mn-lt"/>
              </a:rPr>
              <a:t>Eat hay, </a:t>
            </a:r>
            <a:r>
              <a:rPr lang="en-US" b="1" dirty="0">
                <a:ea typeface="+mn-lt"/>
                <a:cs typeface="+mn-lt"/>
              </a:rPr>
              <a:t>pasture</a:t>
            </a:r>
            <a:r>
              <a:rPr lang="en-US" dirty="0">
                <a:ea typeface="+mn-lt"/>
                <a:cs typeface="+mn-lt"/>
              </a:rPr>
              <a:t>, leaves, and browse </a:t>
            </a:r>
            <a:endParaRPr lang="en-US" dirty="0"/>
          </a:p>
          <a:p>
            <a:pPr lvl="2"/>
            <a:r>
              <a:rPr lang="en-US" dirty="0">
                <a:ea typeface="+mn-lt"/>
                <a:cs typeface="+mn-lt"/>
              </a:rPr>
              <a:t>Need </a:t>
            </a:r>
            <a:r>
              <a:rPr lang="en-US" b="1" dirty="0">
                <a:ea typeface="+mn-lt"/>
                <a:cs typeface="+mn-lt"/>
              </a:rPr>
              <a:t>grain </a:t>
            </a:r>
            <a:r>
              <a:rPr lang="en-US" dirty="0">
                <a:ea typeface="+mn-lt"/>
                <a:cs typeface="+mn-lt"/>
              </a:rPr>
              <a:t>or </a:t>
            </a:r>
            <a:r>
              <a:rPr lang="en-US" b="1" dirty="0">
                <a:ea typeface="+mn-lt"/>
                <a:cs typeface="+mn-lt"/>
              </a:rPr>
              <a:t>pelleted </a:t>
            </a:r>
            <a:r>
              <a:rPr lang="en-US" dirty="0">
                <a:ea typeface="+mn-lt"/>
                <a:cs typeface="+mn-lt"/>
              </a:rPr>
              <a:t>feed for extra energy when milking or growing</a:t>
            </a:r>
          </a:p>
          <a:p>
            <a:r>
              <a:rPr lang="en-US" b="1" dirty="0">
                <a:ea typeface="+mn-lt"/>
                <a:cs typeface="+mn-lt"/>
              </a:rPr>
              <a:t>Sheep</a:t>
            </a:r>
            <a:endParaRPr lang="en-US" dirty="0">
              <a:ea typeface="+mn-lt"/>
              <a:cs typeface="+mn-lt"/>
            </a:endParaRPr>
          </a:p>
          <a:p>
            <a:pPr lvl="1"/>
            <a:r>
              <a:rPr lang="en-US" b="1" dirty="0">
                <a:ea typeface="+mn-lt"/>
                <a:cs typeface="+mn-lt"/>
              </a:rPr>
              <a:t>Hay, </a:t>
            </a:r>
            <a:r>
              <a:rPr lang="en-US" dirty="0">
                <a:ea typeface="+mn-lt"/>
                <a:cs typeface="+mn-lt"/>
              </a:rPr>
              <a:t>silage, and </a:t>
            </a:r>
            <a:r>
              <a:rPr lang="en-US" b="1" dirty="0">
                <a:ea typeface="+mn-lt"/>
                <a:cs typeface="+mn-lt"/>
              </a:rPr>
              <a:t>pasture</a:t>
            </a:r>
          </a:p>
          <a:p>
            <a:pPr lvl="1"/>
            <a:r>
              <a:rPr lang="en-US" dirty="0">
                <a:ea typeface="+mn-lt"/>
                <a:cs typeface="+mn-lt"/>
              </a:rPr>
              <a:t>Pregnant or lactating ewes may get some </a:t>
            </a:r>
            <a:r>
              <a:rPr lang="en-US" b="1" dirty="0">
                <a:ea typeface="+mn-lt"/>
                <a:cs typeface="+mn-lt"/>
              </a:rPr>
              <a:t>grain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890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911A6-3D69-9962-BDD6-5CA3B7962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1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CDE90-B3BF-C698-0BB2-5F68A1370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>
                <a:ea typeface="+mn-lt"/>
                <a:cs typeface="+mn-lt"/>
              </a:rPr>
              <a:t>What livestock animals are most common in Oklahoma?</a:t>
            </a:r>
            <a:endParaRPr lang="en-US"/>
          </a:p>
          <a:p>
            <a:endParaRPr lang="en-US"/>
          </a:p>
          <a:p>
            <a:endParaRPr lang="en-US">
              <a:ea typeface="+mn-lt"/>
              <a:cs typeface="+mn-lt"/>
            </a:endParaRPr>
          </a:p>
          <a:p>
            <a:r>
              <a:rPr lang="en-US"/>
              <a:t>Name and describe some of the different livestock terms used.</a:t>
            </a:r>
          </a:p>
          <a:p>
            <a:endParaRPr lang="en-US">
              <a:ea typeface="+mn-lt"/>
              <a:cs typeface="+mn-lt"/>
            </a:endParaRPr>
          </a:p>
          <a:p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Which livestock animal contributes the most to Oklahoma GDP?</a:t>
            </a:r>
          </a:p>
          <a:p>
            <a:endParaRPr lang="en-US" b="1">
              <a:ea typeface="+mn-lt"/>
              <a:cs typeface="+mn-lt"/>
            </a:endParaRPr>
          </a:p>
          <a:p>
            <a:endParaRPr lang="en-US" b="1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How is feeding livestock different among the different major livestock species in Oklahoma?</a:t>
            </a:r>
            <a:endParaRPr lang="en-US" b="1">
              <a:ea typeface="+mn-lt"/>
              <a:cs typeface="+mn-lt"/>
            </a:endParaRPr>
          </a:p>
          <a:p>
            <a:endParaRPr lang="en-US" b="1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11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9C94E-CE70-17DB-71F2-B5C855E6C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20EA5-210E-4280-73B9-14E93D3ED2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Veterinary Science Basics and Health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1839CB-5BF9-9CDA-E6CC-CAE6F65CEB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Unit 2 Lesson 2</a:t>
            </a:r>
          </a:p>
        </p:txBody>
      </p:sp>
    </p:spTree>
    <p:extLst>
      <p:ext uri="{BB962C8B-B14F-4D97-AF65-F5344CB8AC3E}">
        <p14:creationId xmlns:p14="http://schemas.microsoft.com/office/powerpoint/2010/main" val="1556289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F36CC-B834-8A6B-54FF-B204E440E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2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347FD-8F3B-0037-F5ED-0C5100A7D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Describe the purpose of veterinarians in agriculture</a:t>
            </a:r>
          </a:p>
          <a:p>
            <a:r>
              <a:rPr lang="en-US" dirty="0"/>
              <a:t>Compare and contrast different types of veterinarians</a:t>
            </a:r>
          </a:p>
          <a:p>
            <a:r>
              <a:rPr lang="en-US" dirty="0"/>
              <a:t>Describe common biosecurity practices to prevent disease in animal agriculture</a:t>
            </a:r>
          </a:p>
        </p:txBody>
      </p:sp>
    </p:spTree>
    <p:extLst>
      <p:ext uri="{BB962C8B-B14F-4D97-AF65-F5344CB8AC3E}">
        <p14:creationId xmlns:p14="http://schemas.microsoft.com/office/powerpoint/2010/main" val="3555263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DF060-86BC-0926-437C-C612FB1BD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Veterinarians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67684-9ECE-9B5E-8B65-21ADC7A01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Veterinarians are doctors for animals</a:t>
            </a:r>
            <a:endParaRPr lang="en-US" b="1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Different specialties:</a:t>
            </a:r>
          </a:p>
          <a:p>
            <a:pPr lvl="1"/>
            <a:r>
              <a:rPr lang="en-US" b="1">
                <a:ea typeface="+mn-lt"/>
                <a:cs typeface="+mn-lt"/>
              </a:rPr>
              <a:t>Large </a:t>
            </a:r>
            <a:r>
              <a:rPr lang="en-US">
                <a:ea typeface="+mn-lt"/>
                <a:cs typeface="+mn-lt"/>
              </a:rPr>
              <a:t>Animal Veterinarian – Cattle, sheep, goats, pigs, horses</a:t>
            </a:r>
          </a:p>
          <a:p>
            <a:pPr lvl="1"/>
            <a:r>
              <a:rPr lang="en-US" b="1">
                <a:ea typeface="+mn-lt"/>
                <a:cs typeface="+mn-lt"/>
              </a:rPr>
              <a:t>Small </a:t>
            </a:r>
            <a:r>
              <a:rPr lang="en-US">
                <a:ea typeface="+mn-lt"/>
                <a:cs typeface="+mn-lt"/>
              </a:rPr>
              <a:t>Animal Veterinarian – Dogs, cats, birds, rabbits</a:t>
            </a:r>
            <a:endParaRPr lang="en-US"/>
          </a:p>
          <a:p>
            <a:pPr lvl="1"/>
            <a:r>
              <a:rPr lang="en-US" b="1"/>
              <a:t>Exotic</a:t>
            </a:r>
            <a:r>
              <a:rPr lang="en-US"/>
              <a:t> Animal Veterinarian – Birds, reptiles</a:t>
            </a:r>
          </a:p>
          <a:p>
            <a:pPr lvl="1"/>
            <a:r>
              <a:rPr lang="en-US"/>
              <a:t>Research</a:t>
            </a:r>
          </a:p>
          <a:p>
            <a:pPr lvl="1"/>
            <a:r>
              <a:rPr lang="en-US"/>
              <a:t>Dermatology</a:t>
            </a:r>
          </a:p>
          <a:p>
            <a:pPr lvl="1"/>
            <a:r>
              <a:rPr lang="en-US"/>
              <a:t>Emergency and Critical Care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764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1515D-FEAA-AAFF-66EB-A01C2591A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Animal Veterinarians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FEEFD-0653-CBFB-6A42-A6075D259F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ea typeface="+mn-lt"/>
                <a:cs typeface="+mn-lt"/>
              </a:rPr>
              <a:t>Work at farms, vet clinics, feedlots, </a:t>
            </a:r>
          </a:p>
          <a:p>
            <a:r>
              <a:rPr lang="en-US" dirty="0">
                <a:ea typeface="+mn-lt"/>
                <a:cs typeface="+mn-lt"/>
              </a:rPr>
              <a:t>Care for </a:t>
            </a:r>
            <a:r>
              <a:rPr lang="en-US" b="1" dirty="0">
                <a:ea typeface="+mn-lt"/>
                <a:cs typeface="+mn-lt"/>
              </a:rPr>
              <a:t>livestock animals</a:t>
            </a:r>
            <a:r>
              <a:rPr lang="en-US" dirty="0">
                <a:ea typeface="+mn-lt"/>
                <a:cs typeface="+mn-lt"/>
              </a:rPr>
              <a:t> like cattle, pigs, goats, sheep, and horses.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Sometimes make </a:t>
            </a:r>
            <a:r>
              <a:rPr lang="en-US" b="1" dirty="0">
                <a:ea typeface="+mn-lt"/>
                <a:cs typeface="+mn-lt"/>
              </a:rPr>
              <a:t>farm calls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They check and treat </a:t>
            </a:r>
            <a:r>
              <a:rPr lang="en-US" b="1" dirty="0">
                <a:ea typeface="+mn-lt"/>
                <a:cs typeface="+mn-lt"/>
              </a:rPr>
              <a:t>illnesses, injuries</a:t>
            </a:r>
            <a:endParaRPr lang="en-US" dirty="0">
              <a:ea typeface="+mn-lt"/>
              <a:cs typeface="+mn-lt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Make sure animals are </a:t>
            </a:r>
            <a:r>
              <a:rPr lang="en-US" b="1" dirty="0">
                <a:ea typeface="+mn-lt"/>
                <a:cs typeface="+mn-lt"/>
              </a:rPr>
              <a:t>healthy </a:t>
            </a:r>
            <a:r>
              <a:rPr lang="en-US" dirty="0">
                <a:ea typeface="+mn-lt"/>
                <a:cs typeface="+mn-lt"/>
              </a:rPr>
              <a:t>to produce </a:t>
            </a:r>
            <a:r>
              <a:rPr lang="en-US" b="1" dirty="0">
                <a:ea typeface="+mn-lt"/>
                <a:cs typeface="+mn-lt"/>
              </a:rPr>
              <a:t>food </a:t>
            </a:r>
            <a:r>
              <a:rPr lang="en-US" dirty="0">
                <a:ea typeface="+mn-lt"/>
                <a:cs typeface="+mn-lt"/>
              </a:rPr>
              <a:t>safely.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Common tasks: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Vaccinating animals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Checking pregnant livestock and helping with birthing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Treating infections, wounds, or injuries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Advising farmers on nutrition and biosecurity</a:t>
            </a:r>
            <a:endParaRPr lang="en-US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61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4329A-E186-BE2D-5B85-2955F84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Animal Veterinarians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8AB5E-5B07-728F-6918-AB7E1D04D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ea typeface="+mn-lt"/>
                <a:cs typeface="+mn-lt"/>
              </a:rPr>
              <a:t>They work in </a:t>
            </a:r>
            <a:r>
              <a:rPr lang="en-US" b="1">
                <a:ea typeface="+mn-lt"/>
                <a:cs typeface="+mn-lt"/>
              </a:rPr>
              <a:t>clinics,</a:t>
            </a:r>
            <a:r>
              <a:rPr lang="en-US">
                <a:ea typeface="+mn-lt"/>
                <a:cs typeface="+mn-lt"/>
              </a:rPr>
              <a:t> animal hospitals, or shelters.</a:t>
            </a:r>
          </a:p>
          <a:p>
            <a:r>
              <a:rPr lang="en-US">
                <a:ea typeface="+mn-lt"/>
                <a:cs typeface="+mn-lt"/>
              </a:rPr>
              <a:t>Mostly care for </a:t>
            </a:r>
            <a:r>
              <a:rPr lang="en-US" b="1">
                <a:ea typeface="+mn-lt"/>
                <a:cs typeface="+mn-lt"/>
              </a:rPr>
              <a:t>pets</a:t>
            </a:r>
            <a:r>
              <a:rPr lang="en-US">
                <a:ea typeface="+mn-lt"/>
                <a:cs typeface="+mn-lt"/>
              </a:rPr>
              <a:t> like dogs, cats, rabbits, and birds.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Focus on </a:t>
            </a:r>
            <a:r>
              <a:rPr lang="en-US" b="1">
                <a:ea typeface="+mn-lt"/>
                <a:cs typeface="+mn-lt"/>
              </a:rPr>
              <a:t>pet health and wellness</a:t>
            </a:r>
            <a:endParaRPr lang="en-US"/>
          </a:p>
          <a:p>
            <a:r>
              <a:rPr lang="en-US">
                <a:ea typeface="+mn-lt"/>
                <a:cs typeface="+mn-lt"/>
              </a:rPr>
              <a:t>Common tasks: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Giving check-ups and vaccines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Performing surgeries and dental care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Diagnosing illnesses 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Advising owners on proper food, exercise, and care</a:t>
            </a:r>
            <a:endParaRPr lang="en-US"/>
          </a:p>
          <a:p>
            <a:r>
              <a:rPr lang="en-US">
                <a:ea typeface="+mn-lt"/>
                <a:cs typeface="+mn-lt"/>
              </a:rPr>
              <a:t>These vets help keep animals </a:t>
            </a:r>
            <a:r>
              <a:rPr lang="en-US" b="1">
                <a:ea typeface="+mn-lt"/>
                <a:cs typeface="+mn-lt"/>
              </a:rPr>
              <a:t>healthy</a:t>
            </a:r>
            <a:r>
              <a:rPr lang="en-US">
                <a:ea typeface="+mn-lt"/>
                <a:cs typeface="+mn-lt"/>
              </a:rPr>
              <a:t>, prevent the spread of disease, and help with </a:t>
            </a:r>
            <a:r>
              <a:rPr lang="en-US" b="1">
                <a:ea typeface="+mn-lt"/>
                <a:cs typeface="+mn-lt"/>
              </a:rPr>
              <a:t>responsible </a:t>
            </a:r>
            <a:r>
              <a:rPr lang="en-US">
                <a:ea typeface="+mn-lt"/>
                <a:cs typeface="+mn-lt"/>
              </a:rPr>
              <a:t>pet ownership.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18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68C63-FBAE-E17E-1105-AD1229ECB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Biosecurity in Animal Agriculture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ED70D-22D8-7FE9-5E0C-7A0223FEC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>
                <a:ea typeface="+mn-lt"/>
                <a:cs typeface="+mn-lt"/>
              </a:rPr>
              <a:t>What is Biosecurity?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Prevents costly disease </a:t>
            </a:r>
            <a:r>
              <a:rPr lang="en-US" b="1">
                <a:ea typeface="+mn-lt"/>
                <a:cs typeface="+mn-lt"/>
              </a:rPr>
              <a:t>outbreaks</a:t>
            </a:r>
          </a:p>
          <a:p>
            <a:pPr lvl="1"/>
            <a:r>
              <a:rPr lang="en-US">
                <a:ea typeface="+mn-lt"/>
                <a:cs typeface="+mn-lt"/>
              </a:rPr>
              <a:t>Protects animal welfare and farm </a:t>
            </a:r>
            <a:r>
              <a:rPr lang="en-US" b="1">
                <a:ea typeface="+mn-lt"/>
                <a:cs typeface="+mn-lt"/>
              </a:rPr>
              <a:t>income</a:t>
            </a:r>
          </a:p>
          <a:p>
            <a:pPr lvl="1"/>
            <a:r>
              <a:rPr lang="en-US">
                <a:ea typeface="+mn-lt"/>
                <a:cs typeface="+mn-lt"/>
              </a:rPr>
              <a:t>Helps keep food </a:t>
            </a:r>
            <a:r>
              <a:rPr lang="en-US" b="1">
                <a:ea typeface="+mn-lt"/>
                <a:cs typeface="+mn-lt"/>
              </a:rPr>
              <a:t>safe </a:t>
            </a:r>
            <a:r>
              <a:rPr lang="en-US">
                <a:ea typeface="+mn-lt"/>
                <a:cs typeface="+mn-lt"/>
              </a:rPr>
              <a:t>for consumers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All </a:t>
            </a:r>
            <a:r>
              <a:rPr lang="en-US" b="1">
                <a:ea typeface="+mn-lt"/>
                <a:cs typeface="+mn-lt"/>
              </a:rPr>
              <a:t>actions </a:t>
            </a:r>
            <a:r>
              <a:rPr lang="en-US">
                <a:ea typeface="+mn-lt"/>
                <a:cs typeface="+mn-lt"/>
              </a:rPr>
              <a:t>to protect animals from </a:t>
            </a:r>
            <a:r>
              <a:rPr lang="en-US" b="1">
                <a:ea typeface="+mn-lt"/>
                <a:cs typeface="+mn-lt"/>
              </a:rPr>
              <a:t>diseases </a:t>
            </a:r>
            <a:r>
              <a:rPr lang="en-US">
                <a:ea typeface="+mn-lt"/>
                <a:cs typeface="+mn-lt"/>
              </a:rPr>
              <a:t>and </a:t>
            </a:r>
            <a:r>
              <a:rPr lang="en-US" b="1">
                <a:ea typeface="+mn-lt"/>
                <a:cs typeface="+mn-lt"/>
              </a:rPr>
              <a:t>virus</a:t>
            </a:r>
            <a:endParaRPr lang="en-US">
              <a:ea typeface="+mn-lt"/>
              <a:cs typeface="+mn-lt"/>
            </a:endParaRPr>
          </a:p>
          <a:p>
            <a:pPr lvl="1"/>
            <a:r>
              <a:rPr lang="en-US">
                <a:ea typeface="+mn-lt"/>
                <a:cs typeface="+mn-lt"/>
              </a:rPr>
              <a:t>Can be </a:t>
            </a:r>
            <a:r>
              <a:rPr lang="en-US" b="1">
                <a:ea typeface="+mn-lt"/>
                <a:cs typeface="+mn-lt"/>
              </a:rPr>
              <a:t>rules </a:t>
            </a:r>
            <a:r>
              <a:rPr lang="en-US">
                <a:ea typeface="+mn-lt"/>
                <a:cs typeface="+mn-lt"/>
              </a:rPr>
              <a:t>or regulations</a:t>
            </a:r>
          </a:p>
          <a:p>
            <a:pPr lvl="1"/>
            <a:r>
              <a:rPr lang="en-US">
                <a:ea typeface="+mn-lt"/>
                <a:cs typeface="+mn-lt"/>
              </a:rPr>
              <a:t>Helps keep livestock healthy, prevents disease outbreaks, and protects the food supply</a:t>
            </a:r>
          </a:p>
          <a:p>
            <a:pPr lvl="1"/>
            <a:r>
              <a:rPr lang="en-US">
                <a:ea typeface="+mn-lt"/>
                <a:cs typeface="+mn-lt"/>
              </a:rPr>
              <a:t>Can include:</a:t>
            </a:r>
          </a:p>
          <a:p>
            <a:pPr lvl="2"/>
            <a:r>
              <a:rPr lang="en-US">
                <a:ea typeface="+mn-lt"/>
                <a:cs typeface="+mn-lt"/>
              </a:rPr>
              <a:t>Sanitation</a:t>
            </a:r>
          </a:p>
          <a:p>
            <a:pPr lvl="2"/>
            <a:r>
              <a:rPr lang="en-US">
                <a:ea typeface="+mn-lt"/>
                <a:cs typeface="+mn-lt"/>
              </a:rPr>
              <a:t>Vaccination</a:t>
            </a:r>
          </a:p>
          <a:p>
            <a:pPr lvl="2"/>
            <a:r>
              <a:rPr lang="en-US">
                <a:ea typeface="+mn-lt"/>
                <a:cs typeface="+mn-lt"/>
              </a:rPr>
              <a:t>Quarantine</a:t>
            </a:r>
          </a:p>
          <a:p>
            <a:pPr lvl="2"/>
            <a:r>
              <a:rPr lang="en-US">
                <a:ea typeface="+mn-lt"/>
                <a:cs typeface="+mn-lt"/>
              </a:rPr>
              <a:t>PPE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5324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AA985-62B3-1B7A-2FA1-A04F21EDD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Biosecurity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C81EB-3965-6D4C-80CC-DBFF7C80A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>
                <a:ea typeface="+mn-lt"/>
                <a:cs typeface="+mn-lt"/>
              </a:rPr>
              <a:t>Limiting </a:t>
            </a:r>
            <a:r>
              <a:rPr lang="en-US" b="1">
                <a:ea typeface="+mn-lt"/>
                <a:cs typeface="+mn-lt"/>
              </a:rPr>
              <a:t>foot traffic</a:t>
            </a:r>
          </a:p>
          <a:p>
            <a:pPr lvl="1"/>
            <a:r>
              <a:rPr lang="en-US">
                <a:ea typeface="+mn-lt"/>
                <a:cs typeface="+mn-lt"/>
              </a:rPr>
              <a:t>Limiting </a:t>
            </a:r>
            <a:r>
              <a:rPr lang="en-US" b="1">
                <a:ea typeface="+mn-lt"/>
                <a:cs typeface="+mn-lt"/>
              </a:rPr>
              <a:t>visitors</a:t>
            </a:r>
            <a:endParaRPr lang="en-US">
              <a:ea typeface="+mn-lt"/>
              <a:cs typeface="+mn-lt"/>
            </a:endParaRPr>
          </a:p>
          <a:p>
            <a:pPr lvl="1"/>
            <a:r>
              <a:rPr lang="en-US">
                <a:ea typeface="+mn-lt"/>
                <a:cs typeface="+mn-lt"/>
              </a:rPr>
              <a:t>Controlling access to farms</a:t>
            </a:r>
            <a:endParaRPr lang="en-US"/>
          </a:p>
          <a:p>
            <a:pPr lvl="1"/>
            <a:r>
              <a:rPr lang="en-US">
                <a:ea typeface="+mn-lt"/>
                <a:cs typeface="+mn-lt"/>
              </a:rPr>
              <a:t>Clean and disinfect any potential </a:t>
            </a:r>
            <a:r>
              <a:rPr lang="en-US" b="1">
                <a:ea typeface="+mn-lt"/>
                <a:cs typeface="+mn-lt"/>
              </a:rPr>
              <a:t>visitors</a:t>
            </a:r>
          </a:p>
          <a:p>
            <a:r>
              <a:rPr lang="en-US">
                <a:ea typeface="+mn-lt"/>
                <a:cs typeface="+mn-lt"/>
              </a:rPr>
              <a:t>Cleaning and </a:t>
            </a:r>
            <a:r>
              <a:rPr lang="en-US" b="1">
                <a:ea typeface="+mn-lt"/>
                <a:cs typeface="+mn-lt"/>
              </a:rPr>
              <a:t>disinfecting </a:t>
            </a:r>
          </a:p>
          <a:p>
            <a:pPr lvl="1"/>
            <a:r>
              <a:rPr lang="en-US">
                <a:ea typeface="+mn-lt"/>
                <a:cs typeface="+mn-lt"/>
              </a:rPr>
              <a:t>Equipment, vehicles, and footwear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Quarantining </a:t>
            </a:r>
            <a:endParaRPr lang="en-US">
              <a:ea typeface="+mn-lt"/>
              <a:cs typeface="+mn-lt"/>
            </a:endParaRPr>
          </a:p>
          <a:p>
            <a:pPr lvl="1"/>
            <a:r>
              <a:rPr lang="en-US" b="1">
                <a:ea typeface="+mn-lt"/>
                <a:cs typeface="+mn-lt"/>
              </a:rPr>
              <a:t>Separate </a:t>
            </a:r>
            <a:r>
              <a:rPr lang="en-US">
                <a:ea typeface="+mn-lt"/>
                <a:cs typeface="+mn-lt"/>
              </a:rPr>
              <a:t>new or sick animals before introducing them to the herd/flock</a:t>
            </a:r>
            <a:endParaRPr lang="en-US"/>
          </a:p>
          <a:p>
            <a:r>
              <a:rPr lang="en-US">
                <a:ea typeface="+mn-lt"/>
                <a:cs typeface="+mn-lt"/>
              </a:rPr>
              <a:t>Using </a:t>
            </a:r>
            <a:r>
              <a:rPr lang="en-US" b="1">
                <a:ea typeface="+mn-lt"/>
                <a:cs typeface="+mn-lt"/>
              </a:rPr>
              <a:t>protective clothing (PPE)</a:t>
            </a:r>
            <a:r>
              <a:rPr lang="en-US">
                <a:ea typeface="+mn-lt"/>
                <a:cs typeface="+mn-lt"/>
              </a:rPr>
              <a:t> like gloves and boots</a:t>
            </a:r>
            <a:endParaRPr lang="en-US"/>
          </a:p>
          <a:p>
            <a:r>
              <a:rPr lang="en-US">
                <a:ea typeface="+mn-lt"/>
                <a:cs typeface="+mn-lt"/>
              </a:rPr>
              <a:t>Proper </a:t>
            </a:r>
            <a:r>
              <a:rPr lang="en-US" b="1">
                <a:ea typeface="+mn-lt"/>
                <a:cs typeface="+mn-lt"/>
              </a:rPr>
              <a:t>disposal</a:t>
            </a:r>
            <a:r>
              <a:rPr lang="en-US">
                <a:ea typeface="+mn-lt"/>
                <a:cs typeface="+mn-lt"/>
              </a:rPr>
              <a:t> of dead animals and waste</a:t>
            </a:r>
            <a:endParaRPr lang="en-US"/>
          </a:p>
          <a:p>
            <a:r>
              <a:rPr lang="en-US">
                <a:ea typeface="+mn-lt"/>
                <a:cs typeface="+mn-lt"/>
              </a:rPr>
              <a:t>Regular </a:t>
            </a:r>
            <a:r>
              <a:rPr lang="en-US" b="1">
                <a:ea typeface="+mn-lt"/>
                <a:cs typeface="+mn-lt"/>
              </a:rPr>
              <a:t>vaccinations</a:t>
            </a:r>
            <a:r>
              <a:rPr lang="en-US">
                <a:ea typeface="+mn-lt"/>
                <a:cs typeface="+mn-lt"/>
              </a:rPr>
              <a:t> and health checks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972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6FC48-B3D5-526E-72B9-8E00FEFF2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2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118D3-9A41-0260-7DF3-A3D8B49CA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>
                <a:ea typeface="+mn-lt"/>
                <a:cs typeface="+mn-lt"/>
              </a:rPr>
              <a:t>What is the difference between a small animal veterinarian and a large animal veterinarian?</a:t>
            </a:r>
          </a:p>
          <a:p>
            <a:endParaRPr lang="en-US">
              <a:ea typeface="+mn-lt"/>
              <a:cs typeface="+mn-lt"/>
            </a:endParaRPr>
          </a:p>
          <a:p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What are some common responsibilities of large and small animal veterinarians?</a:t>
            </a:r>
          </a:p>
          <a:p>
            <a:endParaRPr lang="en-US">
              <a:ea typeface="+mn-lt"/>
              <a:cs typeface="+mn-lt"/>
            </a:endParaRPr>
          </a:p>
          <a:p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How can farmers use biosecurity?</a:t>
            </a:r>
          </a:p>
          <a:p>
            <a:endParaRPr lang="en-US">
              <a:ea typeface="+mn-lt"/>
              <a:cs typeface="+mn-lt"/>
            </a:endParaRPr>
          </a:p>
          <a:p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What is biosecurity and how could it differ between animal species?</a:t>
            </a:r>
            <a:br>
              <a:rPr lang="en-US">
                <a:ea typeface="+mn-lt"/>
                <a:cs typeface="+mn-lt"/>
              </a:rPr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63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F2646-60DB-B6BB-5369-6202023D0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1AD31-1766-7C40-385D-C28426A1E5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Small and Companion Animals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A80E08-FC02-E54B-9D48-BFCD55DCA0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Unit 2 Lesson 3</a:t>
            </a:r>
          </a:p>
        </p:txBody>
      </p:sp>
    </p:spTree>
    <p:extLst>
      <p:ext uri="{BB962C8B-B14F-4D97-AF65-F5344CB8AC3E}">
        <p14:creationId xmlns:p14="http://schemas.microsoft.com/office/powerpoint/2010/main" val="4077748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1CE5F-6E60-825F-A6C8-A0E7B27DF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3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E15A9-A607-EFF6-9F27-A7B09489D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Define companion and working animals</a:t>
            </a:r>
          </a:p>
          <a:p>
            <a:r>
              <a:rPr lang="en-US"/>
              <a:t>Explain important factors when caring for companion animals</a:t>
            </a:r>
          </a:p>
          <a:p>
            <a:r>
              <a:rPr lang="en-US"/>
              <a:t>Compare and contrast types of companion animals</a:t>
            </a:r>
          </a:p>
          <a:p>
            <a:r>
              <a:rPr lang="en-US"/>
              <a:t>Explore the working roles of working animals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552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60BB6-050E-A4ED-8214-D786B9FE6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Than Livestock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A694B-C92D-60D3-41F0-3D9F143B0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Most people are familiar with animals as </a:t>
            </a:r>
            <a:r>
              <a:rPr lang="en-US" b="1" dirty="0"/>
              <a:t>non-livestock animals</a:t>
            </a:r>
          </a:p>
          <a:p>
            <a:pPr lvl="1"/>
            <a:r>
              <a:rPr lang="en-US"/>
              <a:t>Non-livestock animals are </a:t>
            </a:r>
            <a:r>
              <a:rPr lang="en-US" b="1"/>
              <a:t>domesticated </a:t>
            </a:r>
            <a:r>
              <a:rPr lang="en-US"/>
              <a:t>animals not raised for </a:t>
            </a:r>
            <a:r>
              <a:rPr lang="en-US" b="1"/>
              <a:t>agricultural </a:t>
            </a:r>
            <a:r>
              <a:rPr lang="en-US"/>
              <a:t>purposes</a:t>
            </a:r>
          </a:p>
          <a:p>
            <a:pPr lvl="1"/>
            <a:r>
              <a:rPr lang="en-US"/>
              <a:t>These can include companion animals and working animals</a:t>
            </a:r>
          </a:p>
        </p:txBody>
      </p:sp>
    </p:spTree>
    <p:extLst>
      <p:ext uri="{BB962C8B-B14F-4D97-AF65-F5344CB8AC3E}">
        <p14:creationId xmlns:p14="http://schemas.microsoft.com/office/powerpoint/2010/main" val="9006790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8756A-EE7E-7949-58C8-FED74DB34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633D9-3819-32A3-BBBD-C6DC29751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Kept for </a:t>
            </a:r>
            <a:r>
              <a:rPr lang="en-US" b="1" dirty="0">
                <a:ea typeface="+mn-lt"/>
                <a:cs typeface="+mn-lt"/>
              </a:rPr>
              <a:t>companionship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b="1" dirty="0">
                <a:ea typeface="+mn-lt"/>
                <a:cs typeface="+mn-lt"/>
              </a:rPr>
              <a:t>recreation</a:t>
            </a:r>
            <a:r>
              <a:rPr lang="en-US" dirty="0">
                <a:ea typeface="+mn-lt"/>
                <a:cs typeface="+mn-lt"/>
              </a:rPr>
              <a:t>, or </a:t>
            </a:r>
            <a:r>
              <a:rPr lang="en-US" b="1" dirty="0">
                <a:ea typeface="+mn-lt"/>
                <a:cs typeface="+mn-lt"/>
              </a:rPr>
              <a:t>emotional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ea typeface="+mn-lt"/>
                <a:cs typeface="+mn-lt"/>
              </a:rPr>
              <a:t>support</a:t>
            </a:r>
            <a:endParaRPr lang="en-US" b="1" dirty="0"/>
          </a:p>
          <a:p>
            <a:pPr lvl="1"/>
            <a:r>
              <a:rPr lang="en-US" dirty="0">
                <a:ea typeface="+mn-lt"/>
                <a:cs typeface="+mn-lt"/>
              </a:rPr>
              <a:t>Common animals include: dogs, </a:t>
            </a:r>
            <a:r>
              <a:rPr lang="en-US" b="1" dirty="0">
                <a:ea typeface="+mn-lt"/>
                <a:cs typeface="+mn-lt"/>
              </a:rPr>
              <a:t>cats</a:t>
            </a:r>
            <a:r>
              <a:rPr lang="en-US" dirty="0">
                <a:ea typeface="+mn-lt"/>
                <a:cs typeface="+mn-lt"/>
              </a:rPr>
              <a:t>, rabbits, birds, fish, </a:t>
            </a:r>
            <a:r>
              <a:rPr lang="en-US" b="1" dirty="0">
                <a:ea typeface="+mn-lt"/>
                <a:cs typeface="+mn-lt"/>
              </a:rPr>
              <a:t>reptiles</a:t>
            </a:r>
            <a:endParaRPr lang="en-US" b="1" dirty="0"/>
          </a:p>
          <a:p>
            <a:r>
              <a:rPr lang="en-US" dirty="0">
                <a:ea typeface="+mn-lt"/>
                <a:cs typeface="+mn-lt"/>
              </a:rPr>
              <a:t>These animals live inside or outside people’s homes and become part of the family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Pet owners care for companion animals by providing </a:t>
            </a:r>
            <a:r>
              <a:rPr lang="en-US" b="1" dirty="0">
                <a:ea typeface="+mn-lt"/>
                <a:cs typeface="+mn-lt"/>
              </a:rPr>
              <a:t>food, shelter, health care, and love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In return, companion animals can help reduce </a:t>
            </a:r>
            <a:r>
              <a:rPr lang="en-US" b="1" dirty="0">
                <a:ea typeface="+mn-lt"/>
                <a:cs typeface="+mn-lt"/>
              </a:rPr>
              <a:t>stress </a:t>
            </a:r>
            <a:r>
              <a:rPr lang="en-US" dirty="0">
                <a:ea typeface="+mn-lt"/>
                <a:cs typeface="+mn-lt"/>
              </a:rPr>
              <a:t>and </a:t>
            </a:r>
            <a:r>
              <a:rPr lang="en-US" b="1" dirty="0">
                <a:ea typeface="+mn-lt"/>
                <a:cs typeface="+mn-lt"/>
              </a:rPr>
              <a:t>loneliness</a:t>
            </a:r>
            <a:r>
              <a:rPr lang="en-US" dirty="0">
                <a:ea typeface="+mn-lt"/>
                <a:cs typeface="+mn-lt"/>
              </a:rPr>
              <a:t> and improve people’s mental health</a:t>
            </a:r>
            <a:endParaRPr lang="en-US" dirty="0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682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4A252-1A17-A651-6DBC-D65287FD7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Caring for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EAF4D-3886-A2A9-B090-A4B234534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ea typeface="+mn-lt"/>
                <a:cs typeface="+mn-lt"/>
              </a:rPr>
              <a:t>Food </a:t>
            </a:r>
            <a:r>
              <a:rPr lang="en-US" dirty="0">
                <a:ea typeface="+mn-lt"/>
                <a:cs typeface="+mn-lt"/>
              </a:rPr>
              <a:t>and </a:t>
            </a:r>
            <a:r>
              <a:rPr lang="en-US" b="1" dirty="0">
                <a:ea typeface="+mn-lt"/>
                <a:cs typeface="+mn-lt"/>
              </a:rPr>
              <a:t>Water</a:t>
            </a:r>
            <a:r>
              <a:rPr lang="en-US" dirty="0">
                <a:ea typeface="+mn-lt"/>
                <a:cs typeface="+mn-lt"/>
              </a:rPr>
              <a:t> 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A nutritious diet that meets needs</a:t>
            </a:r>
          </a:p>
          <a:p>
            <a:pPr lvl="1"/>
            <a:r>
              <a:rPr lang="en-US" dirty="0">
                <a:ea typeface="+mn-lt"/>
                <a:cs typeface="+mn-lt"/>
              </a:rPr>
              <a:t>Fresh water replaced and refilled daily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Shelter</a:t>
            </a:r>
            <a:r>
              <a:rPr lang="en-US" dirty="0">
                <a:ea typeface="+mn-lt"/>
                <a:cs typeface="+mn-lt"/>
              </a:rPr>
              <a:t> </a:t>
            </a:r>
          </a:p>
          <a:p>
            <a:pPr lvl="1"/>
            <a:r>
              <a:rPr lang="en-US" dirty="0">
                <a:ea typeface="+mn-lt"/>
                <a:cs typeface="+mn-lt"/>
              </a:rPr>
              <a:t>A safe and comfortable place to live and rest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This varies on species and breed of animal</a:t>
            </a:r>
          </a:p>
          <a:p>
            <a:r>
              <a:rPr lang="en-US" b="1" dirty="0">
                <a:ea typeface="+mn-lt"/>
                <a:cs typeface="+mn-lt"/>
              </a:rPr>
              <a:t>Exercise and Play</a:t>
            </a:r>
            <a:r>
              <a:rPr lang="en-US" dirty="0">
                <a:ea typeface="+mn-lt"/>
                <a:cs typeface="+mn-lt"/>
              </a:rPr>
              <a:t> </a:t>
            </a:r>
          </a:p>
          <a:p>
            <a:pPr lvl="1"/>
            <a:r>
              <a:rPr lang="en-US" dirty="0">
                <a:ea typeface="+mn-lt"/>
                <a:cs typeface="+mn-lt"/>
              </a:rPr>
              <a:t>Daily physical movement and interaction to stay fit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Could include walking the dog, cat trees, or enrichment for other animals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4676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7DF2C-9441-33E8-4299-B90E68C8F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Caring for Companion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DE572-3348-6D68-0DD1-C29D8FE8D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3200" b="1" dirty="0"/>
              <a:t>Grooming</a:t>
            </a:r>
            <a:r>
              <a:rPr lang="en-US" sz="3200" dirty="0"/>
              <a:t> </a:t>
            </a:r>
          </a:p>
          <a:p>
            <a:pPr lvl="1"/>
            <a:r>
              <a:rPr lang="en-US" sz="3200" dirty="0"/>
              <a:t>Bathing, brushing, and </a:t>
            </a:r>
            <a:r>
              <a:rPr lang="en-US" sz="3200" b="1" dirty="0"/>
              <a:t>trimming nails</a:t>
            </a:r>
            <a:r>
              <a:rPr lang="en-US" sz="3200" dirty="0"/>
              <a:t> when needed</a:t>
            </a:r>
          </a:p>
          <a:p>
            <a:r>
              <a:rPr lang="en-US" sz="3200" b="1" dirty="0"/>
              <a:t>Vet Care</a:t>
            </a:r>
            <a:endParaRPr lang="en-US" sz="3200" dirty="0"/>
          </a:p>
          <a:p>
            <a:pPr lvl="1"/>
            <a:r>
              <a:rPr lang="en-US" sz="3200" dirty="0"/>
              <a:t>Regular check-ups, </a:t>
            </a:r>
            <a:r>
              <a:rPr lang="en-US" sz="3200" b="1" dirty="0"/>
              <a:t>vaccines</a:t>
            </a:r>
            <a:r>
              <a:rPr lang="en-US" sz="3200" dirty="0"/>
              <a:t>, and treatment when sick</a:t>
            </a:r>
          </a:p>
          <a:p>
            <a:pPr lvl="1"/>
            <a:r>
              <a:rPr lang="en-US" sz="3200" b="1" dirty="0"/>
              <a:t>Spaying </a:t>
            </a:r>
            <a:r>
              <a:rPr lang="en-US" sz="3200" dirty="0"/>
              <a:t>or </a:t>
            </a:r>
            <a:r>
              <a:rPr lang="en-US" sz="3200" b="1" dirty="0"/>
              <a:t>neutering </a:t>
            </a:r>
            <a:r>
              <a:rPr lang="en-US" sz="3200" dirty="0"/>
              <a:t>is important in managing populations</a:t>
            </a:r>
          </a:p>
          <a:p>
            <a:r>
              <a:rPr lang="en-US" sz="3200" b="1" dirty="0"/>
              <a:t>Loving Care</a:t>
            </a:r>
            <a:endParaRPr lang="en-US" sz="3200" dirty="0"/>
          </a:p>
          <a:p>
            <a:pPr lvl="1"/>
            <a:r>
              <a:rPr lang="en-US" sz="3200" dirty="0"/>
              <a:t>Positive </a:t>
            </a:r>
            <a:r>
              <a:rPr lang="en-US" sz="3200" b="1" dirty="0"/>
              <a:t>social time</a:t>
            </a:r>
            <a:r>
              <a:rPr lang="en-US" sz="3200" dirty="0"/>
              <a:t> with people and/or other pets</a:t>
            </a:r>
          </a:p>
          <a:p>
            <a:pPr lvl="1"/>
            <a:r>
              <a:rPr lang="en-US" sz="3200" dirty="0"/>
              <a:t>Many animals want to please their owner</a:t>
            </a:r>
          </a:p>
          <a:p>
            <a:pPr lvl="1"/>
            <a:r>
              <a:rPr lang="en-US" sz="3200" dirty="0"/>
              <a:t>Care includes training, companionship</a:t>
            </a:r>
          </a:p>
          <a:p>
            <a:endParaRPr lang="en-US" sz="6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066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BC6B2-ABC4-D483-0170-7472746FA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85A64-EE1B-EC58-8D4E-AF0394A4B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dirty="0">
                <a:ea typeface="+mn-lt"/>
                <a:cs typeface="+mn-lt"/>
              </a:rPr>
              <a:t>Feeding</a:t>
            </a:r>
          </a:p>
          <a:p>
            <a:pPr lvl="1"/>
            <a:r>
              <a:rPr lang="en-US" dirty="0">
                <a:ea typeface="+mn-lt"/>
                <a:cs typeface="+mn-lt"/>
              </a:rPr>
              <a:t>Feed dog food based on </a:t>
            </a:r>
            <a:r>
              <a:rPr lang="en-US" b="1" dirty="0">
                <a:ea typeface="+mn-lt"/>
                <a:cs typeface="+mn-lt"/>
              </a:rPr>
              <a:t>size</a:t>
            </a:r>
            <a:r>
              <a:rPr lang="en-US" dirty="0">
                <a:ea typeface="+mn-lt"/>
                <a:cs typeface="+mn-lt"/>
              </a:rPr>
              <a:t>, age, health needs, </a:t>
            </a:r>
            <a:r>
              <a:rPr lang="en-US" b="1" dirty="0">
                <a:ea typeface="+mn-lt"/>
                <a:cs typeface="+mn-lt"/>
              </a:rPr>
              <a:t>activities</a:t>
            </a:r>
            <a:endParaRPr lang="en-US" b="1" dirty="0"/>
          </a:p>
          <a:p>
            <a:pPr lvl="1"/>
            <a:r>
              <a:rPr lang="en-US" dirty="0">
                <a:ea typeface="+mn-lt"/>
                <a:cs typeface="+mn-lt"/>
              </a:rPr>
              <a:t>Don't feed </a:t>
            </a:r>
            <a:r>
              <a:rPr lang="en-US" b="1" dirty="0">
                <a:ea typeface="+mn-lt"/>
                <a:cs typeface="+mn-lt"/>
              </a:rPr>
              <a:t>human food </a:t>
            </a:r>
            <a:r>
              <a:rPr lang="en-US" dirty="0">
                <a:ea typeface="+mn-lt"/>
                <a:cs typeface="+mn-lt"/>
              </a:rPr>
              <a:t>– can cause health issues</a:t>
            </a:r>
          </a:p>
          <a:p>
            <a:r>
              <a:rPr lang="en-US" b="1" dirty="0">
                <a:ea typeface="+mn-lt"/>
                <a:cs typeface="+mn-lt"/>
              </a:rPr>
              <a:t>Exercise</a:t>
            </a:r>
          </a:p>
          <a:p>
            <a:pPr lvl="1"/>
            <a:r>
              <a:rPr lang="en-US" dirty="0">
                <a:ea typeface="+mn-lt"/>
                <a:cs typeface="+mn-lt"/>
              </a:rPr>
              <a:t>Going for </a:t>
            </a:r>
            <a:r>
              <a:rPr lang="en-US" b="1" dirty="0">
                <a:ea typeface="+mn-lt"/>
                <a:cs typeface="+mn-lt"/>
              </a:rPr>
              <a:t>walks</a:t>
            </a:r>
            <a:r>
              <a:rPr lang="en-US" dirty="0">
                <a:ea typeface="+mn-lt"/>
                <a:cs typeface="+mn-lt"/>
              </a:rPr>
              <a:t>, playtime, and mental </a:t>
            </a:r>
            <a:r>
              <a:rPr lang="en-US" b="1" dirty="0">
                <a:ea typeface="+mn-lt"/>
                <a:cs typeface="+mn-lt"/>
              </a:rPr>
              <a:t>stimulation </a:t>
            </a:r>
            <a:r>
              <a:rPr lang="en-US" dirty="0">
                <a:ea typeface="+mn-lt"/>
                <a:cs typeface="+mn-lt"/>
              </a:rPr>
              <a:t>are essential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Training</a:t>
            </a:r>
          </a:p>
          <a:p>
            <a:pPr lvl="1"/>
            <a:r>
              <a:rPr lang="en-US" dirty="0">
                <a:ea typeface="+mn-lt"/>
                <a:cs typeface="+mn-lt"/>
              </a:rPr>
              <a:t>Basic </a:t>
            </a:r>
            <a:r>
              <a:rPr lang="en-US" b="1" dirty="0">
                <a:ea typeface="+mn-lt"/>
                <a:cs typeface="+mn-lt"/>
              </a:rPr>
              <a:t>commands </a:t>
            </a:r>
            <a:r>
              <a:rPr lang="en-US" dirty="0">
                <a:ea typeface="+mn-lt"/>
                <a:cs typeface="+mn-lt"/>
              </a:rPr>
              <a:t>like sit and stay, </a:t>
            </a:r>
            <a:r>
              <a:rPr lang="en-US" b="1" dirty="0">
                <a:ea typeface="+mn-lt"/>
                <a:cs typeface="+mn-lt"/>
              </a:rPr>
              <a:t>potty training</a:t>
            </a:r>
            <a:r>
              <a:rPr lang="en-US" dirty="0">
                <a:ea typeface="+mn-lt"/>
                <a:cs typeface="+mn-lt"/>
              </a:rPr>
              <a:t>, social skills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Grooming</a:t>
            </a:r>
          </a:p>
          <a:p>
            <a:pPr lvl="1"/>
            <a:r>
              <a:rPr lang="en-US" dirty="0">
                <a:ea typeface="+mn-lt"/>
                <a:cs typeface="+mn-lt"/>
              </a:rPr>
              <a:t>Varies by </a:t>
            </a:r>
            <a:r>
              <a:rPr lang="en-US" b="1" dirty="0">
                <a:ea typeface="+mn-lt"/>
                <a:cs typeface="+mn-lt"/>
              </a:rPr>
              <a:t>breed</a:t>
            </a:r>
            <a:endParaRPr lang="en-US" b="1" dirty="0"/>
          </a:p>
          <a:p>
            <a:pPr lvl="2"/>
            <a:r>
              <a:rPr lang="en-US" dirty="0">
                <a:ea typeface="+mn-lt"/>
                <a:cs typeface="+mn-lt"/>
              </a:rPr>
              <a:t>Some </a:t>
            </a:r>
            <a:r>
              <a:rPr lang="en-US" b="1" dirty="0">
                <a:ea typeface="+mn-lt"/>
                <a:cs typeface="+mn-lt"/>
              </a:rPr>
              <a:t>longhaired </a:t>
            </a:r>
            <a:r>
              <a:rPr lang="en-US" dirty="0">
                <a:ea typeface="+mn-lt"/>
                <a:cs typeface="+mn-lt"/>
              </a:rPr>
              <a:t>breeds require daily </a:t>
            </a:r>
            <a:r>
              <a:rPr lang="en-US" b="1" dirty="0">
                <a:ea typeface="+mn-lt"/>
                <a:cs typeface="+mn-lt"/>
              </a:rPr>
              <a:t>brushing</a:t>
            </a:r>
            <a:r>
              <a:rPr lang="en-US" dirty="0">
                <a:ea typeface="+mn-lt"/>
                <a:cs typeface="+mn-lt"/>
              </a:rPr>
              <a:t>, some need bathing more</a:t>
            </a:r>
          </a:p>
          <a:p>
            <a:r>
              <a:rPr lang="en-US" dirty="0">
                <a:ea typeface="+mn-lt"/>
                <a:cs typeface="+mn-lt"/>
              </a:rPr>
              <a:t>Health</a:t>
            </a:r>
          </a:p>
          <a:p>
            <a:pPr lvl="1"/>
            <a:r>
              <a:rPr lang="en-US" dirty="0">
                <a:ea typeface="+mn-lt"/>
                <a:cs typeface="+mn-lt"/>
              </a:rPr>
              <a:t>Regular </a:t>
            </a:r>
            <a:r>
              <a:rPr lang="en-US" b="1" dirty="0">
                <a:ea typeface="+mn-lt"/>
                <a:cs typeface="+mn-lt"/>
              </a:rPr>
              <a:t>heartworm </a:t>
            </a:r>
            <a:r>
              <a:rPr lang="en-US" dirty="0">
                <a:ea typeface="+mn-lt"/>
                <a:cs typeface="+mn-lt"/>
              </a:rPr>
              <a:t>prevention, flea/tick care, annual </a:t>
            </a:r>
            <a:r>
              <a:rPr lang="en-US" b="1" dirty="0">
                <a:ea typeface="+mn-lt"/>
                <a:cs typeface="+mn-lt"/>
              </a:rPr>
              <a:t>veterinarian visits</a:t>
            </a:r>
            <a:endParaRPr lang="en-US" b="1" dirty="0"/>
          </a:p>
          <a:p>
            <a:r>
              <a:rPr lang="en-US" dirty="0">
                <a:ea typeface="+mn-lt"/>
                <a:cs typeface="+mn-lt"/>
              </a:rPr>
              <a:t>Because they are pack animals, dogs need </a:t>
            </a:r>
            <a:r>
              <a:rPr lang="en-US" b="1" dirty="0">
                <a:ea typeface="+mn-lt"/>
                <a:cs typeface="+mn-lt"/>
              </a:rPr>
              <a:t>lots of time and interaction</a:t>
            </a:r>
            <a:r>
              <a:rPr lang="en-US" dirty="0">
                <a:ea typeface="+mn-lt"/>
                <a:cs typeface="+mn-lt"/>
              </a:rPr>
              <a:t> </a:t>
            </a:r>
            <a:endParaRPr lang="en-US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864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AD94D-1E32-F1CE-3127-F2C1FB0F2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C77CC-192D-113C-F4F1-EB6039B82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b="1">
                <a:ea typeface="+mn-lt"/>
                <a:cs typeface="+mn-lt"/>
              </a:rPr>
              <a:t>Feeding</a:t>
            </a:r>
            <a:endParaRPr lang="en-US">
              <a:ea typeface="+mn-lt"/>
              <a:cs typeface="+mn-lt"/>
            </a:endParaRPr>
          </a:p>
          <a:p>
            <a:pPr lvl="1"/>
            <a:r>
              <a:rPr lang="en-US">
                <a:ea typeface="+mn-lt"/>
                <a:cs typeface="+mn-lt"/>
              </a:rPr>
              <a:t>Cat food, fresh water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Litter Box</a:t>
            </a:r>
            <a:endParaRPr lang="en-US">
              <a:ea typeface="+mn-lt"/>
              <a:cs typeface="+mn-lt"/>
            </a:endParaRPr>
          </a:p>
          <a:p>
            <a:pPr lvl="1"/>
            <a:r>
              <a:rPr lang="en-US">
                <a:ea typeface="+mn-lt"/>
                <a:cs typeface="+mn-lt"/>
              </a:rPr>
              <a:t>Cats need a </a:t>
            </a:r>
            <a:r>
              <a:rPr lang="en-US" b="1">
                <a:ea typeface="+mn-lt"/>
                <a:cs typeface="+mn-lt"/>
              </a:rPr>
              <a:t>private </a:t>
            </a:r>
            <a:r>
              <a:rPr lang="en-US">
                <a:ea typeface="+mn-lt"/>
                <a:cs typeface="+mn-lt"/>
              </a:rPr>
              <a:t>and </a:t>
            </a:r>
            <a:r>
              <a:rPr lang="en-US" b="1">
                <a:ea typeface="+mn-lt"/>
                <a:cs typeface="+mn-lt"/>
              </a:rPr>
              <a:t>regular </a:t>
            </a:r>
            <a:r>
              <a:rPr lang="en-US">
                <a:ea typeface="+mn-lt"/>
                <a:cs typeface="+mn-lt"/>
              </a:rPr>
              <a:t>area to go to the bathroom</a:t>
            </a:r>
          </a:p>
          <a:p>
            <a:pPr lvl="1"/>
            <a:r>
              <a:rPr lang="en-US">
                <a:ea typeface="+mn-lt"/>
                <a:cs typeface="+mn-lt"/>
              </a:rPr>
              <a:t>Litter boxes need to be cleaned regularly</a:t>
            </a:r>
          </a:p>
          <a:p>
            <a:pPr lvl="1"/>
            <a:r>
              <a:rPr lang="en-US">
                <a:ea typeface="+mn-lt"/>
                <a:cs typeface="+mn-lt"/>
              </a:rPr>
              <a:t>Should be placed in a quiet spot in the house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Play &amp; Enrichment</a:t>
            </a:r>
            <a:endParaRPr lang="en-US">
              <a:ea typeface="+mn-lt"/>
              <a:cs typeface="+mn-lt"/>
            </a:endParaRPr>
          </a:p>
          <a:p>
            <a:pPr lvl="1"/>
            <a:r>
              <a:rPr lang="en-US">
                <a:ea typeface="+mn-lt"/>
                <a:cs typeface="+mn-lt"/>
              </a:rPr>
              <a:t>Toys, cat trees, scratching posts, climbing space</a:t>
            </a:r>
            <a:endParaRPr lang="en-US"/>
          </a:p>
          <a:p>
            <a:r>
              <a:rPr lang="en-US" b="1" dirty="0">
                <a:ea typeface="+mn-lt"/>
                <a:cs typeface="+mn-lt"/>
              </a:rPr>
              <a:t>Grooming</a:t>
            </a:r>
            <a:endParaRPr lang="en-US" dirty="0">
              <a:ea typeface="+mn-lt"/>
              <a:cs typeface="+mn-lt"/>
            </a:endParaRPr>
          </a:p>
          <a:p>
            <a:pPr lvl="1"/>
            <a:r>
              <a:rPr lang="en-US">
                <a:ea typeface="+mn-lt"/>
                <a:cs typeface="+mn-lt"/>
              </a:rPr>
              <a:t>Most groom themselves, but some need brushing</a:t>
            </a:r>
            <a:endParaRPr lang="en-US"/>
          </a:p>
          <a:p>
            <a:r>
              <a:rPr lang="en-US" b="1">
                <a:ea typeface="+mn-lt"/>
                <a:cs typeface="+mn-lt"/>
              </a:rPr>
              <a:t>Health</a:t>
            </a:r>
            <a:endParaRPr lang="en-US">
              <a:ea typeface="+mn-lt"/>
              <a:cs typeface="+mn-lt"/>
            </a:endParaRPr>
          </a:p>
          <a:p>
            <a:pPr lvl="1"/>
            <a:r>
              <a:rPr lang="en-US">
                <a:ea typeface="+mn-lt"/>
                <a:cs typeface="+mn-lt"/>
              </a:rPr>
              <a:t>Vaccines, flea/tick prevention, spay/neuter care</a:t>
            </a:r>
            <a:endParaRPr lang="en-US"/>
          </a:p>
          <a:p>
            <a:r>
              <a:rPr lang="en-US">
                <a:ea typeface="+mn-lt"/>
                <a:cs typeface="+mn-lt"/>
              </a:rPr>
              <a:t>Cats are </a:t>
            </a:r>
            <a:r>
              <a:rPr lang="en-US" b="1">
                <a:ea typeface="+mn-lt"/>
                <a:cs typeface="+mn-lt"/>
              </a:rPr>
              <a:t>independent</a:t>
            </a:r>
            <a:r>
              <a:rPr lang="en-US">
                <a:ea typeface="+mn-lt"/>
                <a:cs typeface="+mn-lt"/>
              </a:rPr>
              <a:t> but still need love and attention (on their own terms)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188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FA594-C4A9-DA95-A47B-46CAA6E7C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Common Pets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E142D-2993-9C35-BE5C-C26E2A274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>
                <a:ea typeface="+mn-lt"/>
                <a:cs typeface="+mn-lt"/>
              </a:rPr>
              <a:t>Rabbits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Need fresh </a:t>
            </a:r>
            <a:r>
              <a:rPr lang="en-US" b="1" dirty="0">
                <a:ea typeface="+mn-lt"/>
                <a:cs typeface="+mn-lt"/>
              </a:rPr>
              <a:t>hay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b="1" dirty="0">
                <a:ea typeface="+mn-lt"/>
                <a:cs typeface="+mn-lt"/>
              </a:rPr>
              <a:t>food</a:t>
            </a:r>
            <a:r>
              <a:rPr lang="en-US" dirty="0">
                <a:ea typeface="+mn-lt"/>
                <a:cs typeface="+mn-lt"/>
              </a:rPr>
              <a:t>, pellets, and clean </a:t>
            </a:r>
            <a:r>
              <a:rPr lang="en-US" b="1" dirty="0">
                <a:ea typeface="+mn-lt"/>
                <a:cs typeface="+mn-lt"/>
              </a:rPr>
              <a:t>bedding</a:t>
            </a:r>
            <a:endParaRPr lang="en-US" b="1" dirty="0"/>
          </a:p>
          <a:p>
            <a:pPr lvl="1"/>
            <a:r>
              <a:rPr lang="en-US" dirty="0"/>
              <a:t>Need exercise </a:t>
            </a:r>
            <a:r>
              <a:rPr lang="en-US" b="1" dirty="0"/>
              <a:t>outside </a:t>
            </a:r>
            <a:r>
              <a:rPr lang="en-US" dirty="0"/>
              <a:t>of the cage</a:t>
            </a:r>
          </a:p>
          <a:p>
            <a:pPr lvl="1"/>
            <a:r>
              <a:rPr lang="en-US" dirty="0">
                <a:ea typeface="+mn-lt"/>
                <a:cs typeface="+mn-lt"/>
              </a:rPr>
              <a:t>Gentle </a:t>
            </a:r>
            <a:r>
              <a:rPr lang="en-US" b="1" dirty="0">
                <a:ea typeface="+mn-lt"/>
                <a:cs typeface="+mn-lt"/>
              </a:rPr>
              <a:t>handling </a:t>
            </a:r>
            <a:r>
              <a:rPr lang="en-US" dirty="0">
                <a:ea typeface="+mn-lt"/>
                <a:cs typeface="+mn-lt"/>
              </a:rPr>
              <a:t>and regular cage </a:t>
            </a:r>
            <a:r>
              <a:rPr lang="en-US" b="1" dirty="0">
                <a:ea typeface="+mn-lt"/>
                <a:cs typeface="+mn-lt"/>
              </a:rPr>
              <a:t>cleaning</a:t>
            </a:r>
            <a:endParaRPr lang="en-US" b="1" dirty="0"/>
          </a:p>
          <a:p>
            <a:r>
              <a:rPr lang="en-US" dirty="0">
                <a:ea typeface="+mn-lt"/>
                <a:cs typeface="+mn-lt"/>
              </a:rPr>
              <a:t>Birds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Need a clean and </a:t>
            </a:r>
            <a:r>
              <a:rPr lang="en-US" b="1" dirty="0">
                <a:ea typeface="+mn-lt"/>
                <a:cs typeface="+mn-lt"/>
              </a:rPr>
              <a:t>roomy </a:t>
            </a:r>
            <a:r>
              <a:rPr lang="en-US" dirty="0">
                <a:ea typeface="+mn-lt"/>
                <a:cs typeface="+mn-lt"/>
              </a:rPr>
              <a:t>cage, </a:t>
            </a:r>
            <a:r>
              <a:rPr lang="en-US" b="1" dirty="0">
                <a:ea typeface="+mn-lt"/>
                <a:cs typeface="+mn-lt"/>
              </a:rPr>
              <a:t>perches</a:t>
            </a:r>
            <a:r>
              <a:rPr lang="en-US" dirty="0">
                <a:ea typeface="+mn-lt"/>
                <a:cs typeface="+mn-lt"/>
              </a:rPr>
              <a:t>, and toys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Eat birdseed and many birds need fruits/veggies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Social </a:t>
            </a:r>
            <a:r>
              <a:rPr lang="en-US" b="1" dirty="0">
                <a:ea typeface="+mn-lt"/>
                <a:cs typeface="+mn-lt"/>
              </a:rPr>
              <a:t>interaction </a:t>
            </a:r>
            <a:r>
              <a:rPr lang="en-US" dirty="0">
                <a:ea typeface="+mn-lt"/>
                <a:cs typeface="+mn-lt"/>
              </a:rPr>
              <a:t>and </a:t>
            </a:r>
            <a:r>
              <a:rPr lang="en-US" b="1" dirty="0">
                <a:ea typeface="+mn-lt"/>
                <a:cs typeface="+mn-lt"/>
              </a:rPr>
              <a:t>singing </a:t>
            </a:r>
            <a:r>
              <a:rPr lang="en-US" dirty="0">
                <a:ea typeface="+mn-lt"/>
                <a:cs typeface="+mn-lt"/>
              </a:rPr>
              <a:t>are signs of happiness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Hamsters/Guinea Pigs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Need clean cages, proper </a:t>
            </a:r>
            <a:r>
              <a:rPr lang="en-US" b="1" dirty="0">
                <a:ea typeface="+mn-lt"/>
                <a:cs typeface="+mn-lt"/>
              </a:rPr>
              <a:t>bedding</a:t>
            </a:r>
            <a:r>
              <a:rPr lang="en-US" dirty="0">
                <a:ea typeface="+mn-lt"/>
                <a:cs typeface="+mn-lt"/>
              </a:rPr>
              <a:t>, and daily feeding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Hamsters and guinea pigs enjoy </a:t>
            </a:r>
            <a:r>
              <a:rPr lang="en-US" b="1" dirty="0">
                <a:ea typeface="+mn-lt"/>
                <a:cs typeface="+mn-lt"/>
              </a:rPr>
              <a:t>wheels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b="1" dirty="0">
                <a:ea typeface="+mn-lt"/>
                <a:cs typeface="+mn-lt"/>
              </a:rPr>
              <a:t>tunnels</a:t>
            </a:r>
            <a:r>
              <a:rPr lang="en-US" dirty="0">
                <a:ea typeface="+mn-lt"/>
                <a:cs typeface="+mn-lt"/>
              </a:rPr>
              <a:t>, and </a:t>
            </a:r>
            <a:r>
              <a:rPr lang="en-US" b="1" dirty="0">
                <a:ea typeface="+mn-lt"/>
                <a:cs typeface="+mn-lt"/>
              </a:rPr>
              <a:t>chew toys</a:t>
            </a:r>
            <a:endParaRPr lang="en-US" b="1" dirty="0"/>
          </a:p>
          <a:p>
            <a:pPr lvl="1"/>
            <a:r>
              <a:rPr lang="en-US" dirty="0">
                <a:ea typeface="+mn-lt"/>
                <a:cs typeface="+mn-lt"/>
              </a:rPr>
              <a:t>Gentle handling builds </a:t>
            </a:r>
            <a:r>
              <a:rPr lang="en-US" b="1" dirty="0">
                <a:ea typeface="+mn-lt"/>
                <a:cs typeface="+mn-lt"/>
              </a:rPr>
              <a:t>trust</a:t>
            </a:r>
            <a:r>
              <a:rPr lang="en-US" dirty="0">
                <a:ea typeface="+mn-lt"/>
                <a:cs typeface="+mn-lt"/>
              </a:rPr>
              <a:t> in their owner</a:t>
            </a:r>
            <a:endParaRPr lang="en-US" b="1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188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2BB40-956F-9569-6FC5-82DC29531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Working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584F1-1535-C3AD-CA83-39E28A38E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dirty="0">
                <a:ea typeface="+mn-lt"/>
                <a:cs typeface="+mn-lt"/>
              </a:rPr>
              <a:t>Animals that are trained for a </a:t>
            </a:r>
            <a:r>
              <a:rPr lang="en-US" b="1" dirty="0">
                <a:ea typeface="+mn-lt"/>
                <a:cs typeface="+mn-lt"/>
              </a:rPr>
              <a:t>specific </a:t>
            </a:r>
            <a:r>
              <a:rPr lang="en-US" dirty="0">
                <a:ea typeface="+mn-lt"/>
                <a:cs typeface="+mn-lt"/>
              </a:rPr>
              <a:t>purpose and service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Herding dogs, guide dogs, service animals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Examples of working animals include:</a:t>
            </a:r>
            <a:endParaRPr lang="en-US" dirty="0"/>
          </a:p>
          <a:p>
            <a:pPr lvl="1"/>
            <a:r>
              <a:rPr lang="en-US" b="1" dirty="0">
                <a:ea typeface="+mn-lt"/>
                <a:cs typeface="+mn-lt"/>
              </a:rPr>
              <a:t>Herding dogs</a:t>
            </a:r>
            <a:r>
              <a:rPr lang="en-US" dirty="0">
                <a:ea typeface="+mn-lt"/>
                <a:cs typeface="+mn-lt"/>
              </a:rPr>
              <a:t> that help herd and move livestock</a:t>
            </a:r>
            <a:endParaRPr lang="en-US" dirty="0"/>
          </a:p>
          <a:p>
            <a:pPr lvl="1"/>
            <a:r>
              <a:rPr lang="en-US" b="1" dirty="0">
                <a:ea typeface="+mn-lt"/>
                <a:cs typeface="+mn-lt"/>
              </a:rPr>
              <a:t>Service dogs</a:t>
            </a:r>
            <a:r>
              <a:rPr lang="en-US" dirty="0">
                <a:ea typeface="+mn-lt"/>
                <a:cs typeface="+mn-lt"/>
              </a:rPr>
              <a:t> </a:t>
            </a:r>
            <a:endParaRPr lang="en-US" dirty="0"/>
          </a:p>
          <a:p>
            <a:pPr lvl="2"/>
            <a:r>
              <a:rPr lang="en-US" dirty="0">
                <a:ea typeface="+mn-lt"/>
                <a:cs typeface="+mn-lt"/>
              </a:rPr>
              <a:t>Guide dogs, medical alert dogs, therapy dogs</a:t>
            </a:r>
          </a:p>
          <a:p>
            <a:pPr lvl="1"/>
            <a:r>
              <a:rPr lang="en-US" b="1" dirty="0">
                <a:ea typeface="+mn-lt"/>
                <a:cs typeface="+mn-lt"/>
              </a:rPr>
              <a:t>Search and rescue dogs</a:t>
            </a:r>
            <a:r>
              <a:rPr lang="en-US" dirty="0">
                <a:ea typeface="+mn-lt"/>
                <a:cs typeface="+mn-lt"/>
              </a:rPr>
              <a:t> that find missing people</a:t>
            </a:r>
            <a:endParaRPr lang="en-US" dirty="0"/>
          </a:p>
          <a:p>
            <a:pPr lvl="1"/>
            <a:r>
              <a:rPr lang="en-US" b="1" dirty="0">
                <a:ea typeface="+mn-lt"/>
                <a:cs typeface="+mn-lt"/>
              </a:rPr>
              <a:t>Police dogs</a:t>
            </a:r>
            <a:r>
              <a:rPr lang="en-US" dirty="0">
                <a:ea typeface="+mn-lt"/>
                <a:cs typeface="+mn-lt"/>
              </a:rPr>
              <a:t> that help with law enforcement</a:t>
            </a:r>
            <a:endParaRPr lang="en-US" dirty="0"/>
          </a:p>
          <a:p>
            <a:pPr lvl="1"/>
            <a:r>
              <a:rPr lang="en-US" b="1" dirty="0">
                <a:ea typeface="+mn-lt"/>
                <a:cs typeface="+mn-lt"/>
              </a:rPr>
              <a:t>Draft animals</a:t>
            </a:r>
            <a:r>
              <a:rPr lang="en-US" dirty="0">
                <a:ea typeface="+mn-lt"/>
                <a:cs typeface="+mn-lt"/>
              </a:rPr>
              <a:t> like horses or oxen used to pull carts or plows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These animals require special </a:t>
            </a:r>
            <a:r>
              <a:rPr lang="en-US" b="1" dirty="0">
                <a:ea typeface="+mn-lt"/>
                <a:cs typeface="+mn-lt"/>
              </a:rPr>
              <a:t>training </a:t>
            </a:r>
            <a:r>
              <a:rPr lang="en-US" dirty="0">
                <a:ea typeface="+mn-lt"/>
                <a:cs typeface="+mn-lt"/>
              </a:rPr>
              <a:t>and care to perform their jobs well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Working animals often live with humans but have important daily </a:t>
            </a:r>
            <a:r>
              <a:rPr lang="en-US" b="1" dirty="0">
                <a:ea typeface="+mn-lt"/>
                <a:cs typeface="+mn-lt"/>
              </a:rPr>
              <a:t>responsibilities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Working animals help people in </a:t>
            </a:r>
            <a:r>
              <a:rPr lang="en-US" b="1" dirty="0">
                <a:ea typeface="+mn-lt"/>
                <a:cs typeface="+mn-lt"/>
              </a:rPr>
              <a:t>agriculture</a:t>
            </a:r>
            <a:r>
              <a:rPr lang="en-US" dirty="0">
                <a:ea typeface="+mn-lt"/>
                <a:cs typeface="+mn-lt"/>
              </a:rPr>
              <a:t>, safety, transportation, and therapy</a:t>
            </a:r>
            <a:endParaRPr lang="en-US" dirty="0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9442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C9122-2FA5-BA96-0463-F21980385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3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99E02-C22C-F3F6-7815-B74706FDB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Beyond livestock, why else are animals domesticated?</a:t>
            </a:r>
            <a:endParaRPr lang="en-US"/>
          </a:p>
          <a:p>
            <a:endParaRPr lang="en-US">
              <a:ea typeface="+mn-lt"/>
              <a:cs typeface="+mn-lt"/>
            </a:endParaRPr>
          </a:p>
          <a:p>
            <a:endParaRPr lang="en-US">
              <a:ea typeface="+mn-lt"/>
              <a:cs typeface="+mn-lt"/>
            </a:endParaRPr>
          </a:p>
          <a:p>
            <a:r>
              <a:rPr lang="en-US"/>
              <a:t>How might caring for companion animals be different from caring for a farm animal?</a:t>
            </a:r>
          </a:p>
          <a:p>
            <a:endParaRPr lang="en-US"/>
          </a:p>
          <a:p>
            <a:endParaRPr lang="en-US"/>
          </a:p>
          <a:p>
            <a:r>
              <a:rPr lang="en-US">
                <a:ea typeface="+mn-lt"/>
                <a:cs typeface="+mn-lt"/>
              </a:rPr>
              <a:t>What potential services could working animals have?</a:t>
            </a:r>
          </a:p>
          <a:p>
            <a:endParaRPr lang="en-US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13219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539B3-B7B6-F010-F1D4-9299D3E2A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F785D-1419-7D88-0233-B6A6641C33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Animal Agricultural Products and By-Products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A8D646-F86D-A971-9AE7-59F5AB9421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Unit 2 Lesson 4</a:t>
            </a:r>
          </a:p>
        </p:txBody>
      </p:sp>
    </p:spTree>
    <p:extLst>
      <p:ext uri="{BB962C8B-B14F-4D97-AF65-F5344CB8AC3E}">
        <p14:creationId xmlns:p14="http://schemas.microsoft.com/office/powerpoint/2010/main" val="41709593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3B5AC-E748-E573-550A-624ED9456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4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20733-45A0-CCD8-477E-E24EB2E82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Describe different products and byproducts of animals</a:t>
            </a:r>
          </a:p>
          <a:p>
            <a:r>
              <a:rPr lang="en-US" dirty="0"/>
              <a:t>Explore non-food byproducts of animals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3078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4E886-E2C3-FA2F-25E9-1D593CFF2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Food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81024-A173-9409-E2DE-E013B008E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Common food products include:</a:t>
            </a:r>
          </a:p>
          <a:p>
            <a:pPr lvl="1"/>
            <a:r>
              <a:rPr lang="en-US" b="1" dirty="0">
                <a:ea typeface="+mn-lt"/>
                <a:cs typeface="+mn-lt"/>
              </a:rPr>
              <a:t>Meat</a:t>
            </a:r>
            <a:endParaRPr lang="en-US" dirty="0">
              <a:ea typeface="+mn-lt"/>
              <a:cs typeface="+mn-lt"/>
            </a:endParaRPr>
          </a:p>
          <a:p>
            <a:pPr lvl="1"/>
            <a:r>
              <a:rPr lang="en-US" b="1" dirty="0">
                <a:ea typeface="+mn-lt"/>
                <a:cs typeface="+mn-lt"/>
              </a:rPr>
              <a:t>Milk </a:t>
            </a:r>
            <a:r>
              <a:rPr lang="en-US" dirty="0">
                <a:ea typeface="+mn-lt"/>
                <a:cs typeface="+mn-lt"/>
              </a:rPr>
              <a:t>and </a:t>
            </a:r>
            <a:r>
              <a:rPr lang="en-US" b="1" dirty="0">
                <a:ea typeface="+mn-lt"/>
                <a:cs typeface="+mn-lt"/>
              </a:rPr>
              <a:t>Dairy</a:t>
            </a:r>
            <a:endParaRPr lang="en-US" dirty="0">
              <a:ea typeface="+mn-lt"/>
              <a:cs typeface="+mn-lt"/>
            </a:endParaRPr>
          </a:p>
          <a:p>
            <a:pPr lvl="1"/>
            <a:r>
              <a:rPr lang="en-US" b="1" dirty="0">
                <a:ea typeface="+mn-lt"/>
                <a:cs typeface="+mn-lt"/>
              </a:rPr>
              <a:t>Eggs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Livestock production and animal agriculture provides many important </a:t>
            </a:r>
            <a:r>
              <a:rPr lang="en-US" b="1" dirty="0">
                <a:ea typeface="+mn-lt"/>
                <a:cs typeface="+mn-lt"/>
              </a:rPr>
              <a:t>food products</a:t>
            </a:r>
            <a:r>
              <a:rPr lang="en-US" dirty="0">
                <a:ea typeface="+mn-lt"/>
                <a:cs typeface="+mn-lt"/>
              </a:rPr>
              <a:t> that people eat every day.</a:t>
            </a:r>
          </a:p>
          <a:p>
            <a:pPr lvl="1"/>
            <a:r>
              <a:rPr lang="en-US" sz="2800" dirty="0">
                <a:ea typeface="+mn-lt"/>
                <a:cs typeface="+mn-lt"/>
              </a:rPr>
              <a:t>Food that comes from animals are </a:t>
            </a:r>
            <a:r>
              <a:rPr lang="en-US" sz="2800" b="1" dirty="0">
                <a:ea typeface="+mn-lt"/>
                <a:cs typeface="+mn-lt"/>
              </a:rPr>
              <a:t>nutritious</a:t>
            </a:r>
            <a:endParaRPr lang="en-US" sz="2800" dirty="0">
              <a:ea typeface="+mn-lt"/>
              <a:cs typeface="+mn-lt"/>
            </a:endParaRPr>
          </a:p>
          <a:p>
            <a:pPr lvl="2"/>
            <a:r>
              <a:rPr lang="en-US" sz="2800" dirty="0">
                <a:ea typeface="+mn-lt"/>
                <a:cs typeface="+mn-lt"/>
              </a:rPr>
              <a:t>Meat, dairy, and eggs are good sources of p</a:t>
            </a:r>
            <a:r>
              <a:rPr lang="en-US" sz="2800" b="1" dirty="0">
                <a:ea typeface="+mn-lt"/>
                <a:cs typeface="+mn-lt"/>
              </a:rPr>
              <a:t>rotein, vitamins, </a:t>
            </a:r>
            <a:r>
              <a:rPr lang="en-US" sz="2800" dirty="0">
                <a:ea typeface="+mn-lt"/>
                <a:cs typeface="+mn-lt"/>
              </a:rPr>
              <a:t>and minerals</a:t>
            </a:r>
          </a:p>
          <a:p>
            <a:pPr marL="0" indent="0">
              <a:buNone/>
            </a:pPr>
            <a:endParaRPr lang="en-US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0686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DD3F6-2B95-40FD-49A5-CBF7D1D2C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Meat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8A633-2CE7-03B5-93CC-2F4938D73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ea typeface="+mn-lt"/>
                <a:cs typeface="+mn-lt"/>
              </a:rPr>
              <a:t>What is meat?</a:t>
            </a:r>
            <a:endParaRPr lang="en-US" dirty="0">
              <a:ea typeface="+mn-lt"/>
              <a:cs typeface="+mn-lt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Meat is </a:t>
            </a:r>
            <a:r>
              <a:rPr lang="en-US" b="1" dirty="0">
                <a:ea typeface="+mn-lt"/>
                <a:cs typeface="+mn-lt"/>
              </a:rPr>
              <a:t>muscle tissue</a:t>
            </a:r>
            <a:r>
              <a:rPr lang="en-US" dirty="0">
                <a:ea typeface="+mn-lt"/>
                <a:cs typeface="+mn-lt"/>
              </a:rPr>
              <a:t> from livestock animals</a:t>
            </a:r>
          </a:p>
          <a:p>
            <a:pPr lvl="1"/>
            <a:r>
              <a:rPr lang="en-US" dirty="0">
                <a:ea typeface="+mn-lt"/>
                <a:cs typeface="+mn-lt"/>
              </a:rPr>
              <a:t>A source of </a:t>
            </a:r>
            <a:r>
              <a:rPr lang="en-US" b="1" dirty="0">
                <a:ea typeface="+mn-lt"/>
                <a:cs typeface="+mn-lt"/>
              </a:rPr>
              <a:t>protein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b="1" dirty="0">
                <a:ea typeface="+mn-lt"/>
                <a:cs typeface="+mn-lt"/>
              </a:rPr>
              <a:t>iron</a:t>
            </a:r>
            <a:r>
              <a:rPr lang="en-US" dirty="0">
                <a:ea typeface="+mn-lt"/>
                <a:cs typeface="+mn-lt"/>
              </a:rPr>
              <a:t>, and other vitamins and minerals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Types of meat</a:t>
            </a:r>
            <a:endParaRPr lang="en-US" dirty="0"/>
          </a:p>
          <a:p>
            <a:pPr lvl="1"/>
            <a:r>
              <a:rPr lang="en-US" b="1" dirty="0">
                <a:ea typeface="+mn-lt"/>
                <a:cs typeface="+mn-lt"/>
              </a:rPr>
              <a:t>Beef</a:t>
            </a:r>
            <a:r>
              <a:rPr lang="en-US" dirty="0">
                <a:ea typeface="+mn-lt"/>
                <a:cs typeface="+mn-lt"/>
              </a:rPr>
              <a:t> – from cattle</a:t>
            </a:r>
            <a:endParaRPr lang="en-US"/>
          </a:p>
          <a:p>
            <a:pPr lvl="1"/>
            <a:r>
              <a:rPr lang="en-US" b="1" dirty="0">
                <a:ea typeface="+mn-lt"/>
                <a:cs typeface="+mn-lt"/>
              </a:rPr>
              <a:t>Pork</a:t>
            </a:r>
            <a:r>
              <a:rPr lang="en-US" dirty="0">
                <a:ea typeface="+mn-lt"/>
                <a:cs typeface="+mn-lt"/>
              </a:rPr>
              <a:t> – from pigs</a:t>
            </a:r>
            <a:endParaRPr lang="en-US"/>
          </a:p>
          <a:p>
            <a:pPr lvl="1"/>
            <a:r>
              <a:rPr lang="en-US" b="1" dirty="0">
                <a:ea typeface="+mn-lt"/>
                <a:cs typeface="+mn-lt"/>
              </a:rPr>
              <a:t>Lamb/Mutton</a:t>
            </a:r>
            <a:r>
              <a:rPr lang="en-US" dirty="0">
                <a:ea typeface="+mn-lt"/>
                <a:cs typeface="+mn-lt"/>
              </a:rPr>
              <a:t> – from sheep</a:t>
            </a:r>
            <a:endParaRPr lang="en-US"/>
          </a:p>
          <a:p>
            <a:pPr lvl="1"/>
            <a:r>
              <a:rPr lang="en-US" b="1" dirty="0">
                <a:ea typeface="+mn-lt"/>
                <a:cs typeface="+mn-lt"/>
              </a:rPr>
              <a:t>Chevon</a:t>
            </a:r>
            <a:r>
              <a:rPr lang="en-US" dirty="0">
                <a:ea typeface="+mn-lt"/>
                <a:cs typeface="+mn-lt"/>
              </a:rPr>
              <a:t> – from goats</a:t>
            </a:r>
            <a:endParaRPr lang="en-US"/>
          </a:p>
          <a:p>
            <a:pPr lvl="1"/>
            <a:r>
              <a:rPr lang="en-US" b="1" dirty="0">
                <a:ea typeface="+mn-lt"/>
                <a:cs typeface="+mn-lt"/>
              </a:rPr>
              <a:t>Poultry</a:t>
            </a:r>
            <a:r>
              <a:rPr lang="en-US" dirty="0">
                <a:ea typeface="+mn-lt"/>
                <a:cs typeface="+mn-lt"/>
              </a:rPr>
              <a:t> – chicken and turkey meat</a:t>
            </a: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7973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F659A-5D57-C590-9056-985D45DF2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Dairy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EA02E-0C98-7778-89CE-ECCA15694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What is dairy?</a:t>
            </a:r>
          </a:p>
          <a:p>
            <a:pPr lvl="1"/>
            <a:r>
              <a:rPr lang="en-US" dirty="0">
                <a:ea typeface="+mn-lt"/>
                <a:cs typeface="+mn-lt"/>
              </a:rPr>
              <a:t>Dairy products like cheese and ice cream come from the milk of animals like </a:t>
            </a:r>
            <a:r>
              <a:rPr lang="en-US" b="1" dirty="0">
                <a:ea typeface="+mn-lt"/>
                <a:cs typeface="+mn-lt"/>
              </a:rPr>
              <a:t>cows</a:t>
            </a:r>
            <a:r>
              <a:rPr lang="en-US" dirty="0">
                <a:ea typeface="+mn-lt"/>
                <a:cs typeface="+mn-lt"/>
              </a:rPr>
              <a:t> and </a:t>
            </a:r>
            <a:r>
              <a:rPr lang="en-US" b="1" dirty="0">
                <a:ea typeface="+mn-lt"/>
                <a:cs typeface="+mn-lt"/>
              </a:rPr>
              <a:t>goats</a:t>
            </a:r>
            <a:endParaRPr lang="en-US" b="1" dirty="0"/>
          </a:p>
          <a:p>
            <a:r>
              <a:rPr lang="en-US" dirty="0">
                <a:ea typeface="+mn-lt"/>
                <a:cs typeface="+mn-lt"/>
              </a:rPr>
              <a:t>Dairy products include:</a:t>
            </a:r>
            <a:endParaRPr lang="en-US" dirty="0"/>
          </a:p>
          <a:p>
            <a:pPr lvl="1"/>
            <a:r>
              <a:rPr lang="en-US" b="1" dirty="0">
                <a:ea typeface="+mn-lt"/>
                <a:cs typeface="+mn-lt"/>
              </a:rPr>
              <a:t>Milk</a:t>
            </a:r>
            <a:r>
              <a:rPr lang="en-US" dirty="0">
                <a:ea typeface="+mn-lt"/>
                <a:cs typeface="+mn-lt"/>
              </a:rPr>
              <a:t> – rich in </a:t>
            </a:r>
            <a:r>
              <a:rPr lang="en-US" b="1" dirty="0">
                <a:ea typeface="+mn-lt"/>
                <a:cs typeface="+mn-lt"/>
              </a:rPr>
              <a:t>calcium </a:t>
            </a:r>
            <a:r>
              <a:rPr lang="en-US" dirty="0">
                <a:ea typeface="+mn-lt"/>
                <a:cs typeface="+mn-lt"/>
              </a:rPr>
              <a:t>and </a:t>
            </a:r>
            <a:r>
              <a:rPr lang="en-US" b="1" dirty="0">
                <a:ea typeface="+mn-lt"/>
                <a:cs typeface="+mn-lt"/>
              </a:rPr>
              <a:t>vitamin D</a:t>
            </a:r>
            <a:endParaRPr lang="en-US" b="1"/>
          </a:p>
          <a:p>
            <a:pPr lvl="1"/>
            <a:r>
              <a:rPr lang="en-US" b="1" dirty="0">
                <a:ea typeface="+mn-lt"/>
                <a:cs typeface="+mn-lt"/>
              </a:rPr>
              <a:t>Cheese</a:t>
            </a:r>
            <a:r>
              <a:rPr lang="en-US" dirty="0">
                <a:ea typeface="+mn-lt"/>
                <a:cs typeface="+mn-lt"/>
              </a:rPr>
              <a:t> – made by </a:t>
            </a:r>
            <a:r>
              <a:rPr lang="en-US" b="1" dirty="0">
                <a:ea typeface="+mn-lt"/>
                <a:cs typeface="+mn-lt"/>
              </a:rPr>
              <a:t>curdling </a:t>
            </a:r>
            <a:r>
              <a:rPr lang="en-US" dirty="0">
                <a:ea typeface="+mn-lt"/>
                <a:cs typeface="+mn-lt"/>
              </a:rPr>
              <a:t>milk</a:t>
            </a:r>
            <a:endParaRPr lang="en-US"/>
          </a:p>
          <a:p>
            <a:pPr lvl="1"/>
            <a:r>
              <a:rPr lang="en-US" b="1" dirty="0">
                <a:ea typeface="+mn-lt"/>
                <a:cs typeface="+mn-lt"/>
              </a:rPr>
              <a:t>Yogurt</a:t>
            </a:r>
            <a:r>
              <a:rPr lang="en-US" dirty="0">
                <a:ea typeface="+mn-lt"/>
                <a:cs typeface="+mn-lt"/>
              </a:rPr>
              <a:t> – fermenting milk with healthy </a:t>
            </a:r>
            <a:r>
              <a:rPr lang="en-US" b="1" dirty="0">
                <a:ea typeface="+mn-lt"/>
                <a:cs typeface="+mn-lt"/>
              </a:rPr>
              <a:t>bacteria</a:t>
            </a:r>
            <a:endParaRPr lang="en-US" b="1"/>
          </a:p>
          <a:p>
            <a:pPr lvl="1"/>
            <a:r>
              <a:rPr lang="en-US" b="1" dirty="0">
                <a:ea typeface="+mn-lt"/>
                <a:cs typeface="+mn-lt"/>
              </a:rPr>
              <a:t>Butter </a:t>
            </a:r>
            <a:r>
              <a:rPr lang="en-US" dirty="0">
                <a:ea typeface="+mn-lt"/>
                <a:cs typeface="+mn-lt"/>
              </a:rPr>
              <a:t>and </a:t>
            </a:r>
            <a:r>
              <a:rPr lang="en-US" b="1" dirty="0">
                <a:ea typeface="+mn-lt"/>
                <a:cs typeface="+mn-lt"/>
              </a:rPr>
              <a:t>Cream</a:t>
            </a:r>
            <a:r>
              <a:rPr lang="en-US" dirty="0">
                <a:ea typeface="+mn-lt"/>
                <a:cs typeface="+mn-lt"/>
              </a:rPr>
              <a:t> – used for cooking and flavor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2785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AFADA-2DB0-BAE9-92F8-49777855F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Eggs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D83FD-2F4D-978C-FFD0-B94AC0A52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Eggs are a nutritious </a:t>
            </a:r>
            <a:r>
              <a:rPr lang="en-US" b="1" dirty="0">
                <a:ea typeface="+mn-lt"/>
                <a:cs typeface="+mn-lt"/>
              </a:rPr>
              <a:t>food </a:t>
            </a:r>
            <a:r>
              <a:rPr lang="en-US" dirty="0">
                <a:ea typeface="+mn-lt"/>
                <a:cs typeface="+mn-lt"/>
              </a:rPr>
              <a:t>derived from </a:t>
            </a:r>
            <a:r>
              <a:rPr lang="en-US" b="1" dirty="0">
                <a:ea typeface="+mn-lt"/>
                <a:cs typeface="+mn-lt"/>
              </a:rPr>
              <a:t>poultry</a:t>
            </a:r>
            <a:r>
              <a:rPr lang="en-US" dirty="0">
                <a:ea typeface="+mn-lt"/>
                <a:cs typeface="+mn-lt"/>
              </a:rPr>
              <a:t> animals like chickens</a:t>
            </a:r>
            <a:endParaRPr lang="en-US"/>
          </a:p>
          <a:p>
            <a:r>
              <a:rPr lang="en-US" dirty="0">
                <a:ea typeface="+mn-lt"/>
                <a:cs typeface="+mn-lt"/>
              </a:rPr>
              <a:t>Uses of eggs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Used in baking and cooking</a:t>
            </a:r>
            <a:endParaRPr lang="en-US"/>
          </a:p>
          <a:p>
            <a:pPr lvl="1"/>
            <a:r>
              <a:rPr lang="en-US" dirty="0">
                <a:ea typeface="+mn-lt"/>
                <a:cs typeface="+mn-lt"/>
              </a:rPr>
              <a:t>Eaten by itself</a:t>
            </a:r>
          </a:p>
          <a:p>
            <a:pPr lvl="1"/>
            <a:r>
              <a:rPr lang="en-US" dirty="0">
                <a:ea typeface="+mn-lt"/>
                <a:cs typeface="+mn-lt"/>
              </a:rPr>
              <a:t>Parts of the egg</a:t>
            </a:r>
          </a:p>
          <a:p>
            <a:pPr lvl="2"/>
            <a:r>
              <a:rPr lang="en-US" dirty="0">
                <a:ea typeface="+mn-lt"/>
                <a:cs typeface="+mn-lt"/>
              </a:rPr>
              <a:t>Egg whites = </a:t>
            </a:r>
            <a:r>
              <a:rPr lang="en-US" b="1" dirty="0">
                <a:ea typeface="+mn-lt"/>
                <a:cs typeface="+mn-lt"/>
              </a:rPr>
              <a:t>protein</a:t>
            </a:r>
          </a:p>
          <a:p>
            <a:pPr lvl="2"/>
            <a:r>
              <a:rPr lang="en-US" dirty="0">
                <a:ea typeface="+mn-lt"/>
                <a:cs typeface="+mn-lt"/>
              </a:rPr>
              <a:t>Yolks = </a:t>
            </a:r>
            <a:r>
              <a:rPr lang="en-US" b="1" dirty="0">
                <a:ea typeface="+mn-lt"/>
                <a:cs typeface="+mn-lt"/>
              </a:rPr>
              <a:t>fats </a:t>
            </a:r>
            <a:r>
              <a:rPr lang="en-US" dirty="0">
                <a:ea typeface="+mn-lt"/>
                <a:cs typeface="+mn-lt"/>
              </a:rPr>
              <a:t>and  </a:t>
            </a:r>
            <a:r>
              <a:rPr lang="en-US" b="1" dirty="0">
                <a:ea typeface="+mn-lt"/>
                <a:cs typeface="+mn-lt"/>
              </a:rPr>
              <a:t>vitamins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456799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08500-07E4-38A5-4734-F4777BED8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Animal-Based Food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D64E6-0ABC-9E32-E867-56622971E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ea typeface="+mn-lt"/>
                <a:cs typeface="+mn-lt"/>
              </a:rPr>
              <a:t>Other food products from animals include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Honey – made by </a:t>
            </a:r>
            <a:r>
              <a:rPr lang="en-US" b="1" dirty="0">
                <a:ea typeface="+mn-lt"/>
                <a:cs typeface="+mn-lt"/>
              </a:rPr>
              <a:t>bees</a:t>
            </a:r>
            <a:r>
              <a:rPr lang="en-US" dirty="0">
                <a:ea typeface="+mn-lt"/>
                <a:cs typeface="+mn-lt"/>
              </a:rPr>
              <a:t> 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Gelatin – derived from animal bones and hides</a:t>
            </a:r>
            <a:endParaRPr lang="en-US" b="1" dirty="0">
              <a:ea typeface="+mn-lt"/>
              <a:cs typeface="+mn-lt"/>
            </a:endParaRPr>
          </a:p>
          <a:p>
            <a:pPr lvl="2"/>
            <a:r>
              <a:rPr lang="en-US" dirty="0">
                <a:ea typeface="+mn-lt"/>
                <a:cs typeface="+mn-lt"/>
              </a:rPr>
              <a:t>Used in </a:t>
            </a:r>
            <a:r>
              <a:rPr lang="en-US" b="1" dirty="0">
                <a:ea typeface="+mn-lt"/>
                <a:cs typeface="+mn-lt"/>
              </a:rPr>
              <a:t>Jell-O </a:t>
            </a:r>
            <a:r>
              <a:rPr lang="en-US" dirty="0">
                <a:ea typeface="+mn-lt"/>
                <a:cs typeface="+mn-lt"/>
              </a:rPr>
              <a:t>and </a:t>
            </a:r>
            <a:r>
              <a:rPr lang="en-US" b="1" dirty="0">
                <a:ea typeface="+mn-lt"/>
                <a:cs typeface="+mn-lt"/>
              </a:rPr>
              <a:t>candy</a:t>
            </a:r>
            <a:endParaRPr lang="en-US" b="1"/>
          </a:p>
          <a:p>
            <a:pPr lvl="1"/>
            <a:r>
              <a:rPr lang="en-US" dirty="0">
                <a:ea typeface="+mn-lt"/>
                <a:cs typeface="+mn-lt"/>
              </a:rPr>
              <a:t>Lard – </a:t>
            </a:r>
            <a:r>
              <a:rPr lang="en-US" b="1" dirty="0">
                <a:ea typeface="+mn-lt"/>
                <a:cs typeface="+mn-lt"/>
              </a:rPr>
              <a:t>fat</a:t>
            </a:r>
            <a:r>
              <a:rPr lang="en-US" dirty="0">
                <a:ea typeface="+mn-lt"/>
                <a:cs typeface="+mn-lt"/>
              </a:rPr>
              <a:t> from pigs</a:t>
            </a:r>
            <a:endParaRPr lang="en-US" b="1" dirty="0">
              <a:ea typeface="+mn-lt"/>
              <a:cs typeface="+mn-lt"/>
            </a:endParaRPr>
          </a:p>
          <a:p>
            <a:pPr lvl="2"/>
            <a:r>
              <a:rPr lang="en-US" dirty="0">
                <a:ea typeface="+mn-lt"/>
                <a:cs typeface="+mn-lt"/>
              </a:rPr>
              <a:t>Used when </a:t>
            </a:r>
            <a:r>
              <a:rPr lang="en-US" b="1" dirty="0">
                <a:ea typeface="+mn-lt"/>
                <a:cs typeface="+mn-lt"/>
              </a:rPr>
              <a:t>cooking</a:t>
            </a:r>
            <a:endParaRPr lang="en-US" b="1"/>
          </a:p>
          <a:p>
            <a:pPr lvl="1"/>
            <a:r>
              <a:rPr lang="en-US" dirty="0">
                <a:ea typeface="+mn-lt"/>
                <a:cs typeface="+mn-lt"/>
              </a:rPr>
              <a:t>Organ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meats – like liver and heart, eaten around the world</a:t>
            </a:r>
            <a:endParaRPr lang="en-US"/>
          </a:p>
          <a:p>
            <a:pPr lvl="1"/>
            <a:r>
              <a:rPr lang="en-US" dirty="0">
                <a:ea typeface="+mn-lt"/>
                <a:cs typeface="+mn-lt"/>
              </a:rPr>
              <a:t>Broth/Stock – made from </a:t>
            </a:r>
            <a:r>
              <a:rPr lang="en-US" b="1" dirty="0">
                <a:ea typeface="+mn-lt"/>
                <a:cs typeface="+mn-lt"/>
              </a:rPr>
              <a:t>boiling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ea typeface="+mn-lt"/>
                <a:cs typeface="+mn-lt"/>
              </a:rPr>
              <a:t>bones</a:t>
            </a:r>
            <a:r>
              <a:rPr lang="en-US" dirty="0">
                <a:ea typeface="+mn-lt"/>
                <a:cs typeface="+mn-lt"/>
              </a:rPr>
              <a:t> for soups and sauces</a:t>
            </a:r>
            <a:endParaRPr lang="en-US"/>
          </a:p>
          <a:p>
            <a:r>
              <a:rPr lang="en-US" dirty="0">
                <a:ea typeface="+mn-lt"/>
                <a:cs typeface="+mn-lt"/>
              </a:rPr>
              <a:t>Why these matter: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Many food products reduce waste by using </a:t>
            </a:r>
            <a:r>
              <a:rPr lang="en-US" b="1" dirty="0">
                <a:ea typeface="+mn-lt"/>
                <a:cs typeface="+mn-lt"/>
              </a:rPr>
              <a:t>more</a:t>
            </a:r>
            <a:r>
              <a:rPr lang="en-US" dirty="0">
                <a:ea typeface="+mn-lt"/>
                <a:cs typeface="+mn-lt"/>
              </a:rPr>
              <a:t> parts of the animal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Many are used in everyday </a:t>
            </a:r>
            <a:r>
              <a:rPr lang="en-US" b="1" dirty="0">
                <a:ea typeface="+mn-lt"/>
                <a:cs typeface="+mn-lt"/>
              </a:rPr>
              <a:t>cooking </a:t>
            </a:r>
            <a:r>
              <a:rPr lang="en-US" dirty="0">
                <a:ea typeface="+mn-lt"/>
                <a:cs typeface="+mn-lt"/>
              </a:rPr>
              <a:t>and </a:t>
            </a:r>
            <a:r>
              <a:rPr lang="en-US" b="1" dirty="0">
                <a:ea typeface="+mn-lt"/>
                <a:cs typeface="+mn-lt"/>
              </a:rPr>
              <a:t>food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ea typeface="+mn-lt"/>
                <a:cs typeface="+mn-lt"/>
              </a:rPr>
              <a:t>production</a:t>
            </a:r>
            <a:endParaRPr lang="en-US" b="1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336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ABD2-52C4-510D-D47F-9DC97457D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Non-Food By-Products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BF665-9B52-D9E4-B7D9-AE6392347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Non-food by-products utilize parts of the animal we </a:t>
            </a:r>
            <a:r>
              <a:rPr lang="en-US" b="1" dirty="0">
                <a:ea typeface="+mn-lt"/>
                <a:cs typeface="+mn-lt"/>
              </a:rPr>
              <a:t>don't </a:t>
            </a:r>
            <a:r>
              <a:rPr lang="en-US" dirty="0">
                <a:ea typeface="+mn-lt"/>
                <a:cs typeface="+mn-lt"/>
              </a:rPr>
              <a:t>eat</a:t>
            </a:r>
          </a:p>
          <a:p>
            <a:pPr lvl="1"/>
            <a:r>
              <a:rPr lang="en-US" dirty="0">
                <a:ea typeface="+mn-lt"/>
                <a:cs typeface="+mn-lt"/>
              </a:rPr>
              <a:t>Add </a:t>
            </a:r>
            <a:r>
              <a:rPr lang="en-US" b="1" dirty="0">
                <a:ea typeface="+mn-lt"/>
                <a:cs typeface="+mn-lt"/>
              </a:rPr>
              <a:t>value </a:t>
            </a:r>
            <a:r>
              <a:rPr lang="en-US" dirty="0">
                <a:ea typeface="+mn-lt"/>
                <a:cs typeface="+mn-lt"/>
              </a:rPr>
              <a:t>to animal agriculture</a:t>
            </a:r>
          </a:p>
          <a:p>
            <a:pPr lvl="1"/>
            <a:r>
              <a:rPr lang="en-US" dirty="0">
                <a:ea typeface="+mn-lt"/>
                <a:cs typeface="+mn-lt"/>
              </a:rPr>
              <a:t>Helps reduce waste</a:t>
            </a:r>
          </a:p>
          <a:p>
            <a:pPr lvl="1"/>
            <a:r>
              <a:rPr lang="en-US" dirty="0">
                <a:ea typeface="+mn-lt"/>
                <a:cs typeface="+mn-lt"/>
              </a:rPr>
              <a:t>Also support many other </a:t>
            </a:r>
            <a:r>
              <a:rPr lang="en-US" b="1" dirty="0">
                <a:ea typeface="+mn-lt"/>
                <a:cs typeface="+mn-lt"/>
              </a:rPr>
              <a:t>non-agriculture</a:t>
            </a:r>
            <a:r>
              <a:rPr lang="en-US" dirty="0">
                <a:ea typeface="+mn-lt"/>
                <a:cs typeface="+mn-lt"/>
              </a:rPr>
              <a:t> industries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These items are used in </a:t>
            </a:r>
            <a:r>
              <a:rPr lang="en-US" b="1" dirty="0">
                <a:ea typeface="+mn-lt"/>
                <a:cs typeface="+mn-lt"/>
              </a:rPr>
              <a:t>clothing, </a:t>
            </a:r>
            <a:r>
              <a:rPr lang="en-US" dirty="0">
                <a:ea typeface="+mn-lt"/>
                <a:cs typeface="+mn-lt"/>
              </a:rPr>
              <a:t>medicine</a:t>
            </a:r>
            <a:r>
              <a:rPr lang="en-US" b="1" dirty="0">
                <a:ea typeface="+mn-lt"/>
                <a:cs typeface="+mn-lt"/>
              </a:rPr>
              <a:t>, </a:t>
            </a:r>
            <a:r>
              <a:rPr lang="en-US" dirty="0">
                <a:ea typeface="+mn-lt"/>
                <a:cs typeface="+mn-lt"/>
              </a:rPr>
              <a:t>manufacturing</a:t>
            </a:r>
            <a:r>
              <a:rPr lang="en-US" b="1" dirty="0">
                <a:ea typeface="+mn-lt"/>
                <a:cs typeface="+mn-lt"/>
              </a:rPr>
              <a:t>, </a:t>
            </a:r>
            <a:r>
              <a:rPr lang="en-US" dirty="0">
                <a:ea typeface="+mn-lt"/>
                <a:cs typeface="+mn-lt"/>
              </a:rPr>
              <a:t>and nearly </a:t>
            </a:r>
            <a:r>
              <a:rPr lang="en-US" b="1" dirty="0">
                <a:ea typeface="+mn-lt"/>
                <a:cs typeface="+mn-lt"/>
              </a:rPr>
              <a:t>every </a:t>
            </a:r>
            <a:r>
              <a:rPr lang="en-US" dirty="0">
                <a:ea typeface="+mn-lt"/>
                <a:cs typeface="+mn-lt"/>
              </a:rPr>
              <a:t>product you use</a:t>
            </a:r>
            <a:endParaRPr lang="en-US" dirty="0"/>
          </a:p>
          <a:p>
            <a:endParaRPr lang="en-US" dirty="0">
              <a:ea typeface="+mn-lt"/>
              <a:cs typeface="+mn-lt"/>
            </a:endParaRP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7818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B4E74-931D-BADD-03DD-645849D3B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Clothing, Textiles, and Household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4B6DD-278E-701C-0277-14EEA482F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b="1" dirty="0">
                <a:ea typeface="+mn-lt"/>
                <a:cs typeface="+mn-lt"/>
              </a:rPr>
              <a:t>Leather</a:t>
            </a:r>
            <a:r>
              <a:rPr lang="en-US" dirty="0">
                <a:ea typeface="+mn-lt"/>
                <a:cs typeface="+mn-lt"/>
              </a:rPr>
              <a:t> – made from animal hides</a:t>
            </a:r>
          </a:p>
          <a:p>
            <a:pPr lvl="1"/>
            <a:r>
              <a:rPr lang="en-US" dirty="0">
                <a:ea typeface="+mn-lt"/>
                <a:cs typeface="+mn-lt"/>
              </a:rPr>
              <a:t>Used in shoes, belts, jackets, furniture</a:t>
            </a:r>
            <a:endParaRPr lang="en-US"/>
          </a:p>
          <a:p>
            <a:r>
              <a:rPr lang="en-US" b="1" dirty="0">
                <a:ea typeface="+mn-lt"/>
                <a:cs typeface="+mn-lt"/>
              </a:rPr>
              <a:t>Wool</a:t>
            </a:r>
            <a:r>
              <a:rPr lang="en-US" dirty="0">
                <a:ea typeface="+mn-lt"/>
                <a:cs typeface="+mn-lt"/>
              </a:rPr>
              <a:t> – from sheep</a:t>
            </a:r>
          </a:p>
          <a:p>
            <a:pPr lvl="1"/>
            <a:r>
              <a:rPr lang="en-US" dirty="0">
                <a:ea typeface="+mn-lt"/>
                <a:cs typeface="+mn-lt"/>
              </a:rPr>
              <a:t>Used in </a:t>
            </a:r>
            <a:r>
              <a:rPr lang="en-US" b="1" dirty="0">
                <a:ea typeface="+mn-lt"/>
                <a:cs typeface="+mn-lt"/>
              </a:rPr>
              <a:t>textiles </a:t>
            </a:r>
            <a:r>
              <a:rPr lang="en-US" dirty="0">
                <a:ea typeface="+mn-lt"/>
                <a:cs typeface="+mn-lt"/>
              </a:rPr>
              <a:t>clothing, blankets, and rugs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Mohair/Cashmere</a:t>
            </a:r>
            <a:r>
              <a:rPr lang="en-US" dirty="0">
                <a:ea typeface="+mn-lt"/>
                <a:cs typeface="+mn-lt"/>
              </a:rPr>
              <a:t> – from goats</a:t>
            </a:r>
          </a:p>
          <a:p>
            <a:pPr lvl="1"/>
            <a:r>
              <a:rPr lang="en-US" dirty="0">
                <a:ea typeface="+mn-lt"/>
                <a:cs typeface="+mn-lt"/>
              </a:rPr>
              <a:t>Soft fibers used in luxury clothing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Feathers/Down</a:t>
            </a:r>
            <a:r>
              <a:rPr lang="en-US" dirty="0">
                <a:ea typeface="+mn-lt"/>
                <a:cs typeface="+mn-lt"/>
              </a:rPr>
              <a:t> – from poultry</a:t>
            </a:r>
          </a:p>
          <a:p>
            <a:pPr lvl="1"/>
            <a:r>
              <a:rPr lang="en-US" dirty="0">
                <a:ea typeface="+mn-lt"/>
                <a:cs typeface="+mn-lt"/>
              </a:rPr>
              <a:t>Used in coats, pillows, sleeping bags</a:t>
            </a:r>
            <a:endParaRPr lang="en-US"/>
          </a:p>
          <a:p>
            <a:r>
              <a:rPr lang="en-US" b="1" dirty="0">
                <a:ea typeface="+mn-lt"/>
                <a:cs typeface="+mn-lt"/>
              </a:rPr>
              <a:t>Lanolin</a:t>
            </a:r>
            <a:r>
              <a:rPr lang="en-US" dirty="0">
                <a:ea typeface="+mn-lt"/>
                <a:cs typeface="+mn-lt"/>
              </a:rPr>
              <a:t> – natural oil from sheep wool</a:t>
            </a:r>
          </a:p>
          <a:p>
            <a:pPr lvl="1"/>
            <a:r>
              <a:rPr lang="en-US" dirty="0">
                <a:ea typeface="+mn-lt"/>
                <a:cs typeface="+mn-lt"/>
              </a:rPr>
              <a:t>Used in lotions and shampoos</a:t>
            </a: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2608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7944A-1580-69BF-E804-71A2FA1D6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Miscellaneous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9361B-DBEB-0426-289E-E9780C892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ea typeface="+mn-lt"/>
                <a:cs typeface="+mn-lt"/>
              </a:rPr>
              <a:t>Gelatin</a:t>
            </a:r>
            <a:r>
              <a:rPr lang="en-US" dirty="0">
                <a:ea typeface="+mn-lt"/>
                <a:cs typeface="+mn-lt"/>
              </a:rPr>
              <a:t> – made from animal collagen</a:t>
            </a:r>
          </a:p>
          <a:p>
            <a:pPr lvl="1"/>
            <a:r>
              <a:rPr lang="en-US" dirty="0">
                <a:ea typeface="+mn-lt"/>
                <a:cs typeface="+mn-lt"/>
              </a:rPr>
              <a:t>Used in medicine capsules, marshmallows, and film</a:t>
            </a:r>
            <a:endParaRPr lang="en-US"/>
          </a:p>
          <a:p>
            <a:r>
              <a:rPr lang="en-US" b="1" dirty="0">
                <a:ea typeface="+mn-lt"/>
                <a:cs typeface="+mn-lt"/>
              </a:rPr>
              <a:t>Fertilizer</a:t>
            </a:r>
            <a:r>
              <a:rPr lang="en-US" dirty="0">
                <a:ea typeface="+mn-lt"/>
                <a:cs typeface="+mn-lt"/>
              </a:rPr>
              <a:t> – manure is a natural soil enricher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Soap </a:t>
            </a:r>
            <a:r>
              <a:rPr lang="en-US" dirty="0">
                <a:ea typeface="+mn-lt"/>
                <a:cs typeface="+mn-lt"/>
              </a:rPr>
              <a:t>and</a:t>
            </a:r>
            <a:r>
              <a:rPr lang="en-US" b="1" dirty="0">
                <a:ea typeface="+mn-lt"/>
                <a:cs typeface="+mn-lt"/>
              </a:rPr>
              <a:t> Candles</a:t>
            </a:r>
            <a:r>
              <a:rPr lang="en-US" dirty="0">
                <a:ea typeface="+mn-lt"/>
                <a:cs typeface="+mn-lt"/>
              </a:rPr>
              <a:t> – made from animal fat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Insulin </a:t>
            </a:r>
            <a:r>
              <a:rPr lang="en-US" dirty="0">
                <a:ea typeface="+mn-lt"/>
                <a:cs typeface="+mn-lt"/>
              </a:rPr>
              <a:t>and </a:t>
            </a:r>
            <a:r>
              <a:rPr lang="en-US" b="1" dirty="0">
                <a:ea typeface="+mn-lt"/>
                <a:cs typeface="+mn-lt"/>
              </a:rPr>
              <a:t>Hormones</a:t>
            </a:r>
            <a:r>
              <a:rPr lang="en-US" dirty="0">
                <a:ea typeface="+mn-lt"/>
                <a:cs typeface="+mn-lt"/>
              </a:rPr>
              <a:t> – some medicines originally came from pigs or cattle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Brushes</a:t>
            </a:r>
            <a:r>
              <a:rPr lang="en-US" dirty="0">
                <a:ea typeface="+mn-lt"/>
                <a:cs typeface="+mn-lt"/>
              </a:rPr>
              <a:t> – high-quality paint and makeup brushes often use animal hair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9005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5780C-0128-A0EA-14F2-6A09D8648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4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3A6B1-9F98-9FE3-6CE5-8BEC9C506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What are some different food and non-food products we get from animals?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ea typeface="+mn-lt"/>
                <a:cs typeface="+mn-lt"/>
              </a:rPr>
              <a:t>Why do you think it's important we utilize as much of an animal as possible, in the form of non-food by-products?</a:t>
            </a:r>
          </a:p>
          <a:p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endParaRPr lang="en-US">
              <a:ea typeface="+mn-lt"/>
              <a:cs typeface="+mn-lt"/>
            </a:endParaRPr>
          </a:p>
          <a:p>
            <a:endParaRPr lang="en-US" i="1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861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C8F9C-81B9-C46D-0803-04550C813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B690D-7339-F914-60D3-742841B555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Biotechnology in Animal Science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57F636-DA57-8ABA-AC48-5B574E27FA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Unit 2 Lesson 5</a:t>
            </a:r>
          </a:p>
        </p:txBody>
      </p:sp>
    </p:spTree>
    <p:extLst>
      <p:ext uri="{BB962C8B-B14F-4D97-AF65-F5344CB8AC3E}">
        <p14:creationId xmlns:p14="http://schemas.microsoft.com/office/powerpoint/2010/main" val="34576427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01C00-D898-E923-41DB-692591DB9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5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FEEBB-11DF-9770-2290-11459DB88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Define biosecurity</a:t>
            </a:r>
          </a:p>
          <a:p>
            <a:r>
              <a:rPr lang="en-US"/>
              <a:t>Explain how biosecurity positively impacts animal agriculture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6357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014E1-E9BA-FC4A-FC77-2B97BB208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Biotechnology?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90CFC-DA0B-9E41-2801-47D85F3D0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Defined: Using science to improve animal </a:t>
            </a:r>
            <a:r>
              <a:rPr lang="en-US" b="1" dirty="0">
                <a:ea typeface="+mn-lt"/>
                <a:cs typeface="+mn-lt"/>
              </a:rPr>
              <a:t>traits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b="1" dirty="0">
                <a:ea typeface="+mn-lt"/>
                <a:cs typeface="+mn-lt"/>
              </a:rPr>
              <a:t>health</a:t>
            </a:r>
            <a:r>
              <a:rPr lang="en-US" dirty="0">
                <a:ea typeface="+mn-lt"/>
                <a:cs typeface="+mn-lt"/>
              </a:rPr>
              <a:t>, and </a:t>
            </a:r>
            <a:r>
              <a:rPr lang="en-US" b="1" dirty="0">
                <a:ea typeface="+mn-lt"/>
                <a:cs typeface="+mn-lt"/>
              </a:rPr>
              <a:t>production</a:t>
            </a:r>
          </a:p>
          <a:p>
            <a:pPr lvl="1"/>
            <a:r>
              <a:rPr lang="en-US" dirty="0"/>
              <a:t>Could include Cloning, Gene Therapy, Vaccines, Xenotransplantation, CRISPR</a:t>
            </a:r>
          </a:p>
          <a:p>
            <a:endParaRPr lang="en-US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How Biotechnology Helps in Animal Agriculture: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Improves</a:t>
            </a:r>
            <a:r>
              <a:rPr lang="en-US" b="1" dirty="0">
                <a:ea typeface="+mn-lt"/>
                <a:cs typeface="+mn-lt"/>
              </a:rPr>
              <a:t> animal health </a:t>
            </a:r>
            <a:r>
              <a:rPr lang="en-US" dirty="0">
                <a:ea typeface="+mn-lt"/>
                <a:cs typeface="+mn-lt"/>
              </a:rPr>
              <a:t>and agricultural </a:t>
            </a:r>
            <a:r>
              <a:rPr lang="en-US" b="1" dirty="0">
                <a:ea typeface="+mn-lt"/>
                <a:cs typeface="+mn-lt"/>
              </a:rPr>
              <a:t>productivity</a:t>
            </a:r>
            <a:endParaRPr lang="en-US" dirty="0"/>
          </a:p>
          <a:p>
            <a:pPr lvl="1"/>
            <a:r>
              <a:rPr lang="en-US" dirty="0">
                <a:ea typeface="+mn-lt"/>
                <a:cs typeface="+mn-lt"/>
              </a:rPr>
              <a:t>Protects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the</a:t>
            </a:r>
            <a:r>
              <a:rPr lang="en-US" b="1" dirty="0">
                <a:ea typeface="+mn-lt"/>
                <a:cs typeface="+mn-lt"/>
              </a:rPr>
              <a:t> environment</a:t>
            </a:r>
            <a:endParaRPr lang="en-US" dirty="0"/>
          </a:p>
          <a:p>
            <a:pPr lvl="1"/>
            <a:r>
              <a:rPr lang="en-US" b="1" dirty="0">
                <a:ea typeface="+mn-lt"/>
                <a:cs typeface="+mn-lt"/>
              </a:rPr>
              <a:t>Food </a:t>
            </a:r>
            <a:r>
              <a:rPr lang="en-US" dirty="0">
                <a:ea typeface="+mn-lt"/>
                <a:cs typeface="+mn-lt"/>
              </a:rPr>
              <a:t>safety</a:t>
            </a:r>
            <a:endParaRPr lang="en-US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3983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1DDDF-A23D-5DB7-A86C-BBDBA398F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Biotechnology Improves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1BEAB-F5F5-AA7E-5132-A0781D505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b="1" dirty="0">
                <a:ea typeface="+mn-lt"/>
                <a:cs typeface="+mn-lt"/>
              </a:rPr>
              <a:t>Biotechnology helps scientists create vaccines and medicines</a:t>
            </a:r>
            <a:r>
              <a:rPr lang="en-US" dirty="0">
                <a:ea typeface="+mn-lt"/>
                <a:cs typeface="+mn-lt"/>
              </a:rPr>
              <a:t> to keep animals from getting sick.</a:t>
            </a:r>
            <a:endParaRPr lang="en-US" dirty="0"/>
          </a:p>
          <a:p>
            <a:r>
              <a:rPr lang="en-US" b="1" dirty="0">
                <a:ea typeface="+mn-lt"/>
                <a:cs typeface="+mn-lt"/>
              </a:rPr>
              <a:t>Vaccines </a:t>
            </a:r>
            <a:r>
              <a:rPr lang="en-US" dirty="0">
                <a:ea typeface="+mn-lt"/>
                <a:cs typeface="+mn-lt"/>
              </a:rPr>
              <a:t>protect animals from diseases like foot-and-mouth disease, avian flu, and E. </a:t>
            </a:r>
            <a:r>
              <a:rPr lang="en-US">
                <a:ea typeface="+mn-lt"/>
                <a:cs typeface="+mn-lt"/>
              </a:rPr>
              <a:t>coli</a:t>
            </a:r>
            <a:endParaRPr lang="en-US"/>
          </a:p>
          <a:p>
            <a:r>
              <a:rPr lang="en-US" dirty="0">
                <a:ea typeface="+mn-lt"/>
                <a:cs typeface="+mn-lt"/>
              </a:rPr>
              <a:t>When animals are vaccinated, there is sickness, fewer outbreaks, and </a:t>
            </a:r>
            <a:r>
              <a:rPr lang="en-US" b="1" dirty="0">
                <a:ea typeface="+mn-lt"/>
                <a:cs typeface="+mn-lt"/>
              </a:rPr>
              <a:t>safer food</a:t>
            </a:r>
            <a:endParaRPr lang="en-US" b="1" dirty="0"/>
          </a:p>
          <a:p>
            <a:r>
              <a:rPr lang="en-US" dirty="0">
                <a:ea typeface="+mn-lt"/>
                <a:cs typeface="+mn-lt"/>
              </a:rPr>
              <a:t>Vets and farmers use these tools to prevent </a:t>
            </a:r>
            <a:r>
              <a:rPr lang="en-US" b="1" dirty="0">
                <a:ea typeface="+mn-lt"/>
                <a:cs typeface="+mn-lt"/>
              </a:rPr>
              <a:t>diseases </a:t>
            </a:r>
            <a:r>
              <a:rPr lang="en-US" dirty="0">
                <a:ea typeface="+mn-lt"/>
                <a:cs typeface="+mn-lt"/>
              </a:rPr>
              <a:t>before they happen</a:t>
            </a:r>
            <a:endParaRPr lang="en-US" dirty="0"/>
          </a:p>
          <a:p>
            <a:endParaRPr lang="en-US" dirty="0"/>
          </a:p>
          <a:p>
            <a:r>
              <a:rPr lang="en-US" u="sng" dirty="0"/>
              <a:t>Example</a:t>
            </a:r>
            <a:r>
              <a:rPr lang="en-US" dirty="0"/>
              <a:t>: Porcine Circovirus </a:t>
            </a:r>
            <a:r>
              <a:rPr lang="en-US" b="1" dirty="0"/>
              <a:t>vaccine</a:t>
            </a:r>
            <a:r>
              <a:rPr lang="en-US" dirty="0"/>
              <a:t> developed in the early 2000s has nearly eliminated a disease that killed thousands of pigs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3067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A520D-146C-13DD-745C-F57DD0029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Biotechnology Improves Productivity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F2D66-B514-0F1D-2370-71EB0D915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Biotechnology improves efficiency and productivity in animal agriculture</a:t>
            </a:r>
          </a:p>
          <a:p>
            <a:pPr lvl="1"/>
            <a:r>
              <a:rPr lang="en-US" dirty="0">
                <a:ea typeface="+mn-lt"/>
                <a:cs typeface="+mn-lt"/>
              </a:rPr>
              <a:t>Biotech can help animals grow </a:t>
            </a:r>
            <a:r>
              <a:rPr lang="en-US" b="1" dirty="0">
                <a:ea typeface="+mn-lt"/>
                <a:cs typeface="+mn-lt"/>
              </a:rPr>
              <a:t>faster </a:t>
            </a:r>
            <a:r>
              <a:rPr lang="en-US" dirty="0">
                <a:ea typeface="+mn-lt"/>
                <a:cs typeface="+mn-lt"/>
              </a:rPr>
              <a:t>and produce more </a:t>
            </a:r>
            <a:r>
              <a:rPr lang="en-US" b="1" dirty="0">
                <a:ea typeface="+mn-lt"/>
                <a:cs typeface="+mn-lt"/>
              </a:rPr>
              <a:t>milk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Some animals may be given </a:t>
            </a:r>
            <a:r>
              <a:rPr lang="en-US" b="1" dirty="0">
                <a:ea typeface="+mn-lt"/>
                <a:cs typeface="+mn-lt"/>
              </a:rPr>
              <a:t>growth-promoting hormones </a:t>
            </a:r>
            <a:r>
              <a:rPr lang="en-US" dirty="0">
                <a:ea typeface="+mn-lt"/>
                <a:cs typeface="+mn-lt"/>
              </a:rPr>
              <a:t>or carefully selected feed plans</a:t>
            </a:r>
          </a:p>
          <a:p>
            <a:r>
              <a:rPr lang="en-US" u="sng" dirty="0"/>
              <a:t>Example:</a:t>
            </a:r>
            <a:r>
              <a:rPr lang="en-US" dirty="0"/>
              <a:t> Bovine Somatotropin (BST) is a hormone found in cattle that can improve milk production in cows without </a:t>
            </a:r>
            <a:r>
              <a:rPr lang="en-US" b="1" dirty="0"/>
              <a:t>harming </a:t>
            </a:r>
            <a:r>
              <a:rPr lang="en-US" dirty="0"/>
              <a:t>them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24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2265-3C8A-6D4E-B17B-23C3BA5C3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Enhances Breeding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6D642-88E4-2EE2-8CC4-62541B6AB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>
                <a:ea typeface="+mn-lt"/>
                <a:cs typeface="+mn-lt"/>
              </a:rPr>
              <a:t>Biotechnology helps identify and select animals with the</a:t>
            </a:r>
            <a:r>
              <a:rPr lang="en-US" b="1" dirty="0">
                <a:ea typeface="+mn-lt"/>
                <a:cs typeface="+mn-lt"/>
              </a:rPr>
              <a:t> best </a:t>
            </a:r>
            <a:r>
              <a:rPr lang="en-US" dirty="0">
                <a:ea typeface="+mn-lt"/>
                <a:cs typeface="+mn-lt"/>
              </a:rPr>
              <a:t>traits</a:t>
            </a:r>
          </a:p>
          <a:p>
            <a:pPr lvl="1"/>
            <a:r>
              <a:rPr lang="en-US" dirty="0">
                <a:ea typeface="+mn-lt"/>
                <a:cs typeface="+mn-lt"/>
              </a:rPr>
              <a:t>Vigor, growth rate, or milk production</a:t>
            </a:r>
            <a:endParaRPr lang="en-US"/>
          </a:p>
          <a:p>
            <a:r>
              <a:rPr lang="en-US" dirty="0">
                <a:ea typeface="+mn-lt"/>
                <a:cs typeface="+mn-lt"/>
              </a:rPr>
              <a:t>This is called </a:t>
            </a:r>
            <a:r>
              <a:rPr lang="en-US" b="1" dirty="0">
                <a:ea typeface="+mn-lt"/>
                <a:cs typeface="+mn-lt"/>
              </a:rPr>
              <a:t>selective breeding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It can improve the health, productivity, and quality of future generations of animals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Farmers can avoid passing down genetic problems and build </a:t>
            </a:r>
            <a:r>
              <a:rPr lang="en-US" b="1" dirty="0">
                <a:ea typeface="+mn-lt"/>
                <a:cs typeface="+mn-lt"/>
              </a:rPr>
              <a:t>stronger </a:t>
            </a:r>
            <a:r>
              <a:rPr lang="en-US" dirty="0">
                <a:ea typeface="+mn-lt"/>
                <a:cs typeface="+mn-lt"/>
              </a:rPr>
              <a:t>bloodlines</a:t>
            </a:r>
            <a:endParaRPr lang="en-US" dirty="0"/>
          </a:p>
          <a:p>
            <a:endParaRPr lang="en-US" dirty="0"/>
          </a:p>
          <a:p>
            <a:r>
              <a:rPr lang="en-US" u="sng" dirty="0"/>
              <a:t>Example:</a:t>
            </a:r>
            <a:r>
              <a:rPr lang="en-US" dirty="0"/>
              <a:t> Beef producers can use DNA tests to determine which traits from a bull will pass on to the next generation</a:t>
            </a:r>
          </a:p>
        </p:txBody>
      </p:sp>
    </p:spTree>
    <p:extLst>
      <p:ext uri="{BB962C8B-B14F-4D97-AF65-F5344CB8AC3E}">
        <p14:creationId xmlns:p14="http://schemas.microsoft.com/office/powerpoint/2010/main" val="3993620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36766-CCE1-2E3E-FC75-C30A09B86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Protects the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F3404-3968-8BE4-365D-9C07DF4EC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ea typeface="+mn-lt"/>
                <a:cs typeface="+mn-lt"/>
              </a:rPr>
              <a:t>Biotechnology helps develop feed and farming methods that produce less </a:t>
            </a:r>
            <a:r>
              <a:rPr lang="en-US" b="1" dirty="0">
                <a:ea typeface="+mn-lt"/>
                <a:cs typeface="+mn-lt"/>
              </a:rPr>
              <a:t>waste </a:t>
            </a:r>
            <a:r>
              <a:rPr lang="en-US" dirty="0">
                <a:ea typeface="+mn-lt"/>
                <a:cs typeface="+mn-lt"/>
              </a:rPr>
              <a:t>and</a:t>
            </a:r>
            <a:r>
              <a:rPr lang="en-US" b="1" dirty="0">
                <a:ea typeface="+mn-lt"/>
                <a:cs typeface="+mn-lt"/>
              </a:rPr>
              <a:t> pollution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Animals can be bred or fed in ways that reduce </a:t>
            </a:r>
            <a:r>
              <a:rPr lang="en-US" b="1" dirty="0">
                <a:ea typeface="+mn-lt"/>
                <a:cs typeface="+mn-lt"/>
              </a:rPr>
              <a:t>methane</a:t>
            </a:r>
            <a:r>
              <a:rPr lang="en-US" dirty="0">
                <a:ea typeface="+mn-lt"/>
                <a:cs typeface="+mn-lt"/>
              </a:rPr>
              <a:t> or </a:t>
            </a:r>
            <a:r>
              <a:rPr lang="en-US" b="1" dirty="0">
                <a:ea typeface="+mn-lt"/>
                <a:cs typeface="+mn-lt"/>
              </a:rPr>
              <a:t>manure output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This keeps </a:t>
            </a:r>
            <a:r>
              <a:rPr lang="en-US" b="1" dirty="0">
                <a:ea typeface="+mn-lt"/>
                <a:cs typeface="+mn-lt"/>
              </a:rPr>
              <a:t>water, soil, and air cleaner</a:t>
            </a:r>
            <a:r>
              <a:rPr lang="en-US" dirty="0">
                <a:ea typeface="+mn-lt"/>
                <a:cs typeface="+mn-lt"/>
              </a:rPr>
              <a:t> while still producing food.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Reducing emissions is good for the planet and future farming.</a:t>
            </a:r>
            <a:endParaRPr lang="en-US" dirty="0"/>
          </a:p>
          <a:p>
            <a:endParaRPr lang="en-US" dirty="0"/>
          </a:p>
          <a:p>
            <a:r>
              <a:rPr lang="en-US" u="sng" dirty="0"/>
              <a:t>Example:</a:t>
            </a:r>
            <a:r>
              <a:rPr lang="en-US" dirty="0"/>
              <a:t> Scientists have determined that if you add certain </a:t>
            </a:r>
            <a:r>
              <a:rPr lang="en-US" b="1" dirty="0"/>
              <a:t>feed additives </a:t>
            </a:r>
            <a:r>
              <a:rPr lang="en-US" dirty="0"/>
              <a:t>to animal rations, they are less likely to </a:t>
            </a:r>
            <a:r>
              <a:rPr lang="en-US" b="1" dirty="0"/>
              <a:t>negatively</a:t>
            </a:r>
            <a:r>
              <a:rPr lang="en-US" dirty="0"/>
              <a:t> impact the environment</a:t>
            </a:r>
          </a:p>
        </p:txBody>
      </p:sp>
    </p:spTree>
    <p:extLst>
      <p:ext uri="{BB962C8B-B14F-4D97-AF65-F5344CB8AC3E}">
        <p14:creationId xmlns:p14="http://schemas.microsoft.com/office/powerpoint/2010/main" val="32660623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F9F56-43C3-C261-1C58-2E78C571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Improves Food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0D2C-1752-7E07-1DD3-4A9468F17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Biotechnology tools help quickly detect</a:t>
            </a:r>
            <a:r>
              <a:rPr lang="en-US" b="1" dirty="0">
                <a:ea typeface="+mn-lt"/>
                <a:cs typeface="+mn-lt"/>
              </a:rPr>
              <a:t> harmful </a:t>
            </a:r>
            <a:r>
              <a:rPr lang="en-US" dirty="0">
                <a:ea typeface="+mn-lt"/>
                <a:cs typeface="+mn-lt"/>
              </a:rPr>
              <a:t>bacteria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or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>
                <a:ea typeface="+mn-lt"/>
                <a:cs typeface="+mn-lt"/>
              </a:rPr>
              <a:t>viruses in meat, milk, and eggs</a:t>
            </a:r>
            <a:endParaRPr lang="en-US"/>
          </a:p>
          <a:p>
            <a:r>
              <a:rPr lang="en-US" dirty="0">
                <a:ea typeface="+mn-lt"/>
                <a:cs typeface="+mn-lt"/>
              </a:rPr>
              <a:t>This keeps </a:t>
            </a:r>
            <a:r>
              <a:rPr lang="en-US" b="1" dirty="0">
                <a:ea typeface="+mn-lt"/>
                <a:cs typeface="+mn-lt"/>
              </a:rPr>
              <a:t>contaminated</a:t>
            </a:r>
            <a:r>
              <a:rPr lang="en-US" dirty="0">
                <a:ea typeface="+mn-lt"/>
                <a:cs typeface="+mn-lt"/>
              </a:rPr>
              <a:t> food out of stores and kitchens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Improves </a:t>
            </a:r>
            <a:r>
              <a:rPr lang="en-US" b="1" dirty="0">
                <a:ea typeface="+mn-lt"/>
                <a:cs typeface="+mn-lt"/>
              </a:rPr>
              <a:t>tracing </a:t>
            </a:r>
            <a:r>
              <a:rPr lang="en-US" dirty="0">
                <a:ea typeface="+mn-lt"/>
                <a:cs typeface="+mn-lt"/>
              </a:rPr>
              <a:t>and</a:t>
            </a:r>
            <a:r>
              <a:rPr lang="en-US" b="1" dirty="0">
                <a:ea typeface="+mn-lt"/>
                <a:cs typeface="+mn-lt"/>
              </a:rPr>
              <a:t> testing</a:t>
            </a:r>
            <a:r>
              <a:rPr lang="en-US" dirty="0">
                <a:ea typeface="+mn-lt"/>
                <a:cs typeface="+mn-lt"/>
              </a:rPr>
              <a:t> of food during production and packaging.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Makes food safer for everyone — from </a:t>
            </a:r>
            <a:r>
              <a:rPr lang="en-US" b="1" dirty="0">
                <a:ea typeface="+mn-lt"/>
                <a:cs typeface="+mn-lt"/>
              </a:rPr>
              <a:t>producers </a:t>
            </a:r>
            <a:r>
              <a:rPr lang="en-US" dirty="0">
                <a:ea typeface="+mn-lt"/>
                <a:cs typeface="+mn-lt"/>
              </a:rPr>
              <a:t>to </a:t>
            </a:r>
            <a:r>
              <a:rPr lang="en-US" b="1" dirty="0">
                <a:ea typeface="+mn-lt"/>
                <a:cs typeface="+mn-lt"/>
              </a:rPr>
              <a:t>consumers</a:t>
            </a:r>
            <a:endParaRPr lang="en-US" b="1" dirty="0"/>
          </a:p>
          <a:p>
            <a:endParaRPr lang="en-US" dirty="0"/>
          </a:p>
          <a:p>
            <a:r>
              <a:rPr lang="en-US" u="sng" dirty="0"/>
              <a:t>Example:</a:t>
            </a:r>
            <a:r>
              <a:rPr lang="en-US" dirty="0"/>
              <a:t> Food companies use</a:t>
            </a:r>
            <a:r>
              <a:rPr lang="en-US" b="1" dirty="0"/>
              <a:t> testing kits</a:t>
            </a:r>
            <a:r>
              <a:rPr lang="en-US" dirty="0"/>
              <a:t> to detect harmful </a:t>
            </a:r>
            <a:r>
              <a:rPr lang="en-US" b="1" dirty="0"/>
              <a:t>bacteria </a:t>
            </a:r>
            <a:r>
              <a:rPr lang="en-US" dirty="0"/>
              <a:t>in our foods before it reaches the </a:t>
            </a:r>
            <a:r>
              <a:rPr lang="en-US" b="1" dirty="0"/>
              <a:t>customers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1448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E7C04-C2A0-F1A2-2D54-11412D827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Lesson 5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BCD37-6AC2-B3FC-122D-6546BF164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What is biotechnology?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Why is biotechnology important in feeding the world's growing population?</a:t>
            </a:r>
          </a:p>
          <a:p>
            <a:endParaRPr lang="en-US" dirty="0"/>
          </a:p>
          <a:p>
            <a:r>
              <a:rPr lang="en-US" dirty="0"/>
              <a:t>What are some advancements in animal biotechnology that positively impact our world?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998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57DC9334779F4484B1DE211734260A" ma:contentTypeVersion="18" ma:contentTypeDescription="Create a new document." ma:contentTypeScope="" ma:versionID="1046ba5904619e4fe80067ebfc436557">
  <xsd:schema xmlns:xsd="http://www.w3.org/2001/XMLSchema" xmlns:xs="http://www.w3.org/2001/XMLSchema" xmlns:p="http://schemas.microsoft.com/office/2006/metadata/properties" xmlns:ns1="http://schemas.microsoft.com/sharepoint/v3" xmlns:ns2="3d332c68-577e-4284-b32e-25afa46c4d78" xmlns:ns3="3fe9b475-31be-4736-a2a6-b3ae63264f59" targetNamespace="http://schemas.microsoft.com/office/2006/metadata/properties" ma:root="true" ma:fieldsID="9cc30df75da10eabeb24660ab309de85" ns1:_="" ns2:_="" ns3:_="">
    <xsd:import namespace="http://schemas.microsoft.com/sharepoint/v3"/>
    <xsd:import namespace="3d332c68-577e-4284-b32e-25afa46c4d78"/>
    <xsd:import namespace="3fe9b475-31be-4736-a2a6-b3ae63264f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332c68-577e-4284-b32e-25afa46c4d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309bf2f-0431-460d-a93a-990d633b9c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e9b475-31be-4736-a2a6-b3ae63264f5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5b9dfa9-da1e-4cdf-9d25-703e8f1d0098}" ma:internalName="TaxCatchAll" ma:showField="CatchAllData" ma:web="3fe9b475-31be-4736-a2a6-b3ae63264f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3fe9b475-31be-4736-a2a6-b3ae63264f59" xsi:nil="true"/>
    <_ip_UnifiedCompliancePolicyProperties xmlns="http://schemas.microsoft.com/sharepoint/v3" xsi:nil="true"/>
    <lcf76f155ced4ddcb4097134ff3c332f xmlns="3d332c68-577e-4284-b32e-25afa46c4d7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47C4297-C1C5-4149-83BF-C64A91C2EF12}"/>
</file>

<file path=customXml/itemProps2.xml><?xml version="1.0" encoding="utf-8"?>
<ds:datastoreItem xmlns:ds="http://schemas.openxmlformats.org/officeDocument/2006/customXml" ds:itemID="{CD44178F-FE55-4BD9-9DCD-E83BDC7FADC4}"/>
</file>

<file path=customXml/itemProps3.xml><?xml version="1.0" encoding="utf-8"?>
<ds:datastoreItem xmlns:ds="http://schemas.openxmlformats.org/officeDocument/2006/customXml" ds:itemID="{B92FEF9F-5BCE-4150-8E07-9DC35B50B6C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58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Orientation to Agriculture Society</vt:lpstr>
      <vt:lpstr>Animal Agriculture</vt:lpstr>
      <vt:lpstr>Lesson 1 Objectives</vt:lpstr>
      <vt:lpstr>Cattle Terminology</vt:lpstr>
      <vt:lpstr>Pig Terms</vt:lpstr>
      <vt:lpstr>Goat Terms</vt:lpstr>
      <vt:lpstr>Sheep Terms</vt:lpstr>
      <vt:lpstr>Poultry Terms</vt:lpstr>
      <vt:lpstr>Beef Production in Oklahoma</vt:lpstr>
      <vt:lpstr>Pork Production in Oklahoma</vt:lpstr>
      <vt:lpstr>Poultry Production in Oklahoma</vt:lpstr>
      <vt:lpstr>Dairy Production in Oklahoma</vt:lpstr>
      <vt:lpstr>Sheep and Goat Production</vt:lpstr>
      <vt:lpstr>Feeding Livestock</vt:lpstr>
      <vt:lpstr>Feeding Livestock</vt:lpstr>
      <vt:lpstr>Livestock Feeding Strategies</vt:lpstr>
      <vt:lpstr>Livestock Feeding Strategies</vt:lpstr>
      <vt:lpstr>Livestock Feeding Strategies</vt:lpstr>
      <vt:lpstr>Lesson 1 Review</vt:lpstr>
      <vt:lpstr>Veterinary Science Basics and Health Care</vt:lpstr>
      <vt:lpstr>Lesson 2 Objectives</vt:lpstr>
      <vt:lpstr>Veterinarians</vt:lpstr>
      <vt:lpstr>Large Animal Veterinarians</vt:lpstr>
      <vt:lpstr>Small Animal Veterinarians</vt:lpstr>
      <vt:lpstr>Biosecurity in Animal Agriculture</vt:lpstr>
      <vt:lpstr>Common Biosecurity Practices</vt:lpstr>
      <vt:lpstr>Lesson 2 Review</vt:lpstr>
      <vt:lpstr>Small and Companion Animals</vt:lpstr>
      <vt:lpstr>Lesson 3 Objectives</vt:lpstr>
      <vt:lpstr>More Than Livestock</vt:lpstr>
      <vt:lpstr>Companion Animals</vt:lpstr>
      <vt:lpstr>Caring for Companion Animals</vt:lpstr>
      <vt:lpstr>Caring for Companion Animals</vt:lpstr>
      <vt:lpstr>Dogs</vt:lpstr>
      <vt:lpstr>Cats</vt:lpstr>
      <vt:lpstr>Other Common Pets</vt:lpstr>
      <vt:lpstr>Working Animals</vt:lpstr>
      <vt:lpstr>Lesson 3 Review</vt:lpstr>
      <vt:lpstr>Animal Agricultural Products and By-Products</vt:lpstr>
      <vt:lpstr>Lesson 4 Objectives</vt:lpstr>
      <vt:lpstr>Food Products</vt:lpstr>
      <vt:lpstr>Meat Products</vt:lpstr>
      <vt:lpstr>Dairy Products</vt:lpstr>
      <vt:lpstr>Eggs</vt:lpstr>
      <vt:lpstr>Other Animal-Based Food Products</vt:lpstr>
      <vt:lpstr>Non-Food By-Products</vt:lpstr>
      <vt:lpstr>Clothing, Textiles, and Household Products</vt:lpstr>
      <vt:lpstr>Miscellaneous Uses</vt:lpstr>
      <vt:lpstr>Lesson 4 Review</vt:lpstr>
      <vt:lpstr>Biotechnology in Animal Science</vt:lpstr>
      <vt:lpstr>Lesson 5 Objective</vt:lpstr>
      <vt:lpstr>What is Biotechnology?</vt:lpstr>
      <vt:lpstr>Biotechnology Improves Health</vt:lpstr>
      <vt:lpstr>Biotechnology Improves Productivity</vt:lpstr>
      <vt:lpstr>Enhances Breeding</vt:lpstr>
      <vt:lpstr>Protects the Environment</vt:lpstr>
      <vt:lpstr>Improves Food Safety</vt:lpstr>
      <vt:lpstr>Lesson 5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504</cp:revision>
  <dcterms:created xsi:type="dcterms:W3CDTF">2013-07-15T20:26:40Z</dcterms:created>
  <dcterms:modified xsi:type="dcterms:W3CDTF">2025-07-08T16:19:58Z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0x0101002A57DC9334779F4484B1DE211734260A</vt:lpwstr>
  </property>
</Properties>
</file>