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89" r:id="rId4"/>
  </p:sldMasterIdLst>
  <p:notesMasterIdLst>
    <p:notesMasterId r:id="rId18"/>
  </p:notesMasterIdLst>
  <p:handoutMasterIdLst>
    <p:handoutMasterId r:id="rId19"/>
  </p:handoutMasterIdLst>
  <p:sldIdLst>
    <p:sldId id="256" r:id="rId5"/>
    <p:sldId id="421" r:id="rId6"/>
    <p:sldId id="416" r:id="rId7"/>
    <p:sldId id="418" r:id="rId8"/>
    <p:sldId id="419" r:id="rId9"/>
    <p:sldId id="422" r:id="rId10"/>
    <p:sldId id="423" r:id="rId11"/>
    <p:sldId id="424" r:id="rId12"/>
    <p:sldId id="425" r:id="rId13"/>
    <p:sldId id="427" r:id="rId14"/>
    <p:sldId id="428" r:id="rId15"/>
    <p:sldId id="429" r:id="rId16"/>
    <p:sldId id="408" r:id="rId17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1465DF53-5151-4DB6-BA30-2EA61A1D2DA9}">
          <p14:sldIdLst>
            <p14:sldId id="256"/>
            <p14:sldId id="421"/>
            <p14:sldId id="416"/>
            <p14:sldId id="418"/>
            <p14:sldId id="419"/>
            <p14:sldId id="422"/>
            <p14:sldId id="423"/>
            <p14:sldId id="424"/>
            <p14:sldId id="425"/>
            <p14:sldId id="427"/>
            <p14:sldId id="428"/>
            <p14:sldId id="429"/>
          </p14:sldIdLst>
        </p14:section>
        <p14:section name="Default Section" id="{1113C333-036C-4A44-A8AB-7F811677074A}">
          <p14:sldIdLst>
            <p14:sldId id="40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lleen Flory" initials="CF" lastIdx="1" clrIdx="0">
    <p:extLst>
      <p:ext uri="{19B8F6BF-5375-455C-9EA6-DF929625EA0E}">
        <p15:presenceInfo xmlns:p15="http://schemas.microsoft.com/office/powerpoint/2012/main" userId="S-1-5-21-3105621484-1315669831-298050114-41493" providerId="AD"/>
      </p:ext>
    </p:extLst>
  </p:cmAuthor>
  <p:cmAuthor id="2" name="Christine Patton" initials="CP" lastIdx="5" clrIdx="1">
    <p:extLst>
      <p:ext uri="{19B8F6BF-5375-455C-9EA6-DF929625EA0E}">
        <p15:presenceInfo xmlns:p15="http://schemas.microsoft.com/office/powerpoint/2012/main" userId="S::Christine.Patton@omes.ok.gov::7bcfd821-436c-4d08-aab0-96e7abdf0e2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E9A"/>
    <a:srgbClr val="187BC0"/>
    <a:srgbClr val="787878"/>
    <a:srgbClr val="DE9027"/>
    <a:srgbClr val="1CA6DF"/>
    <a:srgbClr val="FFFFFF"/>
    <a:srgbClr val="464646"/>
    <a:srgbClr val="1493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8AF9F2-2031-3E5C-1022-0CDC77CF0FB7}" v="1" dt="2025-06-17T16:52:47.5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954" y="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E5BBFA-52B0-4640-B18D-3BE21F7640B5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103EBC-4CA2-476D-ADC1-AA2BF7C7E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4451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735" cy="466088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081" y="1"/>
            <a:ext cx="3037735" cy="466088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fld id="{F95A4385-076B-4B2E-8F99-6D0172FE54B7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94" tIns="45647" rIns="91294" bIns="4564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406" y="4473813"/>
            <a:ext cx="5609588" cy="3660537"/>
          </a:xfrm>
          <a:prstGeom prst="rect">
            <a:avLst/>
          </a:prstGeom>
        </p:spPr>
        <p:txBody>
          <a:bodyPr vert="horz" lIns="91294" tIns="45647" rIns="91294" bIns="45647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0312"/>
            <a:ext cx="3037735" cy="466088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081" y="8830312"/>
            <a:ext cx="3037735" cy="466088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fld id="{F355ADEB-E9F3-4597-88CF-728E92DE9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689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Please</a:t>
            </a:r>
            <a:r>
              <a:rPr lang="en-US" baseline="0"/>
              <a:t> reference the instructions at the end of this slide deck for detailed information on how to complete this slide.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5ADEB-E9F3-4597-88CF-728E92DE97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157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5ADEB-E9F3-4597-88CF-728E92DE97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76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49"/>
            <a:ext cx="12192000" cy="68473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EEAC1C-8737-40BC-84A3-444278112B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1554" y="3257006"/>
            <a:ext cx="11242766" cy="1243554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CD99D8-617F-4D57-88C7-5A13EABD84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21995"/>
            <a:ext cx="9144000" cy="1154609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1A129-CDF6-4BD4-9C8B-00A6F581F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2BC63-2384-4A01-A679-BA716ED98848}" type="datetime1">
              <a:rPr lang="en-US" smtClean="0"/>
              <a:t>6/17/2025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BA2BE6-CDEC-40A3-866C-138CD549E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F179D9-2687-466E-9C1F-0F7D9E017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B11F1-2AB4-4905-9FB8-A7E5B5701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176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F4D1C-BB65-487F-9D2B-29172F78A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E7BE80-5D17-46FE-AA21-6D105797D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D173B3-CEAF-4F89-8EAF-80ED9CA40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B11F1-2AB4-4905-9FB8-A7E5B5701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909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97755C-D4D9-4E4E-A815-BA2A48E22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9CD1CA-A5B5-4655-B3BE-75CF303D7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B11F1-2AB4-4905-9FB8-A7E5B5701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4272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752F-FE30-457F-9C7B-8097F4376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3D7D9B-B84B-4B60-A651-E0BF7CA3EF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C03F17-CFB3-4468-9CF2-DB806D31A0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3EDE24-E58A-4AD4-915A-A40E34979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072F9-3E25-4A7E-8167-52DFCA7C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B11F1-2AB4-4905-9FB8-A7E5B5701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689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E5409-6135-4F10-AD67-8D596D0B9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50F989-ECFE-4488-A02C-1CBC9F70DB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F8C98F-EDEE-4476-B24A-44FB8AA7C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BD206-40A8-4F32-AAA0-17FEEE206EA6}" type="datetime1">
              <a:rPr lang="en-US" smtClean="0"/>
              <a:t>6/17/2025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047179-C159-4F0C-B775-B8E13DAF3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404984-AD06-40B4-97B4-F8A163F56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B11F1-2AB4-4905-9FB8-A7E5B5701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6010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9A4EAC-57CE-4850-B458-491F2CDAFC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2C7AE9-2D2B-4E09-9323-EEE39BDE17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5F8DCE-B028-472E-A335-5E7B1DF68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A612C-B5E4-4AFE-838D-9A5637A498AD}" type="datetime1">
              <a:rPr lang="en-US" smtClean="0"/>
              <a:t>6/17/2025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947792-3B49-43CE-BC1A-D8F640081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1F8714-6DCD-49E9-8627-B73A1B8E1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B11F1-2AB4-4905-9FB8-A7E5B5701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920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82D05-CF92-4A85-A340-C6C48C887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F847D4-CA13-4B55-9012-7AF8989FCC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04859F-DCA6-45A1-BB93-D34F7AD1C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7391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18DDA4-01C2-461D-8536-0C79EC51B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B11F1-2AB4-4905-9FB8-A7E5B57019E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011A129-CDF6-4BD4-9C8B-00A6F581F0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4AD1FD91-2008-4F13-8223-541023E841F1}" type="datetime1">
              <a:rPr lang="en-US" smtClean="0"/>
              <a:t>6/17/2025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183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99"/>
            <a:ext cx="12192000" cy="68473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682D05-CF92-4A85-A340-C6C48C887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F847D4-CA13-4B55-9012-7AF8989FCC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04859F-DCA6-45A1-BB93-D34F7AD1C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7391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18DDA4-01C2-461D-8536-0C79EC51B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B11F1-2AB4-4905-9FB8-A7E5B57019E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011A129-CDF6-4BD4-9C8B-00A6F581F0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45963E32-4EC7-44B2-A8B5-C07217469DBA}" type="datetime1">
              <a:rPr lang="en-US" smtClean="0"/>
              <a:t>6/17/2025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166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60"/>
            <a:ext cx="12192000" cy="68473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682D05-CF92-4A85-A340-C6C48C887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F847D4-CA13-4B55-9012-7AF8989FCC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9795"/>
            <a:ext cx="10515600" cy="4252369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bg1"/>
                </a:solidFill>
                <a:latin typeface="+mn-lt"/>
              </a:defRPr>
            </a:lvl3pPr>
            <a:lvl4pPr>
              <a:defRPr>
                <a:solidFill>
                  <a:schemeClr val="bg1"/>
                </a:solidFill>
                <a:latin typeface="+mn-lt"/>
              </a:defRPr>
            </a:lvl4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04859F-DCA6-45A1-BB93-D34F7AD1C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7391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18DDA4-01C2-461D-8536-0C79EC51B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B11F1-2AB4-4905-9FB8-A7E5B57019E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011A129-CDF6-4BD4-9C8B-00A6F581F0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219B138-FF92-4DB4-A042-702E7D73466E}" type="datetime1">
              <a:rPr lang="en-US" smtClean="0"/>
              <a:t>6/17/2025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348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DD74F-C504-49C1-9841-A26B94134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988C71-03E1-4ADE-BD6B-A8EE05A16C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46464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CAB2AB-2711-4CE9-9DF3-457939928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177D3-DCE5-45A8-8EB9-A6E430D4B618}" type="datetime1">
              <a:rPr lang="en-US" smtClean="0"/>
              <a:t>6/17/2025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4CB14E-F123-4F0C-A976-559867FD1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7BBFC3-FF79-4B80-9751-F961BD9CA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B11F1-2AB4-4905-9FB8-A7E5B5701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907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4ECDB-6DEF-4860-8210-AC84DF139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B810BB-5B64-4B0D-8143-294C53C2B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15BC57-175C-4B58-8675-C5CB264D19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C648B5-7B55-4D0C-AF88-E51589BFC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3AC97-9FEE-4EA9-A320-2B70B955E3B5}" type="datetime1">
              <a:rPr lang="en-US" smtClean="0"/>
              <a:t>6/17/2025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65C061-A5B8-4719-B233-E1D8134E1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BD2A6D-513F-4307-9C39-74A535F35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B11F1-2AB4-4905-9FB8-A7E5B5701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110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49"/>
            <a:ext cx="12192000" cy="68473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94ECDB-6DEF-4860-8210-AC84DF139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B810BB-5B64-4B0D-8143-294C53C2B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15BC57-175C-4B58-8675-C5CB264D19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C648B5-7B55-4D0C-AF88-E51589BFC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F445-F9FD-4EC9-83F9-CAA0D6ED87B0}" type="datetime1">
              <a:rPr lang="en-US" smtClean="0"/>
              <a:t>6/17/2025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65C061-A5B8-4719-B233-E1D8134E1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BD2A6D-513F-4307-9C39-74A535F35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B11F1-2AB4-4905-9FB8-A7E5B5701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404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1AC94-2E9C-4E4B-B690-FEE9EF3F7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72344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D1D62F-ACC7-417F-AAFA-E8C88D82B0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245719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EDE480-13CA-42BB-8BB4-655D580159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069631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D853F5-718F-4856-953A-0BCB41D45D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245719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0A9B16-0718-474A-A7C8-94DD6D5445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069631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3B7C3D-150A-4E06-9194-7E80D669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DAB73-D7C6-4A56-9C63-9415680EFD28}" type="datetime1">
              <a:rPr lang="en-US" smtClean="0"/>
              <a:t>6/17/2025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B94468-8519-40F2-8AED-ED540B676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EC8EAB-303A-46E1-9BD0-B88AC940F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B11F1-2AB4-4905-9FB8-A7E5B5701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994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59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F13E47-FEAE-410C-B396-53237B559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63" y="648789"/>
            <a:ext cx="3932237" cy="2486296"/>
          </a:xfrm>
        </p:spPr>
        <p:txBody>
          <a:bodyPr anchor="b"/>
          <a:lstStyle>
            <a:lvl1pPr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493FCA-C076-427D-B77A-C9E2CC9F67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8457" y="1665288"/>
            <a:ext cx="7236823" cy="456657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348DA9-9441-4395-879F-001970B4D0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363" y="3135085"/>
            <a:ext cx="3932237" cy="2925491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9428BA-30F3-4188-B95B-FF1F178AB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B232B1-0CF3-4FC0-B31B-491BAA297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4E9A"/>
                </a:solidFill>
              </a:defRPr>
            </a:lvl1pPr>
          </a:lstStyle>
          <a:p>
            <a:fld id="{DE7B11F1-2AB4-4905-9FB8-A7E5B57019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884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49"/>
            <a:ext cx="12192000" cy="6847301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D3CFB7-229D-4393-8CA2-A32969208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3206"/>
            <a:ext cx="10515600" cy="784812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A55DD1-9869-47F8-B7D1-4A372A9649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149531"/>
            <a:ext cx="10515600" cy="50274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47AED0-1C23-45C9-8385-03565B3C94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CA9A01E6-0103-4B3D-9229-6AC1AF66F509}" type="datetime1">
              <a:rPr lang="en-US" smtClean="0"/>
              <a:t>6/17/2025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8883BC-1954-48FB-AB36-9D1E5FC2E7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2862CB-6369-458D-BA1E-70CC8C359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E7B11F1-2AB4-4905-9FB8-A7E5B57019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313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0" r:id="rId1"/>
    <p:sldLayoutId id="2147484091" r:id="rId2"/>
    <p:sldLayoutId id="2147484101" r:id="rId3"/>
    <p:sldLayoutId id="2147484102" r:id="rId4"/>
    <p:sldLayoutId id="2147484092" r:id="rId5"/>
    <p:sldLayoutId id="2147484093" r:id="rId6"/>
    <p:sldLayoutId id="2147484103" r:id="rId7"/>
    <p:sldLayoutId id="2147484094" r:id="rId8"/>
    <p:sldLayoutId id="2147484097" r:id="rId9"/>
    <p:sldLayoutId id="2147484095" r:id="rId10"/>
    <p:sldLayoutId id="2147484096" r:id="rId11"/>
    <p:sldLayoutId id="2147484098" r:id="rId12"/>
    <p:sldLayoutId id="2147484099" r:id="rId13"/>
    <p:sldLayoutId id="2147484100" r:id="rId1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04E9A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4E9A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4E9A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4E9A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4E9A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4E9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6915" y="2731374"/>
            <a:ext cx="11138170" cy="1574158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en-US">
                <a:solidFill>
                  <a:schemeClr val="bg1"/>
                </a:solidFill>
                <a:latin typeface="Montserrat SemiBold" panose="00000700000000000000" pitchFamily="50" charset="0"/>
              </a:rPr>
              <a:t>Oklahoma Broadband Office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8185" y="4455620"/>
            <a:ext cx="10055629" cy="1704547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chemeClr val="bg1"/>
                </a:solidFill>
                <a:latin typeface="Montserrat SemiBold" panose="00000700000000000000" pitchFamily="50" charset="0"/>
              </a:rPr>
              <a:t>ARPA &amp; CPF Funding Draw Request Procedure</a:t>
            </a:r>
          </a:p>
          <a:p>
            <a:r>
              <a:rPr lang="en-US" sz="2000">
                <a:solidFill>
                  <a:schemeClr val="bg1"/>
                </a:solidFill>
              </a:rPr>
              <a:t>June 04, 2025</a:t>
            </a:r>
          </a:p>
          <a:p>
            <a:r>
              <a:rPr lang="en-US" sz="2000">
                <a:solidFill>
                  <a:schemeClr val="bg1"/>
                </a:solidFill>
              </a:rPr>
              <a:t>Presented by:</a:t>
            </a:r>
            <a:endParaRPr lang="en-US" sz="2000"/>
          </a:p>
        </p:txBody>
      </p:sp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E0A48B14-EF8E-9109-E9CE-DFB8DD8FD9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293" y="275814"/>
            <a:ext cx="2329414" cy="2305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5604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B6737-F2D5-EF0A-5780-8CA9FDEC5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Milestone Draw Request Template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A12553D-3DC5-F219-C19F-F0A6E777CF8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76350" y="1518126"/>
          <a:ext cx="9639300" cy="42900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198">
                  <a:extLst>
                    <a:ext uri="{9D8B030D-6E8A-4147-A177-3AD203B41FA5}">
                      <a16:colId xmlns:a16="http://schemas.microsoft.com/office/drawing/2014/main" val="4083953203"/>
                    </a:ext>
                  </a:extLst>
                </a:gridCol>
                <a:gridCol w="952186">
                  <a:extLst>
                    <a:ext uri="{9D8B030D-6E8A-4147-A177-3AD203B41FA5}">
                      <a16:colId xmlns:a16="http://schemas.microsoft.com/office/drawing/2014/main" val="1712703493"/>
                    </a:ext>
                  </a:extLst>
                </a:gridCol>
                <a:gridCol w="926795">
                  <a:extLst>
                    <a:ext uri="{9D8B030D-6E8A-4147-A177-3AD203B41FA5}">
                      <a16:colId xmlns:a16="http://schemas.microsoft.com/office/drawing/2014/main" val="1057134859"/>
                    </a:ext>
                  </a:extLst>
                </a:gridCol>
                <a:gridCol w="333265">
                  <a:extLst>
                    <a:ext uri="{9D8B030D-6E8A-4147-A177-3AD203B41FA5}">
                      <a16:colId xmlns:a16="http://schemas.microsoft.com/office/drawing/2014/main" val="3849963232"/>
                    </a:ext>
                  </a:extLst>
                </a:gridCol>
                <a:gridCol w="1218799">
                  <a:extLst>
                    <a:ext uri="{9D8B030D-6E8A-4147-A177-3AD203B41FA5}">
                      <a16:colId xmlns:a16="http://schemas.microsoft.com/office/drawing/2014/main" val="2420819867"/>
                    </a:ext>
                  </a:extLst>
                </a:gridCol>
                <a:gridCol w="1218799">
                  <a:extLst>
                    <a:ext uri="{9D8B030D-6E8A-4147-A177-3AD203B41FA5}">
                      <a16:colId xmlns:a16="http://schemas.microsoft.com/office/drawing/2014/main" val="3073336381"/>
                    </a:ext>
                  </a:extLst>
                </a:gridCol>
                <a:gridCol w="914099">
                  <a:extLst>
                    <a:ext uri="{9D8B030D-6E8A-4147-A177-3AD203B41FA5}">
                      <a16:colId xmlns:a16="http://schemas.microsoft.com/office/drawing/2014/main" val="4209303648"/>
                    </a:ext>
                  </a:extLst>
                </a:gridCol>
                <a:gridCol w="1015665">
                  <a:extLst>
                    <a:ext uri="{9D8B030D-6E8A-4147-A177-3AD203B41FA5}">
                      <a16:colId xmlns:a16="http://schemas.microsoft.com/office/drawing/2014/main" val="2711452398"/>
                    </a:ext>
                  </a:extLst>
                </a:gridCol>
                <a:gridCol w="1231494">
                  <a:extLst>
                    <a:ext uri="{9D8B030D-6E8A-4147-A177-3AD203B41FA5}">
                      <a16:colId xmlns:a16="http://schemas.microsoft.com/office/drawing/2014/main" val="339616230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Budget Milestone Schedule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5879940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929157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sng" strike="noStrike">
                          <a:effectLst/>
                        </a:rPr>
                        <a:t>Awarded Funds</a:t>
                      </a:r>
                      <a:endParaRPr lang="en-US" sz="11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Total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Dispensed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10%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25%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50%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85%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100%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19111747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Miles of Fiber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14.38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1.44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4895696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Number of New customers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031626187"/>
                  </a:ext>
                </a:extLst>
              </a:tr>
              <a:tr h="666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9850939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Staffing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$0.00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1786885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Capital (Real)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$0.00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185579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Capital (other)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$0.00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7959593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Service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$589,176.02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$58,917.60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$                 58,917.60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6492932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Supplies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$202,546.98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$20,254.70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$                 20,254.70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5219995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Total Award Amount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$791,723.00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$79,172.30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$                 79,172.30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78451354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Grant Drawdown totals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$0.00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690439391"/>
                  </a:ext>
                </a:extLst>
              </a:tr>
              <a:tr h="57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6802662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sng" strike="noStrike">
                          <a:effectLst/>
                        </a:rPr>
                        <a:t>Matching Funds</a:t>
                      </a:r>
                      <a:endParaRPr lang="en-US" sz="11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Total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Dispensed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10%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25%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50%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85%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100%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1822639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Staffing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$0.00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6434434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Capital (Real)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$0.00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6537376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Capital (other)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$0.00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4986927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Service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$190,235.19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$19,023.52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$                 19,023.52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7194164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Supplies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$80,321.19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$8,032.12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$                    8,032.12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8229146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Total Match Amount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$270,556.38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$27,055.64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$                 27,055.64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24294533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Percentage of Award Amount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34.17%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7298700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4658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69974F5-DF49-9CE9-61D3-144F30FBF4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E1F86F8-4E07-0711-94E5-4F1573FBC0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08" r="-1" b="46839"/>
          <a:stretch>
            <a:fillRect/>
          </a:stretch>
        </p:blipFill>
        <p:spPr>
          <a:xfrm>
            <a:off x="0" y="11"/>
            <a:ext cx="12192000" cy="546330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7D50002-49C7-1B8F-B239-7EEDDC2988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AC9D65-B81F-1193-4481-E6DE13EFC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Example of an OBO Cover Page for Paid Invoice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30D936B-643B-EB1F-20C8-67F44D26D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416BF29-979B-1A63-556A-AF8D2DA33E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02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A5BD90-BF2F-B498-E872-EF28934E93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8ACE1-EC14-5919-0FB5-914B062A5E7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56421" y="552450"/>
            <a:ext cx="5935579" cy="4038801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>
                <a:solidFill>
                  <a:schemeClr val="tx1"/>
                </a:solidFill>
                <a:latin typeface="+mj-lt"/>
              </a:rPr>
              <a:t>Paid Invoices Aways Need to be attached in the back of OBO Cover Page for reference.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7EB1DE-2DC5-443C-050D-803CAE904C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4" b="4964"/>
          <a:stretch/>
        </p:blipFill>
        <p:spPr>
          <a:xfrm>
            <a:off x="1" y="48854"/>
            <a:ext cx="5312664" cy="614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17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ape&#10;&#10;Description automatically generated">
            <a:extLst>
              <a:ext uri="{FF2B5EF4-FFF2-40B4-BE49-F238E27FC236}">
                <a16:creationId xmlns:a16="http://schemas.microsoft.com/office/drawing/2014/main" id="{9F2B420B-1586-4997-F8D8-2D4EACE868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293" y="275814"/>
            <a:ext cx="2329414" cy="230547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0F9666B-6CAE-54D5-FBCF-A8FA03437C5F}"/>
              </a:ext>
            </a:extLst>
          </p:cNvPr>
          <p:cNvSpPr txBox="1">
            <a:spLocks/>
          </p:cNvSpPr>
          <p:nvPr/>
        </p:nvSpPr>
        <p:spPr>
          <a:xfrm>
            <a:off x="526915" y="2731374"/>
            <a:ext cx="11138170" cy="157415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5400">
                <a:latin typeface="Montserrat SemiBold" panose="00000700000000000000" pitchFamily="50" charset="0"/>
              </a:rPr>
              <a:t>Oklahoma Broadband Office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A4272F4-764C-0BCB-908B-A3CD870E7B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8185" y="4455620"/>
            <a:ext cx="10055629" cy="1704547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  <a:latin typeface="Montserrat" panose="00000500000000000000" pitchFamily="50" charset="0"/>
              </a:rPr>
              <a:t>https://broadband.ok.gov</a:t>
            </a:r>
          </a:p>
          <a:p>
            <a:r>
              <a:rPr lang="en-US">
                <a:solidFill>
                  <a:schemeClr val="bg1"/>
                </a:solidFill>
                <a:latin typeface="Montserrat" panose="00000500000000000000" pitchFamily="50" charset="0"/>
              </a:rPr>
              <a:t>301 NW 63</a:t>
            </a:r>
            <a:r>
              <a:rPr lang="en-US" baseline="30000">
                <a:solidFill>
                  <a:schemeClr val="bg1"/>
                </a:solidFill>
                <a:latin typeface="Montserrat" panose="00000500000000000000" pitchFamily="50" charset="0"/>
              </a:rPr>
              <a:t>rd</a:t>
            </a:r>
            <a:r>
              <a:rPr lang="en-US">
                <a:solidFill>
                  <a:schemeClr val="bg1"/>
                </a:solidFill>
                <a:latin typeface="Montserrat" panose="00000500000000000000" pitchFamily="50" charset="0"/>
              </a:rPr>
              <a:t> Street</a:t>
            </a:r>
          </a:p>
          <a:p>
            <a:r>
              <a:rPr lang="en-US">
                <a:latin typeface="Montserrat" panose="00000500000000000000" pitchFamily="50" charset="0"/>
              </a:rPr>
              <a:t>Oklahoma City, OK 73116</a:t>
            </a:r>
          </a:p>
        </p:txBody>
      </p:sp>
    </p:spTree>
    <p:extLst>
      <p:ext uri="{BB962C8B-B14F-4D97-AF65-F5344CB8AC3E}">
        <p14:creationId xmlns:p14="http://schemas.microsoft.com/office/powerpoint/2010/main" val="1690879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90690C-53CB-C173-8862-3C970A8907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26ABC-6181-0078-136F-4F0DC4A18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265" y="243206"/>
            <a:ext cx="11213432" cy="784812"/>
          </a:xfrm>
        </p:spPr>
        <p:txBody>
          <a:bodyPr>
            <a:normAutofit/>
          </a:bodyPr>
          <a:lstStyle/>
          <a:p>
            <a:r>
              <a:rPr lang="en-US"/>
              <a:t>Examples of Documentation for Draw Requests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2DC5A-DDBB-FB40-E3B8-6477B72270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55647"/>
            <a:ext cx="10515600" cy="3834269"/>
          </a:xfrm>
        </p:spPr>
        <p:txBody>
          <a:bodyPr>
            <a:normAutofit fontScale="92500" lnSpcReduction="20000"/>
          </a:bodyPr>
          <a:lstStyle/>
          <a:p>
            <a:r>
              <a:rPr lang="en-US" sz="2000"/>
              <a:t>Complete Draw Request Package:</a:t>
            </a:r>
          </a:p>
          <a:p>
            <a:pPr lvl="1"/>
            <a:r>
              <a:rPr lang="en-US" sz="2000"/>
              <a:t>Budget Template Draw Request excel Template</a:t>
            </a:r>
          </a:p>
          <a:p>
            <a:pPr lvl="1"/>
            <a:r>
              <a:rPr lang="en-US" sz="2000"/>
              <a:t>OBO Cover Page(s) for either each invoice or estimate/quote. </a:t>
            </a:r>
          </a:p>
          <a:p>
            <a:pPr lvl="1"/>
            <a:r>
              <a:rPr lang="en-US" sz="2000"/>
              <a:t>Supporting documentation for each OBO Cover Page. </a:t>
            </a:r>
          </a:p>
          <a:p>
            <a:r>
              <a:rPr lang="en-US" sz="2000"/>
              <a:t>Examples of Required Supporting Documentation:</a:t>
            </a:r>
          </a:p>
          <a:p>
            <a:pPr lvl="1"/>
            <a:r>
              <a:rPr lang="en-US" sz="2000"/>
              <a:t>For advanced funding: Proof of quote, estimate, work order, etc. </a:t>
            </a:r>
          </a:p>
          <a:p>
            <a:pPr lvl="1"/>
            <a:r>
              <a:rPr lang="en-US" sz="2000"/>
              <a:t>For reimbursements: Proof of payment (invoices, receipts, bills of lading)</a:t>
            </a:r>
          </a:p>
          <a:p>
            <a:pPr lvl="1"/>
            <a:r>
              <a:rPr lang="en-US" sz="2000"/>
              <a:t>For milestones: Engineer certification for drops laid, invoices for services rendered during that performance milestone</a:t>
            </a:r>
          </a:p>
          <a:p>
            <a:pPr lvl="1"/>
            <a:r>
              <a:rPr lang="en-US" sz="2000"/>
              <a:t>Proof of competitive bidding (or letter from the ISP stating they’re exempt)</a:t>
            </a:r>
          </a:p>
          <a:p>
            <a:r>
              <a:rPr lang="en-US" sz="2000"/>
              <a:t>Acceptable Documentation Examples:</a:t>
            </a:r>
          </a:p>
          <a:p>
            <a:pPr lvl="1"/>
            <a:r>
              <a:rPr lang="en-US" sz="2000"/>
              <a:t>Purchase orders, unpaid invoices, estimates, quotes</a:t>
            </a:r>
          </a:p>
          <a:p>
            <a:pPr lvl="1"/>
            <a:r>
              <a:rPr lang="en-US" sz="2000"/>
              <a:t>Executed contracts, subgrant agreements</a:t>
            </a:r>
          </a:p>
        </p:txBody>
      </p:sp>
    </p:spTree>
    <p:extLst>
      <p:ext uri="{BB962C8B-B14F-4D97-AF65-F5344CB8AC3E}">
        <p14:creationId xmlns:p14="http://schemas.microsoft.com/office/powerpoint/2010/main" val="253852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application, table&#10;&#10;AI-generated content may be incorrect.">
            <a:extLst>
              <a:ext uri="{FF2B5EF4-FFF2-40B4-BE49-F238E27FC236}">
                <a16:creationId xmlns:a16="http://schemas.microsoft.com/office/drawing/2014/main" id="{FCB65E3A-28B5-FDB1-5720-87EFD24C3C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85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F18F14-958A-3436-1357-4C4EF8949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Example of an Advanced Funding Draw Request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6605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5C178C6-7172-61F0-7581-56854B6D3F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0555CF0-2E0E-10CF-C32E-1E6C357FB2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2" r="-1" b="56719"/>
          <a:stretch>
            <a:fillRect/>
          </a:stretch>
        </p:blipFill>
        <p:spPr>
          <a:xfrm>
            <a:off x="298383" y="72188"/>
            <a:ext cx="11452838" cy="5558591"/>
          </a:xfrm>
          <a:prstGeom prst="rect">
            <a:avLst/>
          </a:prstGeom>
        </p:spPr>
      </p:pic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E13943F-CFF4-4097-BBA8-20BDDF6E4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3108484"/>
            <a:ext cx="10911840" cy="6400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34336B-02FA-F9F0-9BB9-5543B9E9E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882" y="5611765"/>
            <a:ext cx="10911840" cy="52915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>
                <a:solidFill>
                  <a:schemeClr val="tx1">
                    <a:lumMod val="85000"/>
                    <a:lumOff val="15000"/>
                  </a:schemeClr>
                </a:solidFill>
              </a:rPr>
              <a:t>Example of an OBO Cover Page for Estimated Quote</a:t>
            </a:r>
          </a:p>
        </p:txBody>
      </p:sp>
    </p:spTree>
    <p:extLst>
      <p:ext uri="{BB962C8B-B14F-4D97-AF65-F5344CB8AC3E}">
        <p14:creationId xmlns:p14="http://schemas.microsoft.com/office/powerpoint/2010/main" val="4026367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183479-30E1-E068-162E-21DCBF3D9B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2B76E-8BE5-EBEB-4B12-389F6DF9CD8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56421" y="552450"/>
            <a:ext cx="5935579" cy="4038801"/>
          </a:xfrm>
          <a:noFill/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200">
                <a:solidFill>
                  <a:schemeClr val="tx1"/>
                </a:solidFill>
                <a:latin typeface="+mj-lt"/>
              </a:rPr>
              <a:t>Original Estimate/Quote Aways Needs to be attached behind every OBO Quote Cover Page for reference.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6A1BE1-25B8-667D-0C64-B4CAC913AC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46" b="5346"/>
          <a:stretch/>
        </p:blipFill>
        <p:spPr>
          <a:xfrm>
            <a:off x="20" y="71561"/>
            <a:ext cx="5354935" cy="6117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82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1126130-C63A-7C30-AB3F-F2DBC177D5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A0B7FC8-56B2-EA7E-5ADB-0856261101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85"/>
          <a:stretch>
            <a:fillRect/>
          </a:stretch>
        </p:blipFill>
        <p:spPr>
          <a:xfrm>
            <a:off x="20" y="10"/>
            <a:ext cx="12191980" cy="620761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B585EB-BFCB-ECF1-E823-A41998907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Example of the Reimbursement Draw Request 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6558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194A98-E98A-E773-67B7-E66B6CAC4E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81E9DF6-556A-1FED-3AEB-F4F9325ED4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08" r="-1" b="46839"/>
          <a:stretch>
            <a:fillRect/>
          </a:stretch>
        </p:blipFill>
        <p:spPr>
          <a:xfrm>
            <a:off x="0" y="11"/>
            <a:ext cx="12192000" cy="546330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E1EACE-EA65-746F-F04F-19F97FC56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Example of an OBO Cover Page for Paid Invoice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3684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CB2BE71-D838-A168-1874-34875DF1D8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DAA88-6507-7EE4-1447-D8886875EE5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56421" y="552450"/>
            <a:ext cx="5935579" cy="4038801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>
                <a:solidFill>
                  <a:schemeClr val="tx1"/>
                </a:solidFill>
                <a:latin typeface="+mj-lt"/>
              </a:rPr>
              <a:t>Paid Invoices Aways Need to be attached in the back of OBO Cover Page for reference.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167E64-41E6-DF50-2FA5-74C139B2B8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4" b="4964"/>
          <a:stretch/>
        </p:blipFill>
        <p:spPr>
          <a:xfrm>
            <a:off x="1" y="48854"/>
            <a:ext cx="5312664" cy="614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142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1D8DE8-506D-4865-15FF-2A3A0781F4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01E57-6E3B-59E2-A669-B52841629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265" y="243206"/>
            <a:ext cx="11213432" cy="784812"/>
          </a:xfrm>
        </p:spPr>
        <p:txBody>
          <a:bodyPr>
            <a:normAutofit/>
          </a:bodyPr>
          <a:lstStyle/>
          <a:p>
            <a:r>
              <a:rPr lang="en-US"/>
              <a:t>Example of a Milestone Funding Request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19DC22-02A2-B88D-1963-BAA50E9B6F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55648"/>
            <a:ext cx="10515600" cy="4306517"/>
          </a:xfrm>
        </p:spPr>
        <p:txBody>
          <a:bodyPr>
            <a:normAutofit/>
          </a:bodyPr>
          <a:lstStyle/>
          <a:p>
            <a:r>
              <a:rPr lang="en-US" sz="1800"/>
              <a:t>Criteria:</a:t>
            </a:r>
          </a:p>
          <a:p>
            <a:pPr lvl="1"/>
            <a:r>
              <a:rPr lang="en-US" sz="1800"/>
              <a:t>Eligibility: Low and low-moderate risk subrecipients only</a:t>
            </a:r>
          </a:p>
          <a:p>
            <a:pPr lvl="1"/>
            <a:r>
              <a:rPr lang="en-US" sz="1800"/>
              <a:t>10% Mobilization Payment: Available when permits, equipment, and staff are in place to start work</a:t>
            </a:r>
          </a:p>
          <a:p>
            <a:pPr lvl="1"/>
            <a:r>
              <a:rPr lang="en-US" sz="1800"/>
              <a:t>Additional Milestone Payments: At 35%, 50%, 85%, and 100% completion of fiber miles and drops laid</a:t>
            </a:r>
          </a:p>
          <a:p>
            <a:pPr lvl="1"/>
            <a:r>
              <a:rPr lang="en-US" sz="1800"/>
              <a:t>Requirement: Must demonstrate completion of each performance milestone to receive payment</a:t>
            </a:r>
          </a:p>
          <a:p>
            <a:r>
              <a:rPr lang="en-US" sz="1800"/>
              <a:t>Complete Draw Request Package:</a:t>
            </a:r>
          </a:p>
          <a:p>
            <a:pPr lvl="1"/>
            <a:r>
              <a:rPr lang="en-US" sz="1800"/>
              <a:t>Advance Funding/Milestone Report Draw Request excel Template</a:t>
            </a:r>
          </a:p>
          <a:p>
            <a:pPr lvl="1"/>
            <a:r>
              <a:rPr lang="en-US" sz="1800"/>
              <a:t>Third Party Independent Engineer certification for either 25%, 50%, 85% and 100% Completion </a:t>
            </a:r>
          </a:p>
          <a:p>
            <a:pPr lvl="1"/>
            <a:r>
              <a:rPr lang="en-US" sz="1800"/>
              <a:t>Invoices attached to OBO cover page.</a:t>
            </a:r>
          </a:p>
        </p:txBody>
      </p:sp>
    </p:spTree>
    <p:extLst>
      <p:ext uri="{BB962C8B-B14F-4D97-AF65-F5344CB8AC3E}">
        <p14:creationId xmlns:p14="http://schemas.microsoft.com/office/powerpoint/2010/main" val="13854689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9179D75DB8C44DA677B95B4563C811" ma:contentTypeVersion="17" ma:contentTypeDescription="Create a new document." ma:contentTypeScope="" ma:versionID="af2b06015743fd0dc0686616eaf3013d">
  <xsd:schema xmlns:xsd="http://www.w3.org/2001/XMLSchema" xmlns:xs="http://www.w3.org/2001/XMLSchema" xmlns:p="http://schemas.microsoft.com/office/2006/metadata/properties" xmlns:ns1="http://schemas.microsoft.com/sharepoint/v3" xmlns:ns2="7e20be6a-c1e0-411a-8cfa-db4e92ab88e3" xmlns:ns3="d785a782-8c8e-46dc-b5c9-a27b7f4f97a1" targetNamespace="http://schemas.microsoft.com/office/2006/metadata/properties" ma:root="true" ma:fieldsID="60066bc9b4a942d3fdff4872e09bee32" ns1:_="" ns2:_="" ns3:_="">
    <xsd:import namespace="http://schemas.microsoft.com/sharepoint/v3"/>
    <xsd:import namespace="7e20be6a-c1e0-411a-8cfa-db4e92ab88e3"/>
    <xsd:import namespace="d785a782-8c8e-46dc-b5c9-a27b7f4f97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1:_ip_UnifiedCompliancePolicyProperties" minOccurs="0"/>
                <xsd:element ref="ns1:_ip_UnifiedCompliancePolicyUIAction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20be6a-c1e0-411a-8cfa-db4e92ab88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d309bf2f-0431-460d-a93a-990d633b9c5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85a782-8c8e-46dc-b5c9-a27b7f4f97a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a38283e5-9239-4287-bc93-5a89b3247490}" ma:internalName="TaxCatchAll" ma:showField="CatchAllData" ma:web="d785a782-8c8e-46dc-b5c9-a27b7f4f97a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TaxCatchAll xmlns="d785a782-8c8e-46dc-b5c9-a27b7f4f97a1" xsi:nil="true"/>
    <lcf76f155ced4ddcb4097134ff3c332f xmlns="7e20be6a-c1e0-411a-8cfa-db4e92ab88e3">
      <Terms xmlns="http://schemas.microsoft.com/office/infopath/2007/PartnerControls"/>
    </lcf76f155ced4ddcb4097134ff3c332f>
    <SharedWithUsers xmlns="d785a782-8c8e-46dc-b5c9-a27b7f4f97a1">
      <UserInfo>
        <DisplayName>Brandy Manek</DisplayName>
        <AccountId>14</AccountId>
        <AccountType/>
      </UserInfo>
      <UserInfo>
        <DisplayName>Collette Stender</DisplayName>
        <AccountId>25</AccountId>
        <AccountType/>
      </UserInfo>
      <UserInfo>
        <DisplayName>Christine Patton</DisplayName>
        <AccountId>16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D92FC708-D992-488B-BB32-96B7F29DBDA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EDCDD85-7FF5-486F-A438-F618B8D3396F}">
  <ds:schemaRefs>
    <ds:schemaRef ds:uri="7e20be6a-c1e0-411a-8cfa-db4e92ab88e3"/>
    <ds:schemaRef ds:uri="d785a782-8c8e-46dc-b5c9-a27b7f4f97a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5D0A18B6-C3C3-40DF-98AF-8CE39A91571A}">
  <ds:schemaRefs>
    <ds:schemaRef ds:uri="7e20be6a-c1e0-411a-8cfa-db4e92ab88e3"/>
    <ds:schemaRef ds:uri="d785a782-8c8e-46dc-b5c9-a27b7f4f97a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639</Words>
  <Application>Microsoft Office PowerPoint</Application>
  <PresentationFormat>Widescreen</PresentationFormat>
  <Paragraphs>224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Montserrat</vt:lpstr>
      <vt:lpstr>Montserrat SemiBold</vt:lpstr>
      <vt:lpstr>Office Theme</vt:lpstr>
      <vt:lpstr>Oklahoma Broadband Office</vt:lpstr>
      <vt:lpstr>Examples of Documentation for Draw Requests</vt:lpstr>
      <vt:lpstr>Example of an Advanced Funding Draw Request</vt:lpstr>
      <vt:lpstr>Example of an OBO Cover Page for Estimated Quote</vt:lpstr>
      <vt:lpstr>Original Estimate/Quote Aways Needs to be attached behind every OBO Quote Cover Page for reference.</vt:lpstr>
      <vt:lpstr>Example of the Reimbursement Draw Request </vt:lpstr>
      <vt:lpstr>Example of an OBO Cover Page for Paid Invoice</vt:lpstr>
      <vt:lpstr>Paid Invoices Aways Need to be attached in the back of OBO Cover Page for reference.</vt:lpstr>
      <vt:lpstr>Example of a Milestone Funding Request</vt:lpstr>
      <vt:lpstr>Milestone Draw Request Template</vt:lpstr>
      <vt:lpstr>Example of an OBO Cover Page for Paid Invoice</vt:lpstr>
      <vt:lpstr>Paid Invoices Aways Need to be attached in the back of OBO Cover Page for reference.</vt:lpstr>
      <vt:lpstr>PowerPoint Presentation</vt:lpstr>
    </vt:vector>
  </TitlesOfParts>
  <Company>State of Oklahoma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 Traction</dc:title>
  <dc:creator>Colleen.Flory@omes.ok.gov</dc:creator>
  <cp:lastModifiedBy>Nguyen Nguyen</cp:lastModifiedBy>
  <cp:revision>5</cp:revision>
  <cp:lastPrinted>2019-07-20T19:52:50Z</cp:lastPrinted>
  <dcterms:created xsi:type="dcterms:W3CDTF">2019-02-25T18:46:55Z</dcterms:created>
  <dcterms:modified xsi:type="dcterms:W3CDTF">2025-06-17T18:16:02Z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0x0101004A9179D75DB8C44DA677B95B4563C811</vt:lpwstr>
  </property>
  <property fmtid="{D5CDD505-2E9C-101B-9397-08002B2CF9AE}" pid="3" name="MediaServiceImageTags">
    <vt:lpwstr/>
  </property>
</Properties>
</file>